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9" r:id="rId3"/>
    <p:sldId id="278" r:id="rId5"/>
    <p:sldId id="392" r:id="rId6"/>
    <p:sldId id="393" r:id="rId7"/>
    <p:sldId id="395" r:id="rId8"/>
    <p:sldId id="396" r:id="rId9"/>
    <p:sldId id="397" r:id="rId10"/>
    <p:sldId id="403" r:id="rId11"/>
    <p:sldId id="404" r:id="rId12"/>
    <p:sldId id="406" r:id="rId13"/>
    <p:sldId id="405" r:id="rId14"/>
  </p:sldIdLst>
  <p:sldSz cx="9144000" cy="6858000" type="screen4x3"/>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0066"/>
    <a:srgbClr val="FFCCCC"/>
    <a:srgbClr val="FFFFFF"/>
    <a:srgbClr val="FFCCFF"/>
    <a:srgbClr val="99FFCC"/>
    <a:srgbClr val="BBD7DD"/>
    <a:srgbClr val="CCFF66"/>
    <a:srgbClr val="FF99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1" autoAdjust="0"/>
    <p:restoredTop sz="94620" autoAdjust="0"/>
  </p:normalViewPr>
  <p:slideViewPr>
    <p:cSldViewPr showGuides="1">
      <p:cViewPr varScale="1">
        <p:scale>
          <a:sx n="68" d="100"/>
          <a:sy n="68" d="100"/>
        </p:scale>
        <p:origin x="156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9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2.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DCD02-85AA-4E41-9EA8-72404B87EBD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665D4-CE16-4447-A002-D5B3D7550A6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C1665D4-CE16-4447-A002-D5B3D7550A6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C1665D4-CE16-4447-A002-D5B3D7550A6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C1665D4-CE16-4447-A002-D5B3D7550A6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C1665D4-CE16-4447-A002-D5B3D7550A6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C1665D4-CE16-4447-A002-D5B3D7550A6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C1665D4-CE16-4447-A002-D5B3D7550A6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C1665D4-CE16-4447-A002-D5B3D7550A6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C1665D4-CE16-4447-A002-D5B3D7550A6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C1665D4-CE16-4447-A002-D5B3D7550A6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C1665D4-CE16-4447-A002-D5B3D7550A6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C1665D4-CE16-4447-A002-D5B3D7550A6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6CD91AF-93CA-45C1-89DE-6E044AA6A3D2}" type="datetimeFigureOut">
              <a:rPr lang="zh-CN" altLang="en-US"/>
            </a:fld>
            <a:endParaRPr 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C1C1B73-BE30-4790-986A-FB439F73911F}" type="slidenum">
              <a:rPr lang="zh-CN" alt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altLang="zh-CN" dirty="0"/>
              <a:t>111</a:t>
            </a:r>
            <a:endParaRPr lang="zh-CN" altLang="en-US" dirty="0"/>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68ED701-087C-47FD-9C73-6EFAC689C7B9}" type="datetimeFigureOut">
              <a:rPr lang="zh-CN" altLang="en-US"/>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92CFCBF5-F918-435D-8BF6-75D41B6C44EF}" type="slidenum">
              <a:rPr lang="zh-CN" alt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hyperlink" Target="mailto:&#26377;&#24847;&#25253;&#21517;&#35831;&#20110;9&#26376;15&#26085;&#21069;&#21457;&#31616;&#21382;&#33267;&#37038;&#31665;yihaiping0219@163.com" TargetMode="Externa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灯片编号占位符 3"/>
          <p:cNvSpPr txBox="1">
            <a:spLocks noGrp="1" noChangeArrowheads="1"/>
          </p:cNvSpPr>
          <p:nvPr/>
        </p:nvSpPr>
        <p:spPr bwMode="auto">
          <a:xfrm>
            <a:off x="6553200" y="6356350"/>
            <a:ext cx="2133600" cy="365125"/>
          </a:xfrm>
          <a:prstGeom prst="rect">
            <a:avLst/>
          </a:prstGeom>
          <a:noFill/>
          <a:ln w="9525">
            <a:noFill/>
            <a:miter lim="800000"/>
          </a:ln>
        </p:spPr>
        <p:txBody>
          <a:bodyPr anchor="ctr"/>
          <a:lstStyle/>
          <a:p>
            <a:pPr algn="r" eaLnBrk="1" hangingPunct="1"/>
            <a:endParaRPr lang="zh-CN" altLang="zh-CN" sz="1200">
              <a:solidFill>
                <a:srgbClr val="898989"/>
              </a:solidFill>
              <a:latin typeface="Calibri" panose="020F0502020204030204" pitchFamily="34" charset="0"/>
            </a:endParaRPr>
          </a:p>
        </p:txBody>
      </p:sp>
      <p:sp>
        <p:nvSpPr>
          <p:cNvPr id="2052" name="日期占位符 5"/>
          <p:cNvSpPr txBox="1">
            <a:spLocks noGrp="1" noChangeArrowheads="1"/>
          </p:cNvSpPr>
          <p:nvPr/>
        </p:nvSpPr>
        <p:spPr bwMode="auto">
          <a:xfrm>
            <a:off x="457200" y="5943600"/>
            <a:ext cx="2133600" cy="365125"/>
          </a:xfrm>
          <a:prstGeom prst="rect">
            <a:avLst/>
          </a:prstGeom>
          <a:noFill/>
          <a:ln w="9525">
            <a:noFill/>
            <a:miter lim="800000"/>
          </a:ln>
        </p:spPr>
        <p:txBody>
          <a:bodyPr anchor="ctr"/>
          <a:lstStyle/>
          <a:p>
            <a:pPr eaLnBrk="1" hangingPunct="1"/>
            <a:endParaRPr lang="zh-CN" altLang="zh-CN" sz="3200">
              <a:solidFill>
                <a:srgbClr val="898989"/>
              </a:solidFill>
              <a:latin typeface="Calibri" panose="020F0502020204030204" pitchFamily="34" charset="0"/>
            </a:endParaRPr>
          </a:p>
        </p:txBody>
      </p:sp>
      <p:pic>
        <p:nvPicPr>
          <p:cNvPr id="10242" name="Picture 2" descr="F:\图片\幻灯片背景\4ec2d5628535e5dd4920493177c6a7efcf1b62d4.jpg"/>
          <p:cNvPicPr>
            <a:picLocks noChangeAspect="1" noChangeArrowheads="1"/>
          </p:cNvPicPr>
          <p:nvPr/>
        </p:nvPicPr>
        <p:blipFill>
          <a:blip r:embed="rId1"/>
          <a:srcRect/>
          <a:stretch>
            <a:fillRect/>
          </a:stretch>
        </p:blipFill>
        <p:spPr bwMode="auto">
          <a:xfrm>
            <a:off x="35560" y="0"/>
            <a:ext cx="9144064" cy="6858048"/>
          </a:xfrm>
          <a:prstGeom prst="rect">
            <a:avLst/>
          </a:prstGeom>
          <a:noFill/>
          <a:ln>
            <a:solidFill>
              <a:schemeClr val="bg1"/>
            </a:solidFill>
          </a:ln>
        </p:spPr>
      </p:pic>
      <p:sp>
        <p:nvSpPr>
          <p:cNvPr id="17" name="流程图: 过程 16"/>
          <p:cNvSpPr/>
          <p:nvPr/>
        </p:nvSpPr>
        <p:spPr>
          <a:xfrm>
            <a:off x="32" y="122851"/>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流程图: 过程 17"/>
          <p:cNvSpPr/>
          <p:nvPr/>
        </p:nvSpPr>
        <p:spPr>
          <a:xfrm rot="10800000">
            <a:off x="0" y="740074"/>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Text Box 5"/>
          <p:cNvSpPr txBox="1">
            <a:spLocks noChangeArrowheads="1"/>
          </p:cNvSpPr>
          <p:nvPr/>
        </p:nvSpPr>
        <p:spPr bwMode="auto">
          <a:xfrm>
            <a:off x="808990" y="981075"/>
            <a:ext cx="7526020" cy="424815"/>
          </a:xfrm>
          <a:prstGeom prst="rect">
            <a:avLst/>
          </a:prstGeom>
          <a:noFill/>
          <a:ln w="9525">
            <a:noFill/>
            <a:miter lim="800000"/>
          </a:ln>
        </p:spPr>
        <p:txBody>
          <a:bodyPr wrap="square">
            <a:spAutoFit/>
          </a:bodyPr>
          <a:lstStyle/>
          <a:p>
            <a:pPr algn="ctr" eaLnBrk="1" hangingPunct="1">
              <a:lnSpc>
                <a:spcPts val="2600"/>
              </a:lnSpc>
              <a:defRPr/>
            </a:pPr>
            <a:r>
              <a:rPr lang="zh-CN" altLang="en-US" sz="2400" dirty="0">
                <a:ln w="18000">
                  <a:noFill/>
                  <a:prstDash val="solid"/>
                  <a:miter lim="800000"/>
                </a:ln>
                <a:solidFill>
                  <a:schemeClr val="bg2">
                    <a:lumMod val="10000"/>
                  </a:schemeClr>
                </a:solidFill>
                <a:latin typeface="华文行楷" panose="02010800040101010101" pitchFamily="2" charset="-122"/>
                <a:ea typeface="华文行楷" panose="02010800040101010101" pitchFamily="2" charset="-122"/>
              </a:rPr>
              <a:t>中铁电气化局集团有限公司上海电气化工程分公司</a:t>
            </a:r>
            <a:endParaRPr lang="zh-CN" altLang="en-US" sz="2400" dirty="0">
              <a:ln w="18000">
                <a:noFill/>
                <a:prstDash val="solid"/>
                <a:miter lim="800000"/>
              </a:ln>
              <a:solidFill>
                <a:schemeClr val="bg2">
                  <a:lumMod val="10000"/>
                </a:schemeClr>
              </a:solidFill>
              <a:latin typeface="华文行楷" panose="02010800040101010101" pitchFamily="2" charset="-122"/>
              <a:ea typeface="华文行楷" panose="02010800040101010101" pitchFamily="2" charset="-122"/>
            </a:endParaRPr>
          </a:p>
        </p:txBody>
      </p:sp>
      <p:sp>
        <p:nvSpPr>
          <p:cNvPr id="20" name="标题 1"/>
          <p:cNvSpPr txBox="1"/>
          <p:nvPr/>
        </p:nvSpPr>
        <p:spPr bwMode="auto">
          <a:xfrm>
            <a:off x="2339975" y="1356995"/>
            <a:ext cx="4693285" cy="1066800"/>
          </a:xfrm>
          <a:prstGeom prst="rect">
            <a:avLst/>
          </a:prstGeom>
          <a:noFill/>
          <a:ln w="9525">
            <a:noFill/>
            <a:miter lim="800000"/>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4800" b="1" dirty="0">
                <a:ln w="18000">
                  <a:solidFill>
                    <a:srgbClr val="FFFFFF"/>
                  </a:solidFill>
                  <a:prstDash val="solid"/>
                  <a:miter lim="800000"/>
                </a:ln>
                <a:solidFill>
                  <a:schemeClr val="accent2"/>
                </a:solidFill>
                <a:effectLst>
                  <a:outerShdw blurRad="25500" dist="23000" dir="7020000" algn="tl">
                    <a:srgbClr val="000000">
                      <a:alpha val="50000"/>
                    </a:srgbClr>
                  </a:outerShdw>
                </a:effectLst>
                <a:latin typeface="华文隶书" panose="02010800040101010101" pitchFamily="2" charset="-122"/>
                <a:ea typeface="华文隶书" panose="02010800040101010101" pitchFamily="2" charset="-122"/>
                <a:cs typeface="汉仪粗宋简"/>
              </a:rPr>
              <a:t>招聘</a:t>
            </a:r>
            <a:r>
              <a:rPr kumimoji="0" lang="zh-CN" altLang="en-US" sz="4800" b="1" i="0" u="none" strike="noStrike" kern="1200" normalizeH="0" baseline="0" noProof="0" dirty="0">
                <a:ln w="18000">
                  <a:solidFill>
                    <a:srgbClr val="FFFFFF"/>
                  </a:solidFill>
                  <a:prstDash val="solid"/>
                  <a:miter lim="800000"/>
                </a:ln>
                <a:solidFill>
                  <a:schemeClr val="accent2"/>
                </a:solidFill>
                <a:effectLst>
                  <a:outerShdw blurRad="25500" dist="23000" dir="7020000" algn="tl">
                    <a:srgbClr val="000000">
                      <a:alpha val="50000"/>
                    </a:srgbClr>
                  </a:outerShdw>
                </a:effectLst>
                <a:uLnTx/>
                <a:uFillTx/>
                <a:latin typeface="华文隶书" panose="02010800040101010101" pitchFamily="2" charset="-122"/>
                <a:ea typeface="华文隶书" panose="02010800040101010101" pitchFamily="2" charset="-122"/>
                <a:cs typeface="汉仪粗宋简"/>
              </a:rPr>
              <a:t>简章</a:t>
            </a:r>
            <a:endParaRPr kumimoji="0" lang="zh-CN" altLang="en-US" sz="4800" b="1" i="0" u="none" strike="noStrike" kern="1200" normalizeH="0" baseline="0" noProof="0" dirty="0">
              <a:ln w="18000">
                <a:solidFill>
                  <a:srgbClr val="FFFFFF"/>
                </a:solidFill>
                <a:prstDash val="solid"/>
                <a:miter lim="800000"/>
              </a:ln>
              <a:solidFill>
                <a:schemeClr val="accent2"/>
              </a:solidFill>
              <a:effectLst>
                <a:outerShdw blurRad="25500" dist="23000" dir="7020000" algn="tl">
                  <a:srgbClr val="000000">
                    <a:alpha val="50000"/>
                  </a:srgbClr>
                </a:outerShdw>
              </a:effectLst>
              <a:uLnTx/>
              <a:uFillTx/>
              <a:latin typeface="华文隶书" panose="02010800040101010101" pitchFamily="2" charset="-122"/>
              <a:ea typeface="华文隶书" panose="02010800040101010101" pitchFamily="2" charset="-122"/>
              <a:cs typeface="汉仪粗宋简"/>
            </a:endParaRPr>
          </a:p>
        </p:txBody>
      </p:sp>
      <p:pic>
        <p:nvPicPr>
          <p:cNvPr id="4" name="IM 4"/>
          <p:cNvPicPr/>
          <p:nvPr/>
        </p:nvPicPr>
        <p:blipFill>
          <a:blip r:embed="rId2"/>
          <a:stretch>
            <a:fillRect/>
          </a:stretch>
        </p:blipFill>
        <p:spPr>
          <a:xfrm>
            <a:off x="35560" y="2493010"/>
            <a:ext cx="9144000" cy="3591560"/>
          </a:xfrm>
          <a:prstGeom prst="rect">
            <a:avLst/>
          </a:prstGeom>
        </p:spPr>
      </p:pic>
    </p:spTree>
    <p:custDataLst>
      <p:tags r:id="rId3"/>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灯片编号占位符 3"/>
          <p:cNvSpPr txBox="1">
            <a:spLocks noGrp="1" noChangeArrowheads="1"/>
          </p:cNvSpPr>
          <p:nvPr/>
        </p:nvSpPr>
        <p:spPr bwMode="auto">
          <a:xfrm>
            <a:off x="6553200" y="6356350"/>
            <a:ext cx="2133600" cy="365125"/>
          </a:xfrm>
          <a:prstGeom prst="rect">
            <a:avLst/>
          </a:prstGeom>
          <a:noFill/>
          <a:ln w="9525">
            <a:noFill/>
            <a:miter lim="800000"/>
          </a:ln>
        </p:spPr>
        <p:txBody>
          <a:bodyPr anchor="ctr"/>
          <a:lstStyle/>
          <a:p>
            <a:pPr algn="r" eaLnBrk="1" hangingPunct="1"/>
            <a:endParaRPr lang="zh-CN" altLang="zh-CN" sz="1200">
              <a:solidFill>
                <a:srgbClr val="898989"/>
              </a:solidFill>
              <a:latin typeface="Calibri" panose="020F0502020204030204" pitchFamily="34" charset="0"/>
            </a:endParaRPr>
          </a:p>
        </p:txBody>
      </p:sp>
      <p:sp>
        <p:nvSpPr>
          <p:cNvPr id="2052" name="日期占位符 5"/>
          <p:cNvSpPr txBox="1">
            <a:spLocks noGrp="1" noChangeArrowheads="1"/>
          </p:cNvSpPr>
          <p:nvPr/>
        </p:nvSpPr>
        <p:spPr bwMode="auto">
          <a:xfrm>
            <a:off x="457200" y="5943600"/>
            <a:ext cx="2133600" cy="365125"/>
          </a:xfrm>
          <a:prstGeom prst="rect">
            <a:avLst/>
          </a:prstGeom>
          <a:noFill/>
          <a:ln w="9525">
            <a:noFill/>
            <a:miter lim="800000"/>
          </a:ln>
        </p:spPr>
        <p:txBody>
          <a:bodyPr anchor="ctr"/>
          <a:lstStyle/>
          <a:p>
            <a:pPr eaLnBrk="1" hangingPunct="1"/>
            <a:endParaRPr lang="zh-CN" altLang="zh-CN" sz="3200">
              <a:solidFill>
                <a:srgbClr val="898989"/>
              </a:solidFill>
              <a:latin typeface="Calibri" panose="020F0502020204030204" pitchFamily="34" charset="0"/>
            </a:endParaRPr>
          </a:p>
        </p:txBody>
      </p:sp>
      <p:sp>
        <p:nvSpPr>
          <p:cNvPr id="12" name="流程图: 过程 11"/>
          <p:cNvSpPr/>
          <p:nvPr/>
        </p:nvSpPr>
        <p:spPr>
          <a:xfrm>
            <a:off x="0" y="0"/>
            <a:ext cx="457200" cy="6858000"/>
          </a:xfrm>
          <a:prstGeom prst="flowChartProcess">
            <a:avLst/>
          </a:prstGeom>
          <a:solidFill>
            <a:srgbClr val="0070C0">
              <a:alpha val="8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latin typeface="黑体" panose="02010609060101010101" pitchFamily="49" charset="-122"/>
                <a:ea typeface="黑体" panose="02010609060101010101" pitchFamily="49" charset="-122"/>
              </a:rPr>
              <a:t>追求卓越</a:t>
            </a: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r>
              <a:rPr lang="zh-CN" altLang="en-US" sz="1800" dirty="0">
                <a:latin typeface="黑体" panose="02010609060101010101" pitchFamily="49" charset="-122"/>
                <a:ea typeface="黑体" panose="02010609060101010101" pitchFamily="49" charset="-122"/>
              </a:rPr>
              <a:t>勇于跨越</a:t>
            </a:r>
            <a:endParaRPr lang="zh-CN" altLang="en-US" sz="1800" dirty="0">
              <a:latin typeface="黑体" panose="02010609060101010101" pitchFamily="49" charset="-122"/>
              <a:ea typeface="黑体" panose="02010609060101010101" pitchFamily="49" charset="-122"/>
            </a:endParaRPr>
          </a:p>
        </p:txBody>
      </p:sp>
      <p:sp>
        <p:nvSpPr>
          <p:cNvPr id="13" name="流程图: 过程 12"/>
          <p:cNvSpPr/>
          <p:nvPr/>
        </p:nvSpPr>
        <p:spPr>
          <a:xfrm>
            <a:off x="0" y="654123"/>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流程图: 过程 13"/>
          <p:cNvSpPr/>
          <p:nvPr/>
        </p:nvSpPr>
        <p:spPr>
          <a:xfrm>
            <a:off x="0" y="135709"/>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26" name="Picture 2" descr="C:\Users\Administrator\Desktop\Drawing1-Model.jpg"/>
          <p:cNvPicPr>
            <a:picLocks noChangeAspect="1" noChangeArrowheads="1"/>
          </p:cNvPicPr>
          <p:nvPr/>
        </p:nvPicPr>
        <p:blipFill>
          <a:blip r:embed="rId1">
            <a:lum/>
          </a:blip>
          <a:srcRect t="39125" r="6902" b="39738"/>
          <a:stretch>
            <a:fillRect/>
          </a:stretch>
        </p:blipFill>
        <p:spPr bwMode="auto">
          <a:xfrm>
            <a:off x="471005" y="5929330"/>
            <a:ext cx="8672995" cy="928694"/>
          </a:xfrm>
          <a:prstGeom prst="rect">
            <a:avLst/>
          </a:prstGeom>
          <a:noFill/>
          <a:effectLst>
            <a:outerShdw blurRad="50800" dist="50800" dir="5400000" algn="ctr" rotWithShape="0">
              <a:srgbClr val="000000">
                <a:alpha val="0"/>
              </a:srgbClr>
            </a:outerShdw>
          </a:effectLst>
        </p:spPr>
      </p:pic>
      <p:sp>
        <p:nvSpPr>
          <p:cNvPr id="31" name="矩形 30"/>
          <p:cNvSpPr/>
          <p:nvPr/>
        </p:nvSpPr>
        <p:spPr>
          <a:xfrm>
            <a:off x="857224" y="2857496"/>
            <a:ext cx="7786742" cy="1754326"/>
          </a:xfrm>
          <a:prstGeom prst="rect">
            <a:avLst/>
          </a:prstGeom>
        </p:spPr>
        <p:txBody>
          <a:bodyPr wrap="square">
            <a:spAutoFit/>
          </a:bodyPr>
          <a:lstStyle/>
          <a:p>
            <a:pPr>
              <a:lnSpc>
                <a:spcPct val="150000"/>
              </a:lnSpc>
            </a:pPr>
            <a:r>
              <a:rPr lang="zh-CN" altLang="en-US" dirty="0">
                <a:solidFill>
                  <a:srgbClr val="002060"/>
                </a:solidFill>
                <a:latin typeface="华文中宋" panose="02010600040101010101" pitchFamily="2" charset="-122"/>
                <a:ea typeface="华文中宋" panose="02010600040101010101" pitchFamily="2" charset="-122"/>
              </a:rPr>
              <a:t>      制定员工晋升通道，规范员工的晋升、晋级工作流程，将员工自试用期开始各个阶段需掌握的技能以及努力的方向进行透明化公示公开。</a:t>
            </a:r>
            <a:endParaRPr lang="en-US" altLang="zh-CN" dirty="0">
              <a:solidFill>
                <a:srgbClr val="002060"/>
              </a:solidFill>
              <a:latin typeface="华文中宋" panose="02010600040101010101" pitchFamily="2" charset="-122"/>
              <a:ea typeface="华文中宋" panose="02010600040101010101" pitchFamily="2" charset="-122"/>
            </a:endParaRPr>
          </a:p>
          <a:p>
            <a:pPr>
              <a:lnSpc>
                <a:spcPct val="150000"/>
              </a:lnSpc>
            </a:pPr>
            <a:r>
              <a:rPr lang="en-US" altLang="zh-CN" dirty="0">
                <a:solidFill>
                  <a:srgbClr val="002060"/>
                </a:solidFill>
                <a:latin typeface="华文中宋" panose="02010600040101010101" pitchFamily="2" charset="-122"/>
                <a:ea typeface="华文中宋" panose="02010600040101010101" pitchFamily="2" charset="-122"/>
              </a:rPr>
              <a:t>      </a:t>
            </a:r>
            <a:r>
              <a:rPr lang="zh-CN" altLang="en-US" dirty="0">
                <a:solidFill>
                  <a:srgbClr val="002060"/>
                </a:solidFill>
                <a:latin typeface="华文中宋" panose="02010600040101010101" pitchFamily="2" charset="-122"/>
                <a:ea typeface="华文中宋" panose="02010600040101010101" pitchFamily="2" charset="-122"/>
              </a:rPr>
              <a:t>每年度项目部组织满足晋级条件人员通过晋级考试进行定级，根据岗位级别确定薪酬收入，在项目部内部营造公平、公正、公开的竞争机制。</a:t>
            </a:r>
            <a:endParaRPr lang="zh-CN" altLang="en-US" dirty="0"/>
          </a:p>
        </p:txBody>
      </p:sp>
      <p:sp>
        <p:nvSpPr>
          <p:cNvPr id="33" name="矩形 32"/>
          <p:cNvSpPr/>
          <p:nvPr/>
        </p:nvSpPr>
        <p:spPr>
          <a:xfrm>
            <a:off x="1599148" y="1357298"/>
            <a:ext cx="6457950" cy="1322070"/>
          </a:xfrm>
          <a:prstGeom prst="rect">
            <a:avLst/>
          </a:prstGeom>
          <a:noFill/>
        </p:spPr>
        <p:txBody>
          <a:bodyPr wrap="none" lIns="91440" tIns="45720" rIns="91440" bIns="45720">
            <a:spAutoFit/>
          </a:bodyPr>
          <a:lstStyle/>
          <a:p>
            <a:pPr algn="ctr"/>
            <a:r>
              <a:rPr lang="zh-CN" altLang="en-US" sz="8000" b="1" cap="none" spc="200" dirty="0">
                <a:ln w="29210">
                  <a:solidFill>
                    <a:schemeClr val="accent3">
                      <a:tint val="10000"/>
                    </a:schemeClr>
                  </a:solidFill>
                </a:ln>
                <a:solidFill>
                  <a:schemeClr val="accent2">
                    <a:alpha val="50000"/>
                  </a:schemeClr>
                </a:solidFill>
                <a:effectLst>
                  <a:innerShdw blurRad="50800" dist="50800" dir="8100000">
                    <a:srgbClr val="7D7D7D">
                      <a:alpha val="73000"/>
                    </a:srgbClr>
                  </a:innerShdw>
                </a:effectLst>
              </a:rPr>
              <a:t>员工晋升通道</a:t>
            </a:r>
            <a:endParaRPr lang="zh-CN" altLang="en-US" sz="8000" b="1" cap="none" spc="200" dirty="0">
              <a:ln w="29210">
                <a:solidFill>
                  <a:schemeClr val="accent3">
                    <a:tint val="10000"/>
                  </a:schemeClr>
                </a:solidFill>
              </a:ln>
              <a:solidFill>
                <a:schemeClr val="accent2">
                  <a:alpha val="50000"/>
                </a:schemeClr>
              </a:solidFill>
              <a:effectLst>
                <a:innerShdw blurRad="50800" dist="50800" dir="8100000">
                  <a:srgbClr val="7D7D7D">
                    <a:alpha val="73000"/>
                  </a:srgbClr>
                </a:innerShdw>
              </a:effectLst>
            </a:endParaRPr>
          </a:p>
        </p:txBody>
      </p:sp>
    </p:spTree>
  </p:cSld>
  <p:clrMapOvr>
    <a:masterClrMapping/>
  </p:clrMapOvr>
  <p:transition spd="med">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灯片编号占位符 3"/>
          <p:cNvSpPr txBox="1">
            <a:spLocks noGrp="1" noChangeArrowheads="1"/>
          </p:cNvSpPr>
          <p:nvPr/>
        </p:nvSpPr>
        <p:spPr bwMode="auto">
          <a:xfrm>
            <a:off x="6553200" y="6356350"/>
            <a:ext cx="2133600" cy="365125"/>
          </a:xfrm>
          <a:prstGeom prst="rect">
            <a:avLst/>
          </a:prstGeom>
          <a:noFill/>
          <a:ln w="9525">
            <a:noFill/>
            <a:miter lim="800000"/>
          </a:ln>
        </p:spPr>
        <p:txBody>
          <a:bodyPr anchor="ctr"/>
          <a:lstStyle/>
          <a:p>
            <a:pPr algn="r" eaLnBrk="1" hangingPunct="1"/>
            <a:endParaRPr lang="zh-CN" altLang="zh-CN" sz="1200">
              <a:solidFill>
                <a:srgbClr val="898989"/>
              </a:solidFill>
              <a:latin typeface="Calibri" panose="020F0502020204030204" pitchFamily="34" charset="0"/>
            </a:endParaRPr>
          </a:p>
        </p:txBody>
      </p:sp>
      <p:sp>
        <p:nvSpPr>
          <p:cNvPr id="2052" name="日期占位符 5"/>
          <p:cNvSpPr txBox="1">
            <a:spLocks noGrp="1" noChangeArrowheads="1"/>
          </p:cNvSpPr>
          <p:nvPr/>
        </p:nvSpPr>
        <p:spPr bwMode="auto">
          <a:xfrm>
            <a:off x="457200" y="5943600"/>
            <a:ext cx="2133600" cy="365125"/>
          </a:xfrm>
          <a:prstGeom prst="rect">
            <a:avLst/>
          </a:prstGeom>
          <a:noFill/>
          <a:ln w="9525">
            <a:noFill/>
            <a:miter lim="800000"/>
          </a:ln>
        </p:spPr>
        <p:txBody>
          <a:bodyPr anchor="ctr"/>
          <a:lstStyle/>
          <a:p>
            <a:pPr eaLnBrk="1" hangingPunct="1"/>
            <a:endParaRPr lang="zh-CN" altLang="zh-CN" sz="3200">
              <a:solidFill>
                <a:srgbClr val="898989"/>
              </a:solidFill>
              <a:latin typeface="Calibri" panose="020F0502020204030204" pitchFamily="34" charset="0"/>
            </a:endParaRPr>
          </a:p>
        </p:txBody>
      </p:sp>
      <p:sp>
        <p:nvSpPr>
          <p:cNvPr id="12" name="流程图: 过程 11"/>
          <p:cNvSpPr/>
          <p:nvPr/>
        </p:nvSpPr>
        <p:spPr>
          <a:xfrm>
            <a:off x="0" y="0"/>
            <a:ext cx="457200" cy="6858000"/>
          </a:xfrm>
          <a:prstGeom prst="flowChartProcess">
            <a:avLst/>
          </a:prstGeom>
          <a:solidFill>
            <a:srgbClr val="0070C0">
              <a:alpha val="8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latin typeface="黑体" panose="02010609060101010101" pitchFamily="49" charset="-122"/>
                <a:ea typeface="黑体" panose="02010609060101010101" pitchFamily="49" charset="-122"/>
              </a:rPr>
              <a:t>追求卓越</a:t>
            </a: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r>
              <a:rPr lang="zh-CN" altLang="en-US" sz="1800" dirty="0">
                <a:latin typeface="黑体" panose="02010609060101010101" pitchFamily="49" charset="-122"/>
                <a:ea typeface="黑体" panose="02010609060101010101" pitchFamily="49" charset="-122"/>
              </a:rPr>
              <a:t>勇于跨越</a:t>
            </a:r>
            <a:endParaRPr lang="zh-CN" altLang="en-US" sz="1800" dirty="0">
              <a:latin typeface="黑体" panose="02010609060101010101" pitchFamily="49" charset="-122"/>
              <a:ea typeface="黑体" panose="02010609060101010101" pitchFamily="49" charset="-122"/>
            </a:endParaRPr>
          </a:p>
        </p:txBody>
      </p:sp>
      <p:sp>
        <p:nvSpPr>
          <p:cNvPr id="13" name="流程图: 过程 12"/>
          <p:cNvSpPr/>
          <p:nvPr/>
        </p:nvSpPr>
        <p:spPr>
          <a:xfrm>
            <a:off x="0" y="654123"/>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流程图: 过程 13"/>
          <p:cNvSpPr/>
          <p:nvPr/>
        </p:nvSpPr>
        <p:spPr>
          <a:xfrm>
            <a:off x="0" y="135709"/>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26" name="Picture 2" descr="C:\Users\Administrator\Desktop\Drawing1-Model.jpg"/>
          <p:cNvPicPr>
            <a:picLocks noChangeAspect="1" noChangeArrowheads="1"/>
          </p:cNvPicPr>
          <p:nvPr/>
        </p:nvPicPr>
        <p:blipFill>
          <a:blip r:embed="rId1">
            <a:lum/>
          </a:blip>
          <a:srcRect t="39125" r="6902" b="39738"/>
          <a:stretch>
            <a:fillRect/>
          </a:stretch>
        </p:blipFill>
        <p:spPr bwMode="auto">
          <a:xfrm>
            <a:off x="471005" y="5929330"/>
            <a:ext cx="8672995" cy="928694"/>
          </a:xfrm>
          <a:prstGeom prst="rect">
            <a:avLst/>
          </a:prstGeom>
          <a:noFill/>
          <a:effectLst>
            <a:outerShdw blurRad="50800" dist="50800" dir="5400000" algn="ctr" rotWithShape="0">
              <a:srgbClr val="000000">
                <a:alpha val="0"/>
              </a:srgbClr>
            </a:outerShdw>
          </a:effectLst>
        </p:spPr>
      </p:pic>
      <p:sp>
        <p:nvSpPr>
          <p:cNvPr id="2" name="文本框 1"/>
          <p:cNvSpPr txBox="1"/>
          <p:nvPr/>
        </p:nvSpPr>
        <p:spPr>
          <a:xfrm>
            <a:off x="3060065" y="1412875"/>
            <a:ext cx="4956175" cy="1146175"/>
          </a:xfrm>
          <a:prstGeom prst="rect">
            <a:avLst/>
          </a:prstGeom>
          <a:noFill/>
        </p:spPr>
        <p:txBody>
          <a:bodyPr wrap="square" rtlCol="0">
            <a:noAutofit/>
          </a:bodyPr>
          <a:p>
            <a:r>
              <a:rPr lang="en-US" altLang="zh-CN" sz="5400" b="1">
                <a:solidFill>
                  <a:schemeClr val="accent2"/>
                </a:solidFill>
              </a:rPr>
              <a:t>  </a:t>
            </a:r>
            <a:r>
              <a:rPr lang="zh-CN" altLang="en-US" sz="5400" b="1">
                <a:solidFill>
                  <a:schemeClr val="accent2"/>
                </a:solidFill>
              </a:rPr>
              <a:t>期待您</a:t>
            </a:r>
            <a:r>
              <a:rPr lang="zh-CN" altLang="en-US" sz="5400" b="1">
                <a:solidFill>
                  <a:schemeClr val="accent2"/>
                </a:solidFill>
              </a:rPr>
              <a:t>加入</a:t>
            </a:r>
            <a:endParaRPr lang="zh-CN" altLang="en-US" sz="5400" b="1">
              <a:solidFill>
                <a:schemeClr val="accent2"/>
              </a:solidFill>
            </a:endParaRPr>
          </a:p>
        </p:txBody>
      </p:sp>
      <p:pic>
        <p:nvPicPr>
          <p:cNvPr id="64" name="IM 64"/>
          <p:cNvPicPr/>
          <p:nvPr/>
        </p:nvPicPr>
        <p:blipFill>
          <a:blip r:embed="rId2"/>
          <a:stretch>
            <a:fillRect/>
          </a:stretch>
        </p:blipFill>
        <p:spPr>
          <a:xfrm>
            <a:off x="538480" y="2925445"/>
            <a:ext cx="8515350" cy="2886710"/>
          </a:xfrm>
          <a:prstGeom prst="rect">
            <a:avLst/>
          </a:prstGeom>
        </p:spPr>
      </p:pic>
    </p:spTree>
  </p:cSld>
  <p:clrMapOvr>
    <a:masterClrMapping/>
  </p:clrMapOvr>
  <p:transition spd="med">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灯片编号占位符 3"/>
          <p:cNvSpPr txBox="1">
            <a:spLocks noGrp="1" noChangeArrowheads="1"/>
          </p:cNvSpPr>
          <p:nvPr/>
        </p:nvSpPr>
        <p:spPr bwMode="auto">
          <a:xfrm>
            <a:off x="6553200" y="6356350"/>
            <a:ext cx="2133600" cy="365125"/>
          </a:xfrm>
          <a:prstGeom prst="rect">
            <a:avLst/>
          </a:prstGeom>
          <a:noFill/>
          <a:ln w="9525">
            <a:noFill/>
            <a:miter lim="800000"/>
          </a:ln>
        </p:spPr>
        <p:txBody>
          <a:bodyPr anchor="ctr"/>
          <a:lstStyle/>
          <a:p>
            <a:pPr algn="r" eaLnBrk="1" hangingPunct="1"/>
            <a:endParaRPr lang="zh-CN" altLang="zh-CN" sz="1200">
              <a:solidFill>
                <a:srgbClr val="898989"/>
              </a:solidFill>
              <a:latin typeface="Calibri" panose="020F0502020204030204" pitchFamily="34" charset="0"/>
            </a:endParaRPr>
          </a:p>
        </p:txBody>
      </p:sp>
      <p:sp>
        <p:nvSpPr>
          <p:cNvPr id="2052" name="日期占位符 5"/>
          <p:cNvSpPr txBox="1">
            <a:spLocks noGrp="1" noChangeArrowheads="1"/>
          </p:cNvSpPr>
          <p:nvPr/>
        </p:nvSpPr>
        <p:spPr bwMode="auto">
          <a:xfrm>
            <a:off x="457200" y="5943600"/>
            <a:ext cx="2133600" cy="365125"/>
          </a:xfrm>
          <a:prstGeom prst="rect">
            <a:avLst/>
          </a:prstGeom>
          <a:noFill/>
          <a:ln w="9525">
            <a:noFill/>
            <a:miter lim="800000"/>
          </a:ln>
        </p:spPr>
        <p:txBody>
          <a:bodyPr anchor="ctr"/>
          <a:lstStyle/>
          <a:p>
            <a:pPr eaLnBrk="1" hangingPunct="1"/>
            <a:endParaRPr lang="zh-CN" altLang="zh-CN" sz="3200">
              <a:solidFill>
                <a:srgbClr val="898989"/>
              </a:solidFill>
              <a:latin typeface="Calibri" panose="020F0502020204030204" pitchFamily="34" charset="0"/>
            </a:endParaRPr>
          </a:p>
        </p:txBody>
      </p:sp>
      <p:sp>
        <p:nvSpPr>
          <p:cNvPr id="12" name="流程图: 过程 11"/>
          <p:cNvSpPr/>
          <p:nvPr/>
        </p:nvSpPr>
        <p:spPr>
          <a:xfrm>
            <a:off x="0" y="0"/>
            <a:ext cx="457200" cy="6858000"/>
          </a:xfrm>
          <a:prstGeom prst="flowChartProcess">
            <a:avLst/>
          </a:prstGeom>
          <a:solidFill>
            <a:srgbClr val="0070C0">
              <a:alpha val="8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latin typeface="黑体" panose="02010609060101010101" pitchFamily="49" charset="-122"/>
                <a:ea typeface="黑体" panose="02010609060101010101" pitchFamily="49" charset="-122"/>
              </a:rPr>
              <a:t>追求卓越</a:t>
            </a: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r>
              <a:rPr lang="zh-CN" altLang="en-US" sz="1800" dirty="0">
                <a:latin typeface="黑体" panose="02010609060101010101" pitchFamily="49" charset="-122"/>
                <a:ea typeface="黑体" panose="02010609060101010101" pitchFamily="49" charset="-122"/>
              </a:rPr>
              <a:t>勇于跨越</a:t>
            </a:r>
            <a:endParaRPr lang="zh-CN" altLang="en-US" sz="1800" dirty="0">
              <a:latin typeface="黑体" panose="02010609060101010101" pitchFamily="49" charset="-122"/>
              <a:ea typeface="黑体" panose="02010609060101010101" pitchFamily="49" charset="-122"/>
            </a:endParaRPr>
          </a:p>
        </p:txBody>
      </p:sp>
      <p:sp>
        <p:nvSpPr>
          <p:cNvPr id="13" name="流程图: 过程 12"/>
          <p:cNvSpPr/>
          <p:nvPr/>
        </p:nvSpPr>
        <p:spPr>
          <a:xfrm>
            <a:off x="0" y="654123"/>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流程图: 过程 13"/>
          <p:cNvSpPr/>
          <p:nvPr/>
        </p:nvSpPr>
        <p:spPr>
          <a:xfrm>
            <a:off x="0" y="135709"/>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26" name="Picture 2" descr="C:\Users\Administrator\Desktop\Drawing1-Model.jpg"/>
          <p:cNvPicPr>
            <a:picLocks noChangeAspect="1" noChangeArrowheads="1"/>
          </p:cNvPicPr>
          <p:nvPr/>
        </p:nvPicPr>
        <p:blipFill>
          <a:blip r:embed="rId1">
            <a:lum/>
          </a:blip>
          <a:srcRect t="39125" r="6902" b="39738"/>
          <a:stretch>
            <a:fillRect/>
          </a:stretch>
        </p:blipFill>
        <p:spPr bwMode="auto">
          <a:xfrm>
            <a:off x="471005" y="5929330"/>
            <a:ext cx="8672995" cy="928694"/>
          </a:xfrm>
          <a:prstGeom prst="rect">
            <a:avLst/>
          </a:prstGeom>
          <a:noFill/>
          <a:effectLst>
            <a:outerShdw blurRad="50800" dist="50800" dir="5400000" algn="ctr" rotWithShape="0">
              <a:srgbClr val="000000">
                <a:alpha val="0"/>
              </a:srgbClr>
            </a:outerShdw>
          </a:effectLst>
        </p:spPr>
      </p:pic>
      <p:sp>
        <p:nvSpPr>
          <p:cNvPr id="20" name="Shape 4852"/>
          <p:cNvSpPr/>
          <p:nvPr/>
        </p:nvSpPr>
        <p:spPr>
          <a:xfrm>
            <a:off x="848995" y="1489075"/>
            <a:ext cx="7581265" cy="4159250"/>
          </a:xfrm>
          <a:prstGeom prst="rect">
            <a:avLst/>
          </a:prstGeom>
          <a:ln w="12700">
            <a:miter lim="400000"/>
          </a:ln>
        </p:spPr>
        <p:txBody>
          <a:bodyPr wrap="square" lIns="19050" tIns="19050" rIns="19050" bIns="19050" anchor="ctr">
            <a:noAutofit/>
          </a:bodyPr>
          <a:lstStyle/>
          <a:p>
            <a:pPr lvl="0">
              <a:lnSpc>
                <a:spcPct val="150000"/>
              </a:lnSpc>
              <a:defRPr sz="1800"/>
            </a:pPr>
            <a:r>
              <a:rPr lang="en-US" altLang="zh-CN" sz="1600" b="1" dirty="0">
                <a:solidFill>
                  <a:schemeClr val="tx1"/>
                </a:solidFill>
                <a:latin typeface="+mn-ea"/>
                <a:cs typeface="Roboto Regular"/>
                <a:sym typeface="Roboto Regular"/>
              </a:rPr>
              <a:t>中铁电气化局集团有限公司上海电气化工程分公司所属专门从事轨道交通运营管理的项目分公司，于2019年10月12日正式成立，现有人员1500余人，主要承担着上海地铁和浦东机场等设施设备维护保障任务。业务涵盖变电、接触网、通信、信号、工务、民用通信及机电（低压配电及区间照明）等专业。</a:t>
            </a:r>
            <a:endParaRPr lang="en-US" altLang="zh-CN" sz="1600" b="1" dirty="0">
              <a:solidFill>
                <a:schemeClr val="tx1"/>
              </a:solidFill>
              <a:latin typeface="+mn-ea"/>
              <a:cs typeface="Roboto Regular"/>
              <a:sym typeface="Roboto Regular"/>
            </a:endParaRPr>
          </a:p>
        </p:txBody>
      </p:sp>
      <p:sp>
        <p:nvSpPr>
          <p:cNvPr id="22" name="矩形 21"/>
          <p:cNvSpPr/>
          <p:nvPr/>
        </p:nvSpPr>
        <p:spPr>
          <a:xfrm>
            <a:off x="539437" y="765477"/>
            <a:ext cx="2967480" cy="923330"/>
          </a:xfrm>
          <a:prstGeom prst="rect">
            <a:avLst/>
          </a:prstGeom>
          <a:noFill/>
        </p:spPr>
        <p:txBody>
          <a:bodyPr wrap="none" lIns="91440" tIns="45720" rIns="91440" bIns="45720">
            <a:spAutoFit/>
          </a:bodyPr>
          <a:lstStyle/>
          <a:p>
            <a:pPr algn="ctr"/>
            <a:r>
              <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公司简介</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灯片编号占位符 3"/>
          <p:cNvSpPr txBox="1">
            <a:spLocks noGrp="1" noChangeArrowheads="1"/>
          </p:cNvSpPr>
          <p:nvPr/>
        </p:nvSpPr>
        <p:spPr bwMode="auto">
          <a:xfrm>
            <a:off x="6553200" y="6356350"/>
            <a:ext cx="2133600" cy="365125"/>
          </a:xfrm>
          <a:prstGeom prst="rect">
            <a:avLst/>
          </a:prstGeom>
          <a:noFill/>
          <a:ln w="9525">
            <a:noFill/>
            <a:miter lim="800000"/>
          </a:ln>
        </p:spPr>
        <p:txBody>
          <a:bodyPr anchor="ctr"/>
          <a:lstStyle/>
          <a:p>
            <a:pPr algn="r" eaLnBrk="1" hangingPunct="1"/>
            <a:endParaRPr lang="zh-CN" altLang="zh-CN" sz="1200">
              <a:solidFill>
                <a:srgbClr val="898989"/>
              </a:solidFill>
              <a:latin typeface="Calibri" panose="020F0502020204030204" pitchFamily="34" charset="0"/>
            </a:endParaRPr>
          </a:p>
        </p:txBody>
      </p:sp>
      <p:sp>
        <p:nvSpPr>
          <p:cNvPr id="2052" name="日期占位符 5"/>
          <p:cNvSpPr txBox="1">
            <a:spLocks noGrp="1" noChangeArrowheads="1"/>
          </p:cNvSpPr>
          <p:nvPr/>
        </p:nvSpPr>
        <p:spPr bwMode="auto">
          <a:xfrm>
            <a:off x="457200" y="5943600"/>
            <a:ext cx="2133600" cy="365125"/>
          </a:xfrm>
          <a:prstGeom prst="rect">
            <a:avLst/>
          </a:prstGeom>
          <a:noFill/>
          <a:ln w="9525">
            <a:noFill/>
            <a:miter lim="800000"/>
          </a:ln>
        </p:spPr>
        <p:txBody>
          <a:bodyPr anchor="ctr"/>
          <a:lstStyle/>
          <a:p>
            <a:pPr eaLnBrk="1" hangingPunct="1"/>
            <a:endParaRPr lang="zh-CN" altLang="zh-CN" sz="3200">
              <a:solidFill>
                <a:srgbClr val="898989"/>
              </a:solidFill>
              <a:latin typeface="Calibri" panose="020F0502020204030204" pitchFamily="34" charset="0"/>
            </a:endParaRPr>
          </a:p>
        </p:txBody>
      </p:sp>
      <p:sp>
        <p:nvSpPr>
          <p:cNvPr id="12" name="流程图: 过程 11"/>
          <p:cNvSpPr/>
          <p:nvPr/>
        </p:nvSpPr>
        <p:spPr>
          <a:xfrm>
            <a:off x="0" y="0"/>
            <a:ext cx="457200" cy="6858000"/>
          </a:xfrm>
          <a:prstGeom prst="flowChartProcess">
            <a:avLst/>
          </a:prstGeom>
          <a:solidFill>
            <a:srgbClr val="0070C0">
              <a:alpha val="8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latin typeface="黑体" panose="02010609060101010101" pitchFamily="49" charset="-122"/>
                <a:ea typeface="黑体" panose="02010609060101010101" pitchFamily="49" charset="-122"/>
              </a:rPr>
              <a:t>追求卓越</a:t>
            </a: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r>
              <a:rPr lang="zh-CN" altLang="en-US" sz="1800" dirty="0">
                <a:latin typeface="黑体" panose="02010609060101010101" pitchFamily="49" charset="-122"/>
                <a:ea typeface="黑体" panose="02010609060101010101" pitchFamily="49" charset="-122"/>
              </a:rPr>
              <a:t>勇于跨越</a:t>
            </a:r>
            <a:endParaRPr lang="zh-CN" altLang="en-US" sz="1800" dirty="0">
              <a:latin typeface="黑体" panose="02010609060101010101" pitchFamily="49" charset="-122"/>
              <a:ea typeface="黑体" panose="02010609060101010101" pitchFamily="49" charset="-122"/>
            </a:endParaRPr>
          </a:p>
        </p:txBody>
      </p:sp>
      <p:sp>
        <p:nvSpPr>
          <p:cNvPr id="13" name="流程图: 过程 12"/>
          <p:cNvSpPr/>
          <p:nvPr/>
        </p:nvSpPr>
        <p:spPr>
          <a:xfrm>
            <a:off x="0" y="654123"/>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流程图: 过程 13"/>
          <p:cNvSpPr/>
          <p:nvPr/>
        </p:nvSpPr>
        <p:spPr>
          <a:xfrm>
            <a:off x="0" y="135709"/>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26" name="Picture 2" descr="C:\Users\Administrator\Desktop\Drawing1-Model.jpg"/>
          <p:cNvPicPr>
            <a:picLocks noChangeAspect="1" noChangeArrowheads="1"/>
          </p:cNvPicPr>
          <p:nvPr/>
        </p:nvPicPr>
        <p:blipFill>
          <a:blip r:embed="rId1">
            <a:lum/>
          </a:blip>
          <a:srcRect t="39125" r="6902" b="39738"/>
          <a:stretch>
            <a:fillRect/>
          </a:stretch>
        </p:blipFill>
        <p:spPr bwMode="auto">
          <a:xfrm>
            <a:off x="471005" y="5929330"/>
            <a:ext cx="8672995" cy="928694"/>
          </a:xfrm>
          <a:prstGeom prst="rect">
            <a:avLst/>
          </a:prstGeom>
          <a:noFill/>
          <a:effectLst>
            <a:outerShdw blurRad="50800" dist="50800" dir="5400000" algn="ctr" rotWithShape="0">
              <a:srgbClr val="000000">
                <a:alpha val="0"/>
              </a:srgbClr>
            </a:outerShdw>
          </a:effectLst>
        </p:spPr>
      </p:pic>
      <p:sp>
        <p:nvSpPr>
          <p:cNvPr id="15" name="Shape 4512"/>
          <p:cNvSpPr/>
          <p:nvPr/>
        </p:nvSpPr>
        <p:spPr>
          <a:xfrm>
            <a:off x="3401841" y="5611188"/>
            <a:ext cx="601439" cy="601438"/>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sp>
        <p:nvSpPr>
          <p:cNvPr id="20" name="Shape 4513"/>
          <p:cNvSpPr/>
          <p:nvPr/>
        </p:nvSpPr>
        <p:spPr>
          <a:xfrm>
            <a:off x="3401841" y="4836916"/>
            <a:ext cx="601439" cy="601438"/>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sp>
        <p:nvSpPr>
          <p:cNvPr id="21" name="Shape 4514"/>
          <p:cNvSpPr/>
          <p:nvPr/>
        </p:nvSpPr>
        <p:spPr>
          <a:xfrm>
            <a:off x="2437737" y="4721744"/>
            <a:ext cx="514050"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22" name="Shape 4515"/>
          <p:cNvSpPr/>
          <p:nvPr/>
        </p:nvSpPr>
        <p:spPr>
          <a:xfrm flipV="1">
            <a:off x="2950932" y="3497684"/>
            <a:ext cx="0" cy="2452569"/>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23" name="Shape 4516"/>
          <p:cNvSpPr/>
          <p:nvPr/>
        </p:nvSpPr>
        <p:spPr>
          <a:xfrm>
            <a:off x="2946656" y="5945623"/>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24" name="Shape 4517"/>
          <p:cNvSpPr/>
          <p:nvPr/>
        </p:nvSpPr>
        <p:spPr>
          <a:xfrm rot="10594">
            <a:off x="4287349" y="5546336"/>
            <a:ext cx="2743314" cy="735958"/>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4"/>
                </a:solidFill>
                <a:latin typeface="+mn-ea"/>
                <a:cs typeface="Roboto Bold"/>
                <a:sym typeface="Roboto Bold"/>
              </a:rPr>
              <a:t>抢修事故处理</a:t>
            </a:r>
            <a:endParaRPr sz="1600" dirty="0">
              <a:solidFill>
                <a:schemeClr val="accent4"/>
              </a:solidFill>
              <a:latin typeface="+mn-ea"/>
              <a:cs typeface="Roboto Bold"/>
              <a:sym typeface="Roboto Bold"/>
            </a:endParaRPr>
          </a:p>
        </p:txBody>
      </p:sp>
      <p:sp>
        <p:nvSpPr>
          <p:cNvPr id="26" name="Shape 4518"/>
          <p:cNvSpPr/>
          <p:nvPr/>
        </p:nvSpPr>
        <p:spPr>
          <a:xfrm>
            <a:off x="3457214" y="5666561"/>
            <a:ext cx="490692" cy="490692"/>
          </a:xfrm>
          <a:prstGeom prst="roundRect">
            <a:avLst>
              <a:gd name="adj" fmla="val 50000"/>
            </a:avLst>
          </a:prstGeom>
          <a:solidFill>
            <a:schemeClr val="accent4"/>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28" name="Shape 4521"/>
          <p:cNvSpPr/>
          <p:nvPr/>
        </p:nvSpPr>
        <p:spPr>
          <a:xfrm rot="10594">
            <a:off x="4287349" y="3955601"/>
            <a:ext cx="2588893" cy="718487"/>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2"/>
                </a:solidFill>
                <a:latin typeface="+mn-ea"/>
                <a:cs typeface="Roboto Bold"/>
                <a:sym typeface="Roboto Bold"/>
              </a:rPr>
              <a:t>倒闸操作</a:t>
            </a:r>
            <a:endParaRPr sz="1600" dirty="0">
              <a:solidFill>
                <a:schemeClr val="accent2"/>
              </a:solidFill>
              <a:latin typeface="+mn-ea"/>
              <a:cs typeface="Roboto Bold"/>
              <a:sym typeface="Roboto Bold"/>
            </a:endParaRPr>
          </a:p>
        </p:txBody>
      </p:sp>
      <p:sp>
        <p:nvSpPr>
          <p:cNvPr id="30" name="Shape 4522"/>
          <p:cNvSpPr/>
          <p:nvPr/>
        </p:nvSpPr>
        <p:spPr>
          <a:xfrm>
            <a:off x="3457214" y="4079628"/>
            <a:ext cx="490692" cy="49069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32" name="Shape 4525"/>
          <p:cNvSpPr/>
          <p:nvPr/>
        </p:nvSpPr>
        <p:spPr>
          <a:xfrm rot="10594">
            <a:off x="4287349" y="3155892"/>
            <a:ext cx="2571512" cy="718380"/>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1"/>
                </a:solidFill>
                <a:latin typeface="+mn-ea"/>
                <a:cs typeface="Roboto Bold"/>
                <a:sym typeface="Roboto Bold"/>
              </a:rPr>
              <a:t>值班、巡视、检查</a:t>
            </a:r>
            <a:endParaRPr sz="1600" dirty="0">
              <a:solidFill>
                <a:schemeClr val="accent1"/>
              </a:solidFill>
              <a:latin typeface="+mn-ea"/>
              <a:cs typeface="Roboto Bold"/>
              <a:sym typeface="Roboto Bold"/>
            </a:endParaRPr>
          </a:p>
        </p:txBody>
      </p:sp>
      <p:sp>
        <p:nvSpPr>
          <p:cNvPr id="34" name="Shape 4526"/>
          <p:cNvSpPr/>
          <p:nvPr/>
        </p:nvSpPr>
        <p:spPr>
          <a:xfrm>
            <a:off x="3457214" y="3269533"/>
            <a:ext cx="490692" cy="490692"/>
          </a:xfrm>
          <a:prstGeom prst="roundRect">
            <a:avLst>
              <a:gd name="adj" fmla="val 50000"/>
            </a:avLst>
          </a:prstGeom>
          <a:solidFill>
            <a:schemeClr val="accent1"/>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37" name="Shape 4529"/>
          <p:cNvSpPr/>
          <p:nvPr/>
        </p:nvSpPr>
        <p:spPr>
          <a:xfrm rot="10594">
            <a:off x="4287349" y="4755353"/>
            <a:ext cx="2578916" cy="718425"/>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3"/>
                </a:solidFill>
                <a:latin typeface="+mn-ea"/>
                <a:cs typeface="Roboto Bold"/>
                <a:sym typeface="Roboto Bold"/>
              </a:rPr>
              <a:t>设备维护保养、检修、试验</a:t>
            </a:r>
            <a:endParaRPr sz="1600" dirty="0">
              <a:solidFill>
                <a:schemeClr val="accent3"/>
              </a:solidFill>
              <a:latin typeface="+mn-ea"/>
              <a:cs typeface="Roboto Bold"/>
              <a:sym typeface="Roboto Bold"/>
            </a:endParaRPr>
          </a:p>
        </p:txBody>
      </p:sp>
      <p:sp>
        <p:nvSpPr>
          <p:cNvPr id="39" name="Shape 4530"/>
          <p:cNvSpPr/>
          <p:nvPr/>
        </p:nvSpPr>
        <p:spPr>
          <a:xfrm>
            <a:off x="3457214" y="4892289"/>
            <a:ext cx="490692" cy="490692"/>
          </a:xfrm>
          <a:prstGeom prst="roundRect">
            <a:avLst>
              <a:gd name="adj" fmla="val 50000"/>
            </a:avLst>
          </a:prstGeom>
          <a:solidFill>
            <a:schemeClr val="accent3"/>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41" name="Shape 4533"/>
          <p:cNvSpPr/>
          <p:nvPr/>
        </p:nvSpPr>
        <p:spPr>
          <a:xfrm>
            <a:off x="2946656" y="5137280"/>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42" name="Shape 4534"/>
          <p:cNvSpPr/>
          <p:nvPr/>
        </p:nvSpPr>
        <p:spPr>
          <a:xfrm>
            <a:off x="2946656" y="4325359"/>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43" name="Shape 4535"/>
          <p:cNvSpPr/>
          <p:nvPr/>
        </p:nvSpPr>
        <p:spPr>
          <a:xfrm>
            <a:off x="2946656" y="3502313"/>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grpSp>
        <p:nvGrpSpPr>
          <p:cNvPr id="44" name="Group 4540"/>
          <p:cNvGrpSpPr/>
          <p:nvPr/>
        </p:nvGrpSpPr>
        <p:grpSpPr>
          <a:xfrm>
            <a:off x="857224" y="3894125"/>
            <a:ext cx="1711347" cy="1711346"/>
            <a:chOff x="0" y="0"/>
            <a:chExt cx="4563590" cy="4563589"/>
          </a:xfrm>
        </p:grpSpPr>
        <p:sp>
          <p:nvSpPr>
            <p:cNvPr id="45" name="Shape 4536"/>
            <p:cNvSpPr/>
            <p:nvPr/>
          </p:nvSpPr>
          <p:spPr>
            <a:xfrm>
              <a:off x="0" y="0"/>
              <a:ext cx="4563590" cy="45635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cmpd="sng">
              <a:solidFill>
                <a:schemeClr val="bg1">
                  <a:lumMod val="50000"/>
                </a:schemeClr>
              </a:solidFill>
              <a:prstDash val="sysDot"/>
              <a:miter lim="400000"/>
            </a:ln>
            <a:effectLst/>
          </p:spPr>
          <p:txBody>
            <a:bodyPr wrap="square" lIns="0" tIns="0" rIns="0" bIns="0" numCol="1" anchor="ctr">
              <a:noAutofit/>
            </a:bodyPr>
            <a:lstStyle/>
            <a:p>
              <a:pPr lvl="0">
                <a:defRPr sz="3200">
                  <a:solidFill>
                    <a:srgbClr val="FFFFFF"/>
                  </a:solidFill>
                </a:defRPr>
              </a:pPr>
              <a:endParaRPr>
                <a:latin typeface="+mn-ea"/>
              </a:endParaRPr>
            </a:p>
          </p:txBody>
        </p:sp>
        <p:sp>
          <p:nvSpPr>
            <p:cNvPr id="46" name="Shape 4537"/>
            <p:cNvSpPr/>
            <p:nvPr/>
          </p:nvSpPr>
          <p:spPr>
            <a:xfrm>
              <a:off x="261491" y="261491"/>
              <a:ext cx="4040608" cy="40406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defRPr sz="3200">
                  <a:solidFill>
                    <a:srgbClr val="FFFFFF"/>
                  </a:solidFill>
                </a:defRPr>
              </a:pPr>
              <a:endParaRPr>
                <a:latin typeface="+mn-ea"/>
              </a:endParaRPr>
            </a:p>
          </p:txBody>
        </p:sp>
        <p:sp>
          <p:nvSpPr>
            <p:cNvPr id="47" name="Shape 4538"/>
            <p:cNvSpPr/>
            <p:nvPr/>
          </p:nvSpPr>
          <p:spPr>
            <a:xfrm>
              <a:off x="262708" y="1661186"/>
              <a:ext cx="4038007" cy="2640912"/>
            </a:xfrm>
            <a:custGeom>
              <a:avLst/>
              <a:gdLst/>
              <a:ahLst/>
              <a:cxnLst>
                <a:cxn ang="0">
                  <a:pos x="wd2" y="hd2"/>
                </a:cxn>
                <a:cxn ang="5400000">
                  <a:pos x="wd2" y="hd2"/>
                </a:cxn>
                <a:cxn ang="10800000">
                  <a:pos x="wd2" y="hd2"/>
                </a:cxn>
                <a:cxn ang="16200000">
                  <a:pos x="wd2" y="hd2"/>
                </a:cxn>
              </a:cxnLst>
              <a:rect l="0" t="0" r="r" b="b"/>
              <a:pathLst>
                <a:path w="20319" h="20099" extrusionOk="0">
                  <a:moveTo>
                    <a:pt x="491" y="0"/>
                  </a:moveTo>
                  <a:cubicBezTo>
                    <a:pt x="-641" y="5316"/>
                    <a:pt x="181" y="11375"/>
                    <a:pt x="2972" y="15595"/>
                  </a:cubicBezTo>
                  <a:cubicBezTo>
                    <a:pt x="6942" y="21600"/>
                    <a:pt x="13378" y="21600"/>
                    <a:pt x="17348" y="15595"/>
                  </a:cubicBezTo>
                  <a:cubicBezTo>
                    <a:pt x="20138" y="11375"/>
                    <a:pt x="20959" y="5316"/>
                    <a:pt x="19827" y="0"/>
                  </a:cubicBezTo>
                  <a:cubicBezTo>
                    <a:pt x="19348" y="2246"/>
                    <a:pt x="18527" y="4361"/>
                    <a:pt x="17348" y="6145"/>
                  </a:cubicBezTo>
                  <a:cubicBezTo>
                    <a:pt x="13378" y="12149"/>
                    <a:pt x="6942" y="12149"/>
                    <a:pt x="2972" y="6145"/>
                  </a:cubicBezTo>
                  <a:cubicBezTo>
                    <a:pt x="1793" y="4361"/>
                    <a:pt x="970" y="2246"/>
                    <a:pt x="491" y="0"/>
                  </a:cubicBezTo>
                  <a:close/>
                </a:path>
              </a:pathLst>
            </a:custGeom>
            <a:solidFill>
              <a:srgbClr val="000000">
                <a:alpha val="10000"/>
              </a:srgbClr>
            </a:solidFill>
            <a:ln w="12700" cap="flat">
              <a:noFill/>
              <a:miter lim="400000"/>
            </a:ln>
            <a:effectLst/>
          </p:spPr>
          <p:txBody>
            <a:bodyPr wrap="square" lIns="0" tIns="0" rIns="0" bIns="0" numCol="1" anchor="ctr">
              <a:noAutofit/>
            </a:bodyPr>
            <a:lstStyle/>
            <a:p>
              <a:pPr lvl="0">
                <a:defRPr sz="3200">
                  <a:solidFill>
                    <a:srgbClr val="FFFFFF"/>
                  </a:solidFill>
                </a:defRPr>
              </a:pPr>
              <a:endParaRPr>
                <a:latin typeface="+mn-ea"/>
              </a:endParaRPr>
            </a:p>
          </p:txBody>
        </p:sp>
        <p:sp>
          <p:nvSpPr>
            <p:cNvPr id="48" name="Shape 4539"/>
            <p:cNvSpPr/>
            <p:nvPr/>
          </p:nvSpPr>
          <p:spPr>
            <a:xfrm rot="10594">
              <a:off x="476306" y="172411"/>
              <a:ext cx="3613150" cy="3605432"/>
            </a:xfrm>
            <a:prstGeom prst="rect">
              <a:avLst/>
            </a:prstGeom>
            <a:noFill/>
            <a:ln w="12700" cap="flat">
              <a:noFill/>
              <a:miter lim="400000"/>
            </a:ln>
            <a:effectLst/>
          </p:spPr>
          <p:txBody>
            <a:bodyPr wrap="square" lIns="50800" tIns="50800" rIns="50800" bIns="50800" numCol="1" anchor="ctr">
              <a:noAutofit/>
            </a:bodyPr>
            <a:lstStyle/>
            <a:p>
              <a:pPr algn="ctr">
                <a:spcBef>
                  <a:spcPts val="225"/>
                </a:spcBef>
                <a:defRPr sz="1800"/>
              </a:pPr>
              <a:r>
                <a:rPr lang="zh-CN" altLang="en-US" dirty="0">
                  <a:solidFill>
                    <a:schemeClr val="bg1"/>
                  </a:solidFill>
                  <a:latin typeface="+mn-ea"/>
                  <a:cs typeface="Roboto Bold"/>
                  <a:sym typeface="Roboto Bold"/>
                </a:rPr>
                <a:t>高压</a:t>
              </a:r>
              <a:endParaRPr lang="en-US" altLang="zh-CN" dirty="0">
                <a:solidFill>
                  <a:schemeClr val="bg1"/>
                </a:solidFill>
                <a:latin typeface="+mn-ea"/>
                <a:cs typeface="Roboto Bold"/>
                <a:sym typeface="Roboto Bold"/>
              </a:endParaRPr>
            </a:p>
            <a:p>
              <a:pPr algn="ctr">
                <a:spcBef>
                  <a:spcPts val="225"/>
                </a:spcBef>
                <a:defRPr sz="1800"/>
              </a:pPr>
              <a:r>
                <a:rPr lang="zh-CN" altLang="en-US" dirty="0">
                  <a:solidFill>
                    <a:schemeClr val="bg1"/>
                  </a:solidFill>
                  <a:latin typeface="+mn-ea"/>
                  <a:cs typeface="Roboto Bold"/>
                  <a:sym typeface="Roboto Bold"/>
                </a:rPr>
                <a:t>巡检员</a:t>
              </a:r>
              <a:endParaRPr dirty="0">
                <a:solidFill>
                  <a:schemeClr val="bg1"/>
                </a:solidFill>
                <a:latin typeface="+mn-ea"/>
                <a:cs typeface="Roboto Bold"/>
                <a:sym typeface="Roboto Bold"/>
              </a:endParaRPr>
            </a:p>
          </p:txBody>
        </p:sp>
      </p:grpSp>
      <p:sp>
        <p:nvSpPr>
          <p:cNvPr id="49" name="Shape 4541"/>
          <p:cNvSpPr/>
          <p:nvPr/>
        </p:nvSpPr>
        <p:spPr>
          <a:xfrm>
            <a:off x="3401841" y="3214159"/>
            <a:ext cx="601439" cy="601439"/>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sp>
        <p:nvSpPr>
          <p:cNvPr id="50" name="Shape 4542"/>
          <p:cNvSpPr/>
          <p:nvPr/>
        </p:nvSpPr>
        <p:spPr>
          <a:xfrm>
            <a:off x="3401841" y="4024255"/>
            <a:ext cx="601439" cy="601438"/>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pic>
        <p:nvPicPr>
          <p:cNvPr id="71682" name="Picture 2" descr="C:\Users\Kouzi\Documents\Tencent Files\260297832\Image\C2C\F10AE4D799F5FA7219263A7C60F5CC83.jpg"/>
          <p:cNvPicPr>
            <a:picLocks noChangeAspect="1" noChangeArrowheads="1"/>
          </p:cNvPicPr>
          <p:nvPr/>
        </p:nvPicPr>
        <p:blipFill>
          <a:blip r:embed="rId2" cstate="print"/>
          <a:srcRect/>
          <a:stretch>
            <a:fillRect/>
          </a:stretch>
        </p:blipFill>
        <p:spPr bwMode="auto">
          <a:xfrm>
            <a:off x="571472" y="785794"/>
            <a:ext cx="2143140" cy="2857520"/>
          </a:xfrm>
          <a:prstGeom prst="rect">
            <a:avLst/>
          </a:prstGeom>
          <a:ln>
            <a:noFill/>
          </a:ln>
          <a:effectLst>
            <a:outerShdw blurRad="292100" dist="139700" dir="2700000" algn="tl" rotWithShape="0">
              <a:srgbClr val="333333">
                <a:alpha val="65000"/>
              </a:srgbClr>
            </a:outerShdw>
          </a:effectLst>
        </p:spPr>
      </p:pic>
      <p:pic>
        <p:nvPicPr>
          <p:cNvPr id="71684" name="Picture 4" descr="C:\Users\Kouzi\Documents\Tencent Files\260297832\Image\C2C\DB3333331A8A31DE767730AA2BF7037E.jpg"/>
          <p:cNvPicPr>
            <a:picLocks noChangeAspect="1" noChangeArrowheads="1"/>
          </p:cNvPicPr>
          <p:nvPr/>
        </p:nvPicPr>
        <p:blipFill>
          <a:blip r:embed="rId3" cstate="print"/>
          <a:srcRect/>
          <a:stretch>
            <a:fillRect/>
          </a:stretch>
        </p:blipFill>
        <p:spPr bwMode="auto">
          <a:xfrm>
            <a:off x="3357554" y="928670"/>
            <a:ext cx="2357454" cy="1768091"/>
          </a:xfrm>
          <a:prstGeom prst="rect">
            <a:avLst/>
          </a:prstGeom>
          <a:ln>
            <a:noFill/>
          </a:ln>
          <a:effectLst>
            <a:outerShdw blurRad="292100" dist="139700" dir="2700000" algn="tl" rotWithShape="0">
              <a:srgbClr val="333333">
                <a:alpha val="65000"/>
              </a:srgbClr>
            </a:outerShdw>
          </a:effectLst>
        </p:spPr>
      </p:pic>
      <p:pic>
        <p:nvPicPr>
          <p:cNvPr id="71685" name="Picture 5"/>
          <p:cNvPicPr>
            <a:picLocks noChangeAspect="1" noChangeArrowheads="1"/>
          </p:cNvPicPr>
          <p:nvPr/>
        </p:nvPicPr>
        <p:blipFill>
          <a:blip r:embed="rId4" cstate="print"/>
          <a:srcRect/>
          <a:stretch>
            <a:fillRect/>
          </a:stretch>
        </p:blipFill>
        <p:spPr bwMode="auto">
          <a:xfrm>
            <a:off x="6072198" y="928669"/>
            <a:ext cx="2428892" cy="1821563"/>
          </a:xfrm>
          <a:prstGeom prst="rect">
            <a:avLst/>
          </a:prstGeom>
          <a:ln>
            <a:noFill/>
          </a:ln>
          <a:effectLst>
            <a:outerShdw blurRad="292100" dist="139700" dir="2700000" algn="tl" rotWithShape="0">
              <a:srgbClr val="333333">
                <a:alpha val="65000"/>
              </a:srgbClr>
            </a:outerShdw>
          </a:effectLst>
        </p:spPr>
      </p:pic>
      <p:pic>
        <p:nvPicPr>
          <p:cNvPr id="71687" name="Picture 7"/>
          <p:cNvPicPr>
            <a:picLocks noChangeAspect="1" noChangeArrowheads="1"/>
          </p:cNvPicPr>
          <p:nvPr/>
        </p:nvPicPr>
        <p:blipFill>
          <a:blip r:embed="rId5"/>
          <a:srcRect/>
          <a:stretch>
            <a:fillRect/>
          </a:stretch>
        </p:blipFill>
        <p:spPr bwMode="auto">
          <a:xfrm>
            <a:off x="6715140" y="3357562"/>
            <a:ext cx="2234928" cy="28940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Abs val="0"/>
                                  </p:iterate>
                                  <p:childTnLst>
                                    <p:set>
                                      <p:cBhvr>
                                        <p:cTn id="6" dur="indefinite" fill="hold"/>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strVal val="4*#ppt_w"/>
                                          </p:val>
                                        </p:tav>
                                        <p:tav tm="100000">
                                          <p:val>
                                            <p:strVal val="#ppt_w"/>
                                          </p:val>
                                        </p:tav>
                                      </p:tavLst>
                                    </p:anim>
                                    <p:anim calcmode="lin" valueType="num">
                                      <p:cBhvr>
                                        <p:cTn id="8" dur="500" fill="hold"/>
                                        <p:tgtEl>
                                          <p:spTgt spid="4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indefinite" fill="hold"/>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indefinite" fill="hold"/>
                                        <p:tgtEl>
                                          <p:spTgt spid="22"/>
                                        </p:tgtEl>
                                        <p:attrNameLst>
                                          <p:attrName>style.visibility</p:attrName>
                                        </p:attrNameLst>
                                      </p:cBhvr>
                                      <p:to>
                                        <p:strVal val="visible"/>
                                      </p:to>
                                    </p:set>
                                    <p:animEffect transition="in" filter="box(out)">
                                      <p:cBhvr>
                                        <p:cTn id="16" dur="500"/>
                                        <p:tgtEl>
                                          <p:spTgt spid="2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indefinite" fill="hold"/>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indefinite" fill="hold"/>
                                        <p:tgtEl>
                                          <p:spTgt spid="49"/>
                                        </p:tgtEl>
                                        <p:attrNameLst>
                                          <p:attrName>style.visibility</p:attrName>
                                        </p:attrNameLst>
                                      </p:cBhvr>
                                      <p:to>
                                        <p:strVal val="visible"/>
                                      </p:to>
                                    </p:set>
                                    <p:animEffect transition="in" filter="dissolve">
                                      <p:cBhvr>
                                        <p:cTn id="24" dur="500"/>
                                        <p:tgtEl>
                                          <p:spTgt spid="49"/>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indefinite" fill="hold"/>
                                        <p:tgtEl>
                                          <p:spTgt spid="32"/>
                                        </p:tgtEl>
                                        <p:attrNameLst>
                                          <p:attrName>style.visibility</p:attrName>
                                        </p:attrNameLst>
                                      </p:cBhvr>
                                      <p:to>
                                        <p:strVal val="visible"/>
                                      </p:to>
                                    </p:set>
                                    <p:anim calcmode="lin" valueType="num">
                                      <p:cBhvr>
                                        <p:cTn id="28" dur="500" fill="hold"/>
                                        <p:tgtEl>
                                          <p:spTgt spid="32"/>
                                        </p:tgtEl>
                                        <p:attrNameLst>
                                          <p:attrName>ppt_x</p:attrName>
                                        </p:attrNameLst>
                                      </p:cBhvr>
                                      <p:tavLst>
                                        <p:tav tm="0">
                                          <p:val>
                                            <p:strVal val="1+#ppt_w/2"/>
                                          </p:val>
                                        </p:tav>
                                        <p:tav tm="100000">
                                          <p:val>
                                            <p:strVal val="#ppt_x"/>
                                          </p:val>
                                        </p:tav>
                                      </p:tavLst>
                                    </p:anim>
                                    <p:anim calcmode="lin" valueType="num">
                                      <p:cBhvr>
                                        <p:cTn id="29" dur="500" fill="hold"/>
                                        <p:tgtEl>
                                          <p:spTgt spid="3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indefinite" fill="hold"/>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3500"/>
                            </p:stCondLst>
                            <p:childTnLst>
                              <p:par>
                                <p:cTn id="35" presetID="9" presetClass="entr" presetSubtype="0" fill="hold" grpId="0" nodeType="afterEffect">
                                  <p:stCondLst>
                                    <p:cond delay="0"/>
                                  </p:stCondLst>
                                  <p:childTnLst>
                                    <p:set>
                                      <p:cBhvr>
                                        <p:cTn id="36" dur="indefinite" fill="hold"/>
                                        <p:tgtEl>
                                          <p:spTgt spid="50"/>
                                        </p:tgtEl>
                                        <p:attrNameLst>
                                          <p:attrName>style.visibility</p:attrName>
                                        </p:attrNameLst>
                                      </p:cBhvr>
                                      <p:to>
                                        <p:strVal val="visible"/>
                                      </p:to>
                                    </p:set>
                                    <p:animEffect transition="in" filter="dissolve">
                                      <p:cBhvr>
                                        <p:cTn id="37" dur="500"/>
                                        <p:tgtEl>
                                          <p:spTgt spid="50"/>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indefinite" fill="hold"/>
                                        <p:tgtEl>
                                          <p:spTgt spid="28"/>
                                        </p:tgtEl>
                                        <p:attrNameLst>
                                          <p:attrName>style.visibility</p:attrName>
                                        </p:attrNameLst>
                                      </p:cBhvr>
                                      <p:to>
                                        <p:strVal val="visible"/>
                                      </p:to>
                                    </p:set>
                                    <p:anim calcmode="lin" valueType="num">
                                      <p:cBhvr>
                                        <p:cTn id="41" dur="500" fill="hold"/>
                                        <p:tgtEl>
                                          <p:spTgt spid="28"/>
                                        </p:tgtEl>
                                        <p:attrNameLst>
                                          <p:attrName>ppt_x</p:attrName>
                                        </p:attrNameLst>
                                      </p:cBhvr>
                                      <p:tavLst>
                                        <p:tav tm="0">
                                          <p:val>
                                            <p:strVal val="1+#ppt_w/2"/>
                                          </p:val>
                                        </p:tav>
                                        <p:tav tm="100000">
                                          <p:val>
                                            <p:strVal val="#ppt_x"/>
                                          </p:val>
                                        </p:tav>
                                      </p:tavLst>
                                    </p:anim>
                                    <p:anim calcmode="lin" valueType="num">
                                      <p:cBhvr>
                                        <p:cTn id="42" dur="500" fill="hold"/>
                                        <p:tgtEl>
                                          <p:spTgt spid="28"/>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indefinite" fill="hold"/>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par>
                          <p:cTn id="47" fill="hold">
                            <p:stCondLst>
                              <p:cond delay="5000"/>
                            </p:stCondLst>
                            <p:childTnLst>
                              <p:par>
                                <p:cTn id="48" presetID="9" presetClass="entr" presetSubtype="0" fill="hold" grpId="0" nodeType="afterEffect">
                                  <p:stCondLst>
                                    <p:cond delay="0"/>
                                  </p:stCondLst>
                                  <p:childTnLst>
                                    <p:set>
                                      <p:cBhvr>
                                        <p:cTn id="49" dur="indefinite" fill="hold"/>
                                        <p:tgtEl>
                                          <p:spTgt spid="20"/>
                                        </p:tgtEl>
                                        <p:attrNameLst>
                                          <p:attrName>style.visibility</p:attrName>
                                        </p:attrNameLst>
                                      </p:cBhvr>
                                      <p:to>
                                        <p:strVal val="visible"/>
                                      </p:to>
                                    </p:set>
                                    <p:animEffect transition="in" filter="dissolve">
                                      <p:cBhvr>
                                        <p:cTn id="50" dur="500"/>
                                        <p:tgtEl>
                                          <p:spTgt spid="20"/>
                                        </p:tgtEl>
                                      </p:cBhvr>
                                    </p:animEffect>
                                  </p:childTnLst>
                                </p:cTn>
                              </p:par>
                            </p:childTnLst>
                          </p:cTn>
                        </p:par>
                        <p:par>
                          <p:cTn id="51" fill="hold">
                            <p:stCondLst>
                              <p:cond delay="5500"/>
                            </p:stCondLst>
                            <p:childTnLst>
                              <p:par>
                                <p:cTn id="52" presetID="2" presetClass="entr" presetSubtype="2" fill="hold" grpId="0" nodeType="afterEffect">
                                  <p:stCondLst>
                                    <p:cond delay="0"/>
                                  </p:stCondLst>
                                  <p:childTnLst>
                                    <p:set>
                                      <p:cBhvr>
                                        <p:cTn id="53" dur="indefinite" fill="hold"/>
                                        <p:tgtEl>
                                          <p:spTgt spid="37"/>
                                        </p:tgtEl>
                                        <p:attrNameLst>
                                          <p:attrName>style.visibility</p:attrName>
                                        </p:attrNameLst>
                                      </p:cBhvr>
                                      <p:to>
                                        <p:strVal val="visible"/>
                                      </p:to>
                                    </p:set>
                                    <p:anim calcmode="lin" valueType="num">
                                      <p:cBhvr>
                                        <p:cTn id="54" dur="500" fill="hold"/>
                                        <p:tgtEl>
                                          <p:spTgt spid="37"/>
                                        </p:tgtEl>
                                        <p:attrNameLst>
                                          <p:attrName>ppt_x</p:attrName>
                                        </p:attrNameLst>
                                      </p:cBhvr>
                                      <p:tavLst>
                                        <p:tav tm="0">
                                          <p:val>
                                            <p:strVal val="1+#ppt_w/2"/>
                                          </p:val>
                                        </p:tav>
                                        <p:tav tm="100000">
                                          <p:val>
                                            <p:strVal val="#ppt_x"/>
                                          </p:val>
                                        </p:tav>
                                      </p:tavLst>
                                    </p:anim>
                                    <p:anim calcmode="lin" valueType="num">
                                      <p:cBhvr>
                                        <p:cTn id="55" dur="500" fill="hold"/>
                                        <p:tgtEl>
                                          <p:spTgt spid="37"/>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indefinite" fill="hold"/>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par>
                          <p:cTn id="60" fill="hold">
                            <p:stCondLst>
                              <p:cond delay="6500"/>
                            </p:stCondLst>
                            <p:childTnLst>
                              <p:par>
                                <p:cTn id="61" presetID="9" presetClass="entr" presetSubtype="0" fill="hold" grpId="0" nodeType="afterEffect">
                                  <p:stCondLst>
                                    <p:cond delay="0"/>
                                  </p:stCondLst>
                                  <p:childTnLst>
                                    <p:set>
                                      <p:cBhvr>
                                        <p:cTn id="62" dur="indefinite" fill="hold"/>
                                        <p:tgtEl>
                                          <p:spTgt spid="15"/>
                                        </p:tgtEl>
                                        <p:attrNameLst>
                                          <p:attrName>style.visibility</p:attrName>
                                        </p:attrNameLst>
                                      </p:cBhvr>
                                      <p:to>
                                        <p:strVal val="visible"/>
                                      </p:to>
                                    </p:set>
                                    <p:animEffect transition="in" filter="dissolve">
                                      <p:cBhvr>
                                        <p:cTn id="63" dur="500"/>
                                        <p:tgtEl>
                                          <p:spTgt spid="15"/>
                                        </p:tgtEl>
                                      </p:cBhvr>
                                    </p:animEffect>
                                  </p:childTnLst>
                                </p:cTn>
                              </p:par>
                            </p:childTnLst>
                          </p:cTn>
                        </p:par>
                        <p:par>
                          <p:cTn id="64" fill="hold">
                            <p:stCondLst>
                              <p:cond delay="7000"/>
                            </p:stCondLst>
                            <p:childTnLst>
                              <p:par>
                                <p:cTn id="65" presetID="2" presetClass="entr" presetSubtype="2" fill="hold" grpId="0" nodeType="afterEffect">
                                  <p:stCondLst>
                                    <p:cond delay="0"/>
                                  </p:stCondLst>
                                  <p:childTnLst>
                                    <p:set>
                                      <p:cBhvr>
                                        <p:cTn id="66" dur="indefinite" fill="hold"/>
                                        <p:tgtEl>
                                          <p:spTgt spid="24"/>
                                        </p:tgtEl>
                                        <p:attrNameLst>
                                          <p:attrName>style.visibility</p:attrName>
                                        </p:attrNameLst>
                                      </p:cBhvr>
                                      <p:to>
                                        <p:strVal val="visible"/>
                                      </p:to>
                                    </p:set>
                                    <p:anim calcmode="lin" valueType="num">
                                      <p:cBhvr>
                                        <p:cTn id="67" dur="500" fill="hold"/>
                                        <p:tgtEl>
                                          <p:spTgt spid="24"/>
                                        </p:tgtEl>
                                        <p:attrNameLst>
                                          <p:attrName>ppt_x</p:attrName>
                                        </p:attrNameLst>
                                      </p:cBhvr>
                                      <p:tavLst>
                                        <p:tav tm="0">
                                          <p:val>
                                            <p:strVal val="1+#ppt_w/2"/>
                                          </p:val>
                                        </p:tav>
                                        <p:tav tm="100000">
                                          <p:val>
                                            <p:strVal val="#ppt_x"/>
                                          </p:val>
                                        </p:tav>
                                      </p:tavLst>
                                    </p:anim>
                                    <p:anim calcmode="lin" valueType="num">
                                      <p:cBhvr>
                                        <p:cTn id="6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dvAuto="0"/>
      <p:bldP spid="20" grpId="0" animBg="1" advAuto="0"/>
      <p:bldP spid="21" grpId="0" animBg="1" advAuto="0"/>
      <p:bldP spid="22" grpId="0" animBg="1" advAuto="0"/>
      <p:bldP spid="23" grpId="0" animBg="1" advAuto="0"/>
      <p:bldP spid="24" grpId="0" animBg="1" advAuto="0"/>
      <p:bldP spid="28" grpId="0" animBg="1" advAuto="0"/>
      <p:bldP spid="32" grpId="0" animBg="1" advAuto="0"/>
      <p:bldP spid="37" grpId="0" animBg="1" advAuto="0"/>
      <p:bldP spid="41" grpId="0" animBg="1" advAuto="0"/>
      <p:bldP spid="42" grpId="0" animBg="1" advAuto="0"/>
      <p:bldP spid="43" grpId="0" animBg="1" advAuto="0"/>
      <p:bldP spid="44" grpId="0" animBg="1" advAuto="0"/>
      <p:bldP spid="49" grpId="0" animBg="1" advAuto="0"/>
      <p:bldP spid="5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灯片编号占位符 3"/>
          <p:cNvSpPr txBox="1">
            <a:spLocks noGrp="1" noChangeArrowheads="1"/>
          </p:cNvSpPr>
          <p:nvPr/>
        </p:nvSpPr>
        <p:spPr bwMode="auto">
          <a:xfrm>
            <a:off x="6553200" y="6356350"/>
            <a:ext cx="2133600" cy="365125"/>
          </a:xfrm>
          <a:prstGeom prst="rect">
            <a:avLst/>
          </a:prstGeom>
          <a:noFill/>
          <a:ln w="9525">
            <a:noFill/>
            <a:miter lim="800000"/>
          </a:ln>
        </p:spPr>
        <p:txBody>
          <a:bodyPr anchor="ctr"/>
          <a:lstStyle/>
          <a:p>
            <a:pPr algn="r" eaLnBrk="1" hangingPunct="1"/>
            <a:endParaRPr lang="zh-CN" altLang="zh-CN" sz="1200">
              <a:solidFill>
                <a:srgbClr val="898989"/>
              </a:solidFill>
              <a:latin typeface="Calibri" panose="020F0502020204030204" pitchFamily="34" charset="0"/>
            </a:endParaRPr>
          </a:p>
        </p:txBody>
      </p:sp>
      <p:sp>
        <p:nvSpPr>
          <p:cNvPr id="2052" name="日期占位符 5"/>
          <p:cNvSpPr txBox="1">
            <a:spLocks noGrp="1" noChangeArrowheads="1"/>
          </p:cNvSpPr>
          <p:nvPr/>
        </p:nvSpPr>
        <p:spPr bwMode="auto">
          <a:xfrm>
            <a:off x="457200" y="5943600"/>
            <a:ext cx="2133600" cy="365125"/>
          </a:xfrm>
          <a:prstGeom prst="rect">
            <a:avLst/>
          </a:prstGeom>
          <a:noFill/>
          <a:ln w="9525">
            <a:noFill/>
            <a:miter lim="800000"/>
          </a:ln>
        </p:spPr>
        <p:txBody>
          <a:bodyPr anchor="ctr"/>
          <a:lstStyle/>
          <a:p>
            <a:pPr eaLnBrk="1" hangingPunct="1"/>
            <a:endParaRPr lang="zh-CN" altLang="zh-CN" sz="3200">
              <a:solidFill>
                <a:srgbClr val="898989"/>
              </a:solidFill>
              <a:latin typeface="Calibri" panose="020F0502020204030204" pitchFamily="34" charset="0"/>
            </a:endParaRPr>
          </a:p>
        </p:txBody>
      </p:sp>
      <p:sp>
        <p:nvSpPr>
          <p:cNvPr id="12" name="流程图: 过程 11"/>
          <p:cNvSpPr/>
          <p:nvPr/>
        </p:nvSpPr>
        <p:spPr>
          <a:xfrm>
            <a:off x="0" y="0"/>
            <a:ext cx="457200" cy="6858000"/>
          </a:xfrm>
          <a:prstGeom prst="flowChartProcess">
            <a:avLst/>
          </a:prstGeom>
          <a:solidFill>
            <a:srgbClr val="0070C0">
              <a:alpha val="8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latin typeface="黑体" panose="02010609060101010101" pitchFamily="49" charset="-122"/>
                <a:ea typeface="黑体" panose="02010609060101010101" pitchFamily="49" charset="-122"/>
              </a:rPr>
              <a:t>追求卓越</a:t>
            </a: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r>
              <a:rPr lang="zh-CN" altLang="en-US" sz="1800" dirty="0">
                <a:latin typeface="黑体" panose="02010609060101010101" pitchFamily="49" charset="-122"/>
                <a:ea typeface="黑体" panose="02010609060101010101" pitchFamily="49" charset="-122"/>
              </a:rPr>
              <a:t>勇于跨越</a:t>
            </a:r>
            <a:endParaRPr lang="zh-CN" altLang="en-US" sz="1800" dirty="0">
              <a:latin typeface="黑体" panose="02010609060101010101" pitchFamily="49" charset="-122"/>
              <a:ea typeface="黑体" panose="02010609060101010101" pitchFamily="49" charset="-122"/>
            </a:endParaRPr>
          </a:p>
        </p:txBody>
      </p:sp>
      <p:sp>
        <p:nvSpPr>
          <p:cNvPr id="13" name="流程图: 过程 12"/>
          <p:cNvSpPr/>
          <p:nvPr/>
        </p:nvSpPr>
        <p:spPr>
          <a:xfrm>
            <a:off x="0" y="654123"/>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流程图: 过程 13"/>
          <p:cNvSpPr/>
          <p:nvPr/>
        </p:nvSpPr>
        <p:spPr>
          <a:xfrm>
            <a:off x="0" y="135709"/>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26" name="Picture 2" descr="C:\Users\Administrator\Desktop\Drawing1-Model.jpg"/>
          <p:cNvPicPr>
            <a:picLocks noChangeAspect="1" noChangeArrowheads="1"/>
          </p:cNvPicPr>
          <p:nvPr/>
        </p:nvPicPr>
        <p:blipFill>
          <a:blip r:embed="rId1">
            <a:lum/>
          </a:blip>
          <a:srcRect t="39125" r="6902" b="39738"/>
          <a:stretch>
            <a:fillRect/>
          </a:stretch>
        </p:blipFill>
        <p:spPr bwMode="auto">
          <a:xfrm>
            <a:off x="471005" y="5929330"/>
            <a:ext cx="8672995" cy="928694"/>
          </a:xfrm>
          <a:prstGeom prst="rect">
            <a:avLst/>
          </a:prstGeom>
          <a:noFill/>
          <a:effectLst>
            <a:outerShdw blurRad="50800" dist="50800" dir="5400000" algn="ctr" rotWithShape="0">
              <a:srgbClr val="000000">
                <a:alpha val="0"/>
              </a:srgbClr>
            </a:outerShdw>
          </a:effectLst>
        </p:spPr>
      </p:pic>
      <p:sp>
        <p:nvSpPr>
          <p:cNvPr id="15" name="Shape 4512"/>
          <p:cNvSpPr/>
          <p:nvPr/>
        </p:nvSpPr>
        <p:spPr>
          <a:xfrm>
            <a:off x="3401841" y="3316489"/>
            <a:ext cx="601439" cy="601438"/>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sp>
        <p:nvSpPr>
          <p:cNvPr id="20" name="Shape 4513"/>
          <p:cNvSpPr/>
          <p:nvPr/>
        </p:nvSpPr>
        <p:spPr>
          <a:xfrm>
            <a:off x="3401841" y="2542217"/>
            <a:ext cx="601439" cy="601438"/>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sp>
        <p:nvSpPr>
          <p:cNvPr id="21" name="Shape 4514"/>
          <p:cNvSpPr/>
          <p:nvPr/>
        </p:nvSpPr>
        <p:spPr>
          <a:xfrm>
            <a:off x="2437737" y="2427045"/>
            <a:ext cx="514050"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22" name="Shape 4515"/>
          <p:cNvSpPr/>
          <p:nvPr/>
        </p:nvSpPr>
        <p:spPr>
          <a:xfrm flipV="1">
            <a:off x="2950932" y="1202985"/>
            <a:ext cx="0" cy="2452569"/>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23" name="Shape 4516"/>
          <p:cNvSpPr/>
          <p:nvPr/>
        </p:nvSpPr>
        <p:spPr>
          <a:xfrm>
            <a:off x="2946656" y="3650924"/>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24" name="Shape 4517"/>
          <p:cNvSpPr/>
          <p:nvPr/>
        </p:nvSpPr>
        <p:spPr>
          <a:xfrm rot="10594">
            <a:off x="4287349" y="3251637"/>
            <a:ext cx="2743314" cy="735958"/>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4"/>
                </a:solidFill>
                <a:latin typeface="+mn-ea"/>
                <a:cs typeface="Roboto Bold"/>
                <a:sym typeface="Roboto Bold"/>
              </a:rPr>
              <a:t>抢修事故处理</a:t>
            </a:r>
            <a:endParaRPr sz="1600" dirty="0">
              <a:solidFill>
                <a:schemeClr val="accent4"/>
              </a:solidFill>
              <a:latin typeface="+mn-ea"/>
              <a:cs typeface="Roboto Bold"/>
              <a:sym typeface="Roboto Bold"/>
            </a:endParaRPr>
          </a:p>
        </p:txBody>
      </p:sp>
      <p:sp>
        <p:nvSpPr>
          <p:cNvPr id="26" name="Shape 4518"/>
          <p:cNvSpPr/>
          <p:nvPr/>
        </p:nvSpPr>
        <p:spPr>
          <a:xfrm>
            <a:off x="3457214" y="3371862"/>
            <a:ext cx="490692" cy="490692"/>
          </a:xfrm>
          <a:prstGeom prst="roundRect">
            <a:avLst>
              <a:gd name="adj" fmla="val 50000"/>
            </a:avLst>
          </a:prstGeom>
          <a:solidFill>
            <a:schemeClr val="accent4"/>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28" name="Shape 4521"/>
          <p:cNvSpPr/>
          <p:nvPr/>
        </p:nvSpPr>
        <p:spPr>
          <a:xfrm rot="10594">
            <a:off x="4287349" y="1660902"/>
            <a:ext cx="2588893" cy="718487"/>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2"/>
                </a:solidFill>
                <a:latin typeface="+mn-ea"/>
                <a:cs typeface="Roboto Bold"/>
                <a:sym typeface="Roboto Bold"/>
              </a:rPr>
              <a:t>步行巡视、登车巡视</a:t>
            </a:r>
            <a:endParaRPr sz="1600" dirty="0">
              <a:solidFill>
                <a:schemeClr val="accent2"/>
              </a:solidFill>
              <a:latin typeface="+mn-ea"/>
              <a:cs typeface="Roboto Bold"/>
              <a:sym typeface="Roboto Bold"/>
            </a:endParaRPr>
          </a:p>
        </p:txBody>
      </p:sp>
      <p:sp>
        <p:nvSpPr>
          <p:cNvPr id="30" name="Shape 4522"/>
          <p:cNvSpPr/>
          <p:nvPr/>
        </p:nvSpPr>
        <p:spPr>
          <a:xfrm>
            <a:off x="3457214" y="1784929"/>
            <a:ext cx="490692" cy="49069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32" name="Shape 4525"/>
          <p:cNvSpPr/>
          <p:nvPr/>
        </p:nvSpPr>
        <p:spPr>
          <a:xfrm rot="10594">
            <a:off x="4287349" y="861193"/>
            <a:ext cx="2571512" cy="718380"/>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1"/>
                </a:solidFill>
                <a:latin typeface="+mn-ea"/>
                <a:cs typeface="Roboto Bold"/>
                <a:sym typeface="Roboto Bold"/>
              </a:rPr>
              <a:t>抢修值班</a:t>
            </a:r>
            <a:endParaRPr sz="1600" dirty="0">
              <a:solidFill>
                <a:schemeClr val="accent1"/>
              </a:solidFill>
              <a:latin typeface="+mn-ea"/>
              <a:cs typeface="Roboto Bold"/>
              <a:sym typeface="Roboto Bold"/>
            </a:endParaRPr>
          </a:p>
        </p:txBody>
      </p:sp>
      <p:sp>
        <p:nvSpPr>
          <p:cNvPr id="34" name="Shape 4526"/>
          <p:cNvSpPr/>
          <p:nvPr/>
        </p:nvSpPr>
        <p:spPr>
          <a:xfrm>
            <a:off x="3457214" y="974834"/>
            <a:ext cx="490692" cy="490692"/>
          </a:xfrm>
          <a:prstGeom prst="roundRect">
            <a:avLst>
              <a:gd name="adj" fmla="val 50000"/>
            </a:avLst>
          </a:prstGeom>
          <a:solidFill>
            <a:schemeClr val="accent1"/>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37" name="Shape 4529"/>
          <p:cNvSpPr/>
          <p:nvPr/>
        </p:nvSpPr>
        <p:spPr>
          <a:xfrm rot="10594">
            <a:off x="4287349" y="2460654"/>
            <a:ext cx="2578916" cy="718425"/>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3"/>
                </a:solidFill>
                <a:latin typeface="+mn-ea"/>
                <a:cs typeface="Roboto Bold"/>
                <a:sym typeface="Roboto Bold"/>
              </a:rPr>
              <a:t>设备维护保养、检修</a:t>
            </a:r>
            <a:endParaRPr sz="1600" dirty="0">
              <a:solidFill>
                <a:schemeClr val="accent3"/>
              </a:solidFill>
              <a:latin typeface="+mn-ea"/>
              <a:cs typeface="Roboto Bold"/>
              <a:sym typeface="Roboto Bold"/>
            </a:endParaRPr>
          </a:p>
        </p:txBody>
      </p:sp>
      <p:sp>
        <p:nvSpPr>
          <p:cNvPr id="39" name="Shape 4530"/>
          <p:cNvSpPr/>
          <p:nvPr/>
        </p:nvSpPr>
        <p:spPr>
          <a:xfrm>
            <a:off x="3457214" y="2597590"/>
            <a:ext cx="490692" cy="490692"/>
          </a:xfrm>
          <a:prstGeom prst="roundRect">
            <a:avLst>
              <a:gd name="adj" fmla="val 50000"/>
            </a:avLst>
          </a:prstGeom>
          <a:solidFill>
            <a:schemeClr val="accent3"/>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41" name="Shape 4533"/>
          <p:cNvSpPr/>
          <p:nvPr/>
        </p:nvSpPr>
        <p:spPr>
          <a:xfrm>
            <a:off x="2946656" y="2842581"/>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42" name="Shape 4534"/>
          <p:cNvSpPr/>
          <p:nvPr/>
        </p:nvSpPr>
        <p:spPr>
          <a:xfrm>
            <a:off x="2946656" y="2030660"/>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43" name="Shape 4535"/>
          <p:cNvSpPr/>
          <p:nvPr/>
        </p:nvSpPr>
        <p:spPr>
          <a:xfrm>
            <a:off x="2946656" y="1207614"/>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grpSp>
        <p:nvGrpSpPr>
          <p:cNvPr id="2" name="Group 4540"/>
          <p:cNvGrpSpPr/>
          <p:nvPr/>
        </p:nvGrpSpPr>
        <p:grpSpPr>
          <a:xfrm>
            <a:off x="857224" y="1599426"/>
            <a:ext cx="1711347" cy="1711346"/>
            <a:chOff x="0" y="0"/>
            <a:chExt cx="4563590" cy="4563589"/>
          </a:xfrm>
        </p:grpSpPr>
        <p:sp>
          <p:nvSpPr>
            <p:cNvPr id="45" name="Shape 4536"/>
            <p:cNvSpPr/>
            <p:nvPr/>
          </p:nvSpPr>
          <p:spPr>
            <a:xfrm>
              <a:off x="0" y="0"/>
              <a:ext cx="4563590" cy="45635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cmpd="sng">
              <a:solidFill>
                <a:schemeClr val="bg1">
                  <a:lumMod val="50000"/>
                </a:schemeClr>
              </a:solidFill>
              <a:prstDash val="sysDot"/>
              <a:miter lim="400000"/>
            </a:ln>
            <a:effectLst/>
          </p:spPr>
          <p:txBody>
            <a:bodyPr wrap="square" lIns="0" tIns="0" rIns="0" bIns="0" numCol="1" anchor="ctr">
              <a:noAutofit/>
            </a:bodyPr>
            <a:lstStyle/>
            <a:p>
              <a:pPr lvl="0">
                <a:defRPr sz="3200">
                  <a:solidFill>
                    <a:srgbClr val="FFFFFF"/>
                  </a:solidFill>
                </a:defRPr>
              </a:pPr>
              <a:endParaRPr>
                <a:latin typeface="+mn-ea"/>
              </a:endParaRPr>
            </a:p>
          </p:txBody>
        </p:sp>
        <p:sp>
          <p:nvSpPr>
            <p:cNvPr id="46" name="Shape 4537"/>
            <p:cNvSpPr/>
            <p:nvPr/>
          </p:nvSpPr>
          <p:spPr>
            <a:xfrm>
              <a:off x="261491" y="261491"/>
              <a:ext cx="4040608" cy="40406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defRPr sz="3200">
                  <a:solidFill>
                    <a:srgbClr val="FFFFFF"/>
                  </a:solidFill>
                </a:defRPr>
              </a:pPr>
              <a:endParaRPr>
                <a:latin typeface="+mn-ea"/>
              </a:endParaRPr>
            </a:p>
          </p:txBody>
        </p:sp>
        <p:sp>
          <p:nvSpPr>
            <p:cNvPr id="47" name="Shape 4538"/>
            <p:cNvSpPr/>
            <p:nvPr/>
          </p:nvSpPr>
          <p:spPr>
            <a:xfrm>
              <a:off x="262708" y="1661186"/>
              <a:ext cx="4038007" cy="2640912"/>
            </a:xfrm>
            <a:custGeom>
              <a:avLst/>
              <a:gdLst/>
              <a:ahLst/>
              <a:cxnLst>
                <a:cxn ang="0">
                  <a:pos x="wd2" y="hd2"/>
                </a:cxn>
                <a:cxn ang="5400000">
                  <a:pos x="wd2" y="hd2"/>
                </a:cxn>
                <a:cxn ang="10800000">
                  <a:pos x="wd2" y="hd2"/>
                </a:cxn>
                <a:cxn ang="16200000">
                  <a:pos x="wd2" y="hd2"/>
                </a:cxn>
              </a:cxnLst>
              <a:rect l="0" t="0" r="r" b="b"/>
              <a:pathLst>
                <a:path w="20319" h="20099" extrusionOk="0">
                  <a:moveTo>
                    <a:pt x="491" y="0"/>
                  </a:moveTo>
                  <a:cubicBezTo>
                    <a:pt x="-641" y="5316"/>
                    <a:pt x="181" y="11375"/>
                    <a:pt x="2972" y="15595"/>
                  </a:cubicBezTo>
                  <a:cubicBezTo>
                    <a:pt x="6942" y="21600"/>
                    <a:pt x="13378" y="21600"/>
                    <a:pt x="17348" y="15595"/>
                  </a:cubicBezTo>
                  <a:cubicBezTo>
                    <a:pt x="20138" y="11375"/>
                    <a:pt x="20959" y="5316"/>
                    <a:pt x="19827" y="0"/>
                  </a:cubicBezTo>
                  <a:cubicBezTo>
                    <a:pt x="19348" y="2246"/>
                    <a:pt x="18527" y="4361"/>
                    <a:pt x="17348" y="6145"/>
                  </a:cubicBezTo>
                  <a:cubicBezTo>
                    <a:pt x="13378" y="12149"/>
                    <a:pt x="6942" y="12149"/>
                    <a:pt x="2972" y="6145"/>
                  </a:cubicBezTo>
                  <a:cubicBezTo>
                    <a:pt x="1793" y="4361"/>
                    <a:pt x="970" y="2246"/>
                    <a:pt x="491" y="0"/>
                  </a:cubicBezTo>
                  <a:close/>
                </a:path>
              </a:pathLst>
            </a:custGeom>
            <a:solidFill>
              <a:srgbClr val="000000">
                <a:alpha val="10000"/>
              </a:srgbClr>
            </a:solidFill>
            <a:ln w="12700" cap="flat">
              <a:noFill/>
              <a:miter lim="400000"/>
            </a:ln>
            <a:effectLst/>
          </p:spPr>
          <p:txBody>
            <a:bodyPr wrap="square" lIns="0" tIns="0" rIns="0" bIns="0" numCol="1" anchor="ctr">
              <a:noAutofit/>
            </a:bodyPr>
            <a:lstStyle/>
            <a:p>
              <a:pPr lvl="0">
                <a:defRPr sz="3200">
                  <a:solidFill>
                    <a:srgbClr val="FFFFFF"/>
                  </a:solidFill>
                </a:defRPr>
              </a:pPr>
              <a:endParaRPr>
                <a:latin typeface="+mn-ea"/>
              </a:endParaRPr>
            </a:p>
          </p:txBody>
        </p:sp>
        <p:sp>
          <p:nvSpPr>
            <p:cNvPr id="48" name="Shape 4539"/>
            <p:cNvSpPr/>
            <p:nvPr/>
          </p:nvSpPr>
          <p:spPr>
            <a:xfrm rot="10594">
              <a:off x="476306" y="172411"/>
              <a:ext cx="3613150" cy="3605432"/>
            </a:xfrm>
            <a:prstGeom prst="rect">
              <a:avLst/>
            </a:prstGeom>
            <a:noFill/>
            <a:ln w="12700" cap="flat">
              <a:noFill/>
              <a:miter lim="400000"/>
            </a:ln>
            <a:effectLst/>
          </p:spPr>
          <p:txBody>
            <a:bodyPr wrap="square" lIns="50800" tIns="50800" rIns="50800" bIns="50800" numCol="1" anchor="ctr">
              <a:noAutofit/>
            </a:bodyPr>
            <a:lstStyle/>
            <a:p>
              <a:pPr algn="ctr">
                <a:spcBef>
                  <a:spcPts val="225"/>
                </a:spcBef>
                <a:defRPr sz="1800"/>
              </a:pPr>
              <a:r>
                <a:rPr lang="zh-CN" altLang="en-US" dirty="0">
                  <a:solidFill>
                    <a:schemeClr val="bg1"/>
                  </a:solidFill>
                  <a:latin typeface="+mn-ea"/>
                  <a:cs typeface="Roboto Bold"/>
                  <a:sym typeface="Roboto Bold"/>
                </a:rPr>
                <a:t>接触网</a:t>
              </a:r>
              <a:endParaRPr lang="en-US" altLang="zh-CN" dirty="0">
                <a:solidFill>
                  <a:schemeClr val="bg1"/>
                </a:solidFill>
                <a:latin typeface="+mn-ea"/>
                <a:cs typeface="Roboto Bold"/>
                <a:sym typeface="Roboto Bold"/>
              </a:endParaRPr>
            </a:p>
            <a:p>
              <a:pPr algn="ctr">
                <a:spcBef>
                  <a:spcPts val="225"/>
                </a:spcBef>
                <a:defRPr sz="1800"/>
              </a:pPr>
              <a:r>
                <a:rPr lang="zh-CN" altLang="en-US" dirty="0">
                  <a:solidFill>
                    <a:schemeClr val="bg1"/>
                  </a:solidFill>
                  <a:latin typeface="+mn-ea"/>
                  <a:cs typeface="Roboto Bold"/>
                  <a:sym typeface="Roboto Bold"/>
                </a:rPr>
                <a:t>巡检员</a:t>
              </a:r>
              <a:endParaRPr dirty="0">
                <a:solidFill>
                  <a:schemeClr val="bg1"/>
                </a:solidFill>
                <a:latin typeface="+mn-ea"/>
                <a:cs typeface="Roboto Bold"/>
                <a:sym typeface="Roboto Bold"/>
              </a:endParaRPr>
            </a:p>
          </p:txBody>
        </p:sp>
      </p:grpSp>
      <p:sp>
        <p:nvSpPr>
          <p:cNvPr id="49" name="Shape 4541"/>
          <p:cNvSpPr/>
          <p:nvPr/>
        </p:nvSpPr>
        <p:spPr>
          <a:xfrm>
            <a:off x="3401841" y="919460"/>
            <a:ext cx="601439" cy="601439"/>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sp>
        <p:nvSpPr>
          <p:cNvPr id="50" name="Shape 4542"/>
          <p:cNvSpPr/>
          <p:nvPr/>
        </p:nvSpPr>
        <p:spPr>
          <a:xfrm>
            <a:off x="3401841" y="1729556"/>
            <a:ext cx="601439" cy="601438"/>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pic>
        <p:nvPicPr>
          <p:cNvPr id="77826" name="Picture 2" descr="F:\11项目部活动\照片\接触网作业\QQ图片20200413120004.jpg"/>
          <p:cNvPicPr>
            <a:picLocks noChangeAspect="1" noChangeArrowheads="1"/>
          </p:cNvPicPr>
          <p:nvPr/>
        </p:nvPicPr>
        <p:blipFill>
          <a:blip r:embed="rId2" cstate="print"/>
          <a:srcRect/>
          <a:stretch>
            <a:fillRect/>
          </a:stretch>
        </p:blipFill>
        <p:spPr bwMode="auto">
          <a:xfrm>
            <a:off x="714348" y="4071942"/>
            <a:ext cx="2578930" cy="1928825"/>
          </a:xfrm>
          <a:prstGeom prst="rect">
            <a:avLst/>
          </a:prstGeom>
          <a:noFill/>
        </p:spPr>
      </p:pic>
      <p:pic>
        <p:nvPicPr>
          <p:cNvPr id="77827" name="Picture 3"/>
          <p:cNvPicPr>
            <a:picLocks noChangeAspect="1" noChangeArrowheads="1"/>
          </p:cNvPicPr>
          <p:nvPr/>
        </p:nvPicPr>
        <p:blipFill>
          <a:blip r:embed="rId3"/>
          <a:srcRect/>
          <a:stretch>
            <a:fillRect/>
          </a:stretch>
        </p:blipFill>
        <p:spPr bwMode="auto">
          <a:xfrm>
            <a:off x="6286512" y="2357430"/>
            <a:ext cx="2571768" cy="3628984"/>
          </a:xfrm>
          <a:prstGeom prst="rect">
            <a:avLst/>
          </a:prstGeom>
          <a:noFill/>
          <a:ln w="9525">
            <a:noFill/>
            <a:miter lim="800000"/>
            <a:headEnd/>
            <a:tailEnd/>
          </a:ln>
          <a:effectLst/>
        </p:spPr>
      </p:pic>
      <p:pic>
        <p:nvPicPr>
          <p:cNvPr id="77829" name="Picture 5" descr="C:\Users\Kouzi\Documents\Tencent Files\260297832\Image\C2C\BB1F0331D7E406C3FA2ED60604086566.jpg"/>
          <p:cNvPicPr>
            <a:picLocks noChangeAspect="1" noChangeArrowheads="1"/>
          </p:cNvPicPr>
          <p:nvPr/>
        </p:nvPicPr>
        <p:blipFill>
          <a:blip r:embed="rId4"/>
          <a:srcRect/>
          <a:stretch>
            <a:fillRect/>
          </a:stretch>
        </p:blipFill>
        <p:spPr bwMode="auto">
          <a:xfrm>
            <a:off x="3500430" y="4071942"/>
            <a:ext cx="2571768" cy="1928825"/>
          </a:xfrm>
          <a:prstGeom prst="rect">
            <a:avLst/>
          </a:prstGeom>
          <a:noFill/>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Abs val="0"/>
                                  </p:iterate>
                                  <p:childTnLst>
                                    <p:set>
                                      <p:cBhvr>
                                        <p:cTn id="6" dur="indefinite" fill="hold"/>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indefinite" fill="hold"/>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indefinite" fill="hold"/>
                                        <p:tgtEl>
                                          <p:spTgt spid="22"/>
                                        </p:tgtEl>
                                        <p:attrNameLst>
                                          <p:attrName>style.visibility</p:attrName>
                                        </p:attrNameLst>
                                      </p:cBhvr>
                                      <p:to>
                                        <p:strVal val="visible"/>
                                      </p:to>
                                    </p:set>
                                    <p:animEffect transition="in" filter="box(out)">
                                      <p:cBhvr>
                                        <p:cTn id="16" dur="500"/>
                                        <p:tgtEl>
                                          <p:spTgt spid="2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indefinite" fill="hold"/>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indefinite" fill="hold"/>
                                        <p:tgtEl>
                                          <p:spTgt spid="49"/>
                                        </p:tgtEl>
                                        <p:attrNameLst>
                                          <p:attrName>style.visibility</p:attrName>
                                        </p:attrNameLst>
                                      </p:cBhvr>
                                      <p:to>
                                        <p:strVal val="visible"/>
                                      </p:to>
                                    </p:set>
                                    <p:animEffect transition="in" filter="dissolve">
                                      <p:cBhvr>
                                        <p:cTn id="24" dur="500"/>
                                        <p:tgtEl>
                                          <p:spTgt spid="49"/>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indefinite" fill="hold"/>
                                        <p:tgtEl>
                                          <p:spTgt spid="32"/>
                                        </p:tgtEl>
                                        <p:attrNameLst>
                                          <p:attrName>style.visibility</p:attrName>
                                        </p:attrNameLst>
                                      </p:cBhvr>
                                      <p:to>
                                        <p:strVal val="visible"/>
                                      </p:to>
                                    </p:set>
                                    <p:anim calcmode="lin" valueType="num">
                                      <p:cBhvr>
                                        <p:cTn id="28" dur="500" fill="hold"/>
                                        <p:tgtEl>
                                          <p:spTgt spid="32"/>
                                        </p:tgtEl>
                                        <p:attrNameLst>
                                          <p:attrName>ppt_x</p:attrName>
                                        </p:attrNameLst>
                                      </p:cBhvr>
                                      <p:tavLst>
                                        <p:tav tm="0">
                                          <p:val>
                                            <p:strVal val="1+#ppt_w/2"/>
                                          </p:val>
                                        </p:tav>
                                        <p:tav tm="100000">
                                          <p:val>
                                            <p:strVal val="#ppt_x"/>
                                          </p:val>
                                        </p:tav>
                                      </p:tavLst>
                                    </p:anim>
                                    <p:anim calcmode="lin" valueType="num">
                                      <p:cBhvr>
                                        <p:cTn id="29" dur="500" fill="hold"/>
                                        <p:tgtEl>
                                          <p:spTgt spid="3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indefinite" fill="hold"/>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3500"/>
                            </p:stCondLst>
                            <p:childTnLst>
                              <p:par>
                                <p:cTn id="35" presetID="9" presetClass="entr" presetSubtype="0" fill="hold" grpId="0" nodeType="afterEffect">
                                  <p:stCondLst>
                                    <p:cond delay="0"/>
                                  </p:stCondLst>
                                  <p:childTnLst>
                                    <p:set>
                                      <p:cBhvr>
                                        <p:cTn id="36" dur="indefinite" fill="hold"/>
                                        <p:tgtEl>
                                          <p:spTgt spid="50"/>
                                        </p:tgtEl>
                                        <p:attrNameLst>
                                          <p:attrName>style.visibility</p:attrName>
                                        </p:attrNameLst>
                                      </p:cBhvr>
                                      <p:to>
                                        <p:strVal val="visible"/>
                                      </p:to>
                                    </p:set>
                                    <p:animEffect transition="in" filter="dissolve">
                                      <p:cBhvr>
                                        <p:cTn id="37" dur="500"/>
                                        <p:tgtEl>
                                          <p:spTgt spid="50"/>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indefinite" fill="hold"/>
                                        <p:tgtEl>
                                          <p:spTgt spid="28"/>
                                        </p:tgtEl>
                                        <p:attrNameLst>
                                          <p:attrName>style.visibility</p:attrName>
                                        </p:attrNameLst>
                                      </p:cBhvr>
                                      <p:to>
                                        <p:strVal val="visible"/>
                                      </p:to>
                                    </p:set>
                                    <p:anim calcmode="lin" valueType="num">
                                      <p:cBhvr>
                                        <p:cTn id="41" dur="500" fill="hold"/>
                                        <p:tgtEl>
                                          <p:spTgt spid="28"/>
                                        </p:tgtEl>
                                        <p:attrNameLst>
                                          <p:attrName>ppt_x</p:attrName>
                                        </p:attrNameLst>
                                      </p:cBhvr>
                                      <p:tavLst>
                                        <p:tav tm="0">
                                          <p:val>
                                            <p:strVal val="1+#ppt_w/2"/>
                                          </p:val>
                                        </p:tav>
                                        <p:tav tm="100000">
                                          <p:val>
                                            <p:strVal val="#ppt_x"/>
                                          </p:val>
                                        </p:tav>
                                      </p:tavLst>
                                    </p:anim>
                                    <p:anim calcmode="lin" valueType="num">
                                      <p:cBhvr>
                                        <p:cTn id="42" dur="500" fill="hold"/>
                                        <p:tgtEl>
                                          <p:spTgt spid="28"/>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indefinite" fill="hold"/>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par>
                          <p:cTn id="47" fill="hold">
                            <p:stCondLst>
                              <p:cond delay="5000"/>
                            </p:stCondLst>
                            <p:childTnLst>
                              <p:par>
                                <p:cTn id="48" presetID="9" presetClass="entr" presetSubtype="0" fill="hold" grpId="0" nodeType="afterEffect">
                                  <p:stCondLst>
                                    <p:cond delay="0"/>
                                  </p:stCondLst>
                                  <p:childTnLst>
                                    <p:set>
                                      <p:cBhvr>
                                        <p:cTn id="49" dur="indefinite" fill="hold"/>
                                        <p:tgtEl>
                                          <p:spTgt spid="20"/>
                                        </p:tgtEl>
                                        <p:attrNameLst>
                                          <p:attrName>style.visibility</p:attrName>
                                        </p:attrNameLst>
                                      </p:cBhvr>
                                      <p:to>
                                        <p:strVal val="visible"/>
                                      </p:to>
                                    </p:set>
                                    <p:animEffect transition="in" filter="dissolve">
                                      <p:cBhvr>
                                        <p:cTn id="50" dur="500"/>
                                        <p:tgtEl>
                                          <p:spTgt spid="20"/>
                                        </p:tgtEl>
                                      </p:cBhvr>
                                    </p:animEffect>
                                  </p:childTnLst>
                                </p:cTn>
                              </p:par>
                            </p:childTnLst>
                          </p:cTn>
                        </p:par>
                        <p:par>
                          <p:cTn id="51" fill="hold">
                            <p:stCondLst>
                              <p:cond delay="5500"/>
                            </p:stCondLst>
                            <p:childTnLst>
                              <p:par>
                                <p:cTn id="52" presetID="2" presetClass="entr" presetSubtype="2" fill="hold" grpId="0" nodeType="afterEffect">
                                  <p:stCondLst>
                                    <p:cond delay="0"/>
                                  </p:stCondLst>
                                  <p:childTnLst>
                                    <p:set>
                                      <p:cBhvr>
                                        <p:cTn id="53" dur="indefinite" fill="hold"/>
                                        <p:tgtEl>
                                          <p:spTgt spid="37"/>
                                        </p:tgtEl>
                                        <p:attrNameLst>
                                          <p:attrName>style.visibility</p:attrName>
                                        </p:attrNameLst>
                                      </p:cBhvr>
                                      <p:to>
                                        <p:strVal val="visible"/>
                                      </p:to>
                                    </p:set>
                                    <p:anim calcmode="lin" valueType="num">
                                      <p:cBhvr>
                                        <p:cTn id="54" dur="500" fill="hold"/>
                                        <p:tgtEl>
                                          <p:spTgt spid="37"/>
                                        </p:tgtEl>
                                        <p:attrNameLst>
                                          <p:attrName>ppt_x</p:attrName>
                                        </p:attrNameLst>
                                      </p:cBhvr>
                                      <p:tavLst>
                                        <p:tav tm="0">
                                          <p:val>
                                            <p:strVal val="1+#ppt_w/2"/>
                                          </p:val>
                                        </p:tav>
                                        <p:tav tm="100000">
                                          <p:val>
                                            <p:strVal val="#ppt_x"/>
                                          </p:val>
                                        </p:tav>
                                      </p:tavLst>
                                    </p:anim>
                                    <p:anim calcmode="lin" valueType="num">
                                      <p:cBhvr>
                                        <p:cTn id="55" dur="500" fill="hold"/>
                                        <p:tgtEl>
                                          <p:spTgt spid="37"/>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indefinite" fill="hold"/>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par>
                          <p:cTn id="60" fill="hold">
                            <p:stCondLst>
                              <p:cond delay="6500"/>
                            </p:stCondLst>
                            <p:childTnLst>
                              <p:par>
                                <p:cTn id="61" presetID="9" presetClass="entr" presetSubtype="0" fill="hold" grpId="0" nodeType="afterEffect">
                                  <p:stCondLst>
                                    <p:cond delay="0"/>
                                  </p:stCondLst>
                                  <p:childTnLst>
                                    <p:set>
                                      <p:cBhvr>
                                        <p:cTn id="62" dur="indefinite" fill="hold"/>
                                        <p:tgtEl>
                                          <p:spTgt spid="15"/>
                                        </p:tgtEl>
                                        <p:attrNameLst>
                                          <p:attrName>style.visibility</p:attrName>
                                        </p:attrNameLst>
                                      </p:cBhvr>
                                      <p:to>
                                        <p:strVal val="visible"/>
                                      </p:to>
                                    </p:set>
                                    <p:animEffect transition="in" filter="dissolve">
                                      <p:cBhvr>
                                        <p:cTn id="63" dur="500"/>
                                        <p:tgtEl>
                                          <p:spTgt spid="15"/>
                                        </p:tgtEl>
                                      </p:cBhvr>
                                    </p:animEffect>
                                  </p:childTnLst>
                                </p:cTn>
                              </p:par>
                            </p:childTnLst>
                          </p:cTn>
                        </p:par>
                        <p:par>
                          <p:cTn id="64" fill="hold">
                            <p:stCondLst>
                              <p:cond delay="7000"/>
                            </p:stCondLst>
                            <p:childTnLst>
                              <p:par>
                                <p:cTn id="65" presetID="2" presetClass="entr" presetSubtype="2" fill="hold" grpId="0" nodeType="afterEffect">
                                  <p:stCondLst>
                                    <p:cond delay="0"/>
                                  </p:stCondLst>
                                  <p:childTnLst>
                                    <p:set>
                                      <p:cBhvr>
                                        <p:cTn id="66" dur="indefinite" fill="hold"/>
                                        <p:tgtEl>
                                          <p:spTgt spid="24"/>
                                        </p:tgtEl>
                                        <p:attrNameLst>
                                          <p:attrName>style.visibility</p:attrName>
                                        </p:attrNameLst>
                                      </p:cBhvr>
                                      <p:to>
                                        <p:strVal val="visible"/>
                                      </p:to>
                                    </p:set>
                                    <p:anim calcmode="lin" valueType="num">
                                      <p:cBhvr>
                                        <p:cTn id="67" dur="500" fill="hold"/>
                                        <p:tgtEl>
                                          <p:spTgt spid="24"/>
                                        </p:tgtEl>
                                        <p:attrNameLst>
                                          <p:attrName>ppt_x</p:attrName>
                                        </p:attrNameLst>
                                      </p:cBhvr>
                                      <p:tavLst>
                                        <p:tav tm="0">
                                          <p:val>
                                            <p:strVal val="1+#ppt_w/2"/>
                                          </p:val>
                                        </p:tav>
                                        <p:tav tm="100000">
                                          <p:val>
                                            <p:strVal val="#ppt_x"/>
                                          </p:val>
                                        </p:tav>
                                      </p:tavLst>
                                    </p:anim>
                                    <p:anim calcmode="lin" valueType="num">
                                      <p:cBhvr>
                                        <p:cTn id="6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dvAuto="0"/>
      <p:bldP spid="20" grpId="0" animBg="1" advAuto="0"/>
      <p:bldP spid="21" grpId="0" animBg="1" advAuto="0"/>
      <p:bldP spid="22" grpId="0" animBg="1" advAuto="0"/>
      <p:bldP spid="23" grpId="0" animBg="1" advAuto="0"/>
      <p:bldP spid="24" grpId="0" animBg="1" advAuto="0"/>
      <p:bldP spid="28" grpId="0" animBg="1" advAuto="0"/>
      <p:bldP spid="32" grpId="0" animBg="1" advAuto="0"/>
      <p:bldP spid="37" grpId="0" animBg="1" advAuto="0"/>
      <p:bldP spid="41" grpId="0" animBg="1" advAuto="0"/>
      <p:bldP spid="42" grpId="0" animBg="1" advAuto="0"/>
      <p:bldP spid="43" grpId="0" animBg="1" advAuto="0"/>
      <p:bldP spid="2" grpId="0" animBg="1" advAuto="0"/>
      <p:bldP spid="49" grpId="0" animBg="1" advAuto="0"/>
      <p:bldP spid="5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灯片编号占位符 3"/>
          <p:cNvSpPr txBox="1">
            <a:spLocks noGrp="1" noChangeArrowheads="1"/>
          </p:cNvSpPr>
          <p:nvPr/>
        </p:nvSpPr>
        <p:spPr bwMode="auto">
          <a:xfrm>
            <a:off x="6553200" y="6356350"/>
            <a:ext cx="2133600" cy="365125"/>
          </a:xfrm>
          <a:prstGeom prst="rect">
            <a:avLst/>
          </a:prstGeom>
          <a:noFill/>
          <a:ln w="9525">
            <a:noFill/>
            <a:miter lim="800000"/>
          </a:ln>
        </p:spPr>
        <p:txBody>
          <a:bodyPr anchor="ctr"/>
          <a:lstStyle/>
          <a:p>
            <a:pPr algn="r" eaLnBrk="1" hangingPunct="1"/>
            <a:endParaRPr lang="zh-CN" altLang="zh-CN" sz="1200">
              <a:solidFill>
                <a:srgbClr val="898989"/>
              </a:solidFill>
              <a:latin typeface="Calibri" panose="020F0502020204030204" pitchFamily="34" charset="0"/>
            </a:endParaRPr>
          </a:p>
        </p:txBody>
      </p:sp>
      <p:sp>
        <p:nvSpPr>
          <p:cNvPr id="2052" name="日期占位符 5"/>
          <p:cNvSpPr txBox="1">
            <a:spLocks noGrp="1" noChangeArrowheads="1"/>
          </p:cNvSpPr>
          <p:nvPr/>
        </p:nvSpPr>
        <p:spPr bwMode="auto">
          <a:xfrm>
            <a:off x="457200" y="5943600"/>
            <a:ext cx="2133600" cy="365125"/>
          </a:xfrm>
          <a:prstGeom prst="rect">
            <a:avLst/>
          </a:prstGeom>
          <a:noFill/>
          <a:ln w="9525">
            <a:noFill/>
            <a:miter lim="800000"/>
          </a:ln>
        </p:spPr>
        <p:txBody>
          <a:bodyPr anchor="ctr"/>
          <a:lstStyle/>
          <a:p>
            <a:pPr eaLnBrk="1" hangingPunct="1"/>
            <a:endParaRPr lang="zh-CN" altLang="zh-CN" sz="3200">
              <a:solidFill>
                <a:srgbClr val="898989"/>
              </a:solidFill>
              <a:latin typeface="Calibri" panose="020F0502020204030204" pitchFamily="34" charset="0"/>
            </a:endParaRPr>
          </a:p>
        </p:txBody>
      </p:sp>
      <p:sp>
        <p:nvSpPr>
          <p:cNvPr id="12" name="流程图: 过程 11"/>
          <p:cNvSpPr/>
          <p:nvPr/>
        </p:nvSpPr>
        <p:spPr>
          <a:xfrm>
            <a:off x="0" y="0"/>
            <a:ext cx="457200" cy="6858000"/>
          </a:xfrm>
          <a:prstGeom prst="flowChartProcess">
            <a:avLst/>
          </a:prstGeom>
          <a:solidFill>
            <a:srgbClr val="0070C0">
              <a:alpha val="8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latin typeface="黑体" panose="02010609060101010101" pitchFamily="49" charset="-122"/>
                <a:ea typeface="黑体" panose="02010609060101010101" pitchFamily="49" charset="-122"/>
              </a:rPr>
              <a:t>追求卓越</a:t>
            </a: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r>
              <a:rPr lang="zh-CN" altLang="en-US" sz="1800" dirty="0">
                <a:latin typeface="黑体" panose="02010609060101010101" pitchFamily="49" charset="-122"/>
                <a:ea typeface="黑体" panose="02010609060101010101" pitchFamily="49" charset="-122"/>
              </a:rPr>
              <a:t>勇于跨越</a:t>
            </a:r>
            <a:endParaRPr lang="zh-CN" altLang="en-US" sz="1800" dirty="0">
              <a:latin typeface="黑体" panose="02010609060101010101" pitchFamily="49" charset="-122"/>
              <a:ea typeface="黑体" panose="02010609060101010101" pitchFamily="49" charset="-122"/>
            </a:endParaRPr>
          </a:p>
        </p:txBody>
      </p:sp>
      <p:sp>
        <p:nvSpPr>
          <p:cNvPr id="13" name="流程图: 过程 12"/>
          <p:cNvSpPr/>
          <p:nvPr/>
        </p:nvSpPr>
        <p:spPr>
          <a:xfrm>
            <a:off x="0" y="654123"/>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流程图: 过程 13"/>
          <p:cNvSpPr/>
          <p:nvPr/>
        </p:nvSpPr>
        <p:spPr>
          <a:xfrm>
            <a:off x="0" y="135709"/>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26" name="Picture 2" descr="C:\Users\Administrator\Desktop\Drawing1-Model.jpg"/>
          <p:cNvPicPr>
            <a:picLocks noChangeAspect="1" noChangeArrowheads="1"/>
          </p:cNvPicPr>
          <p:nvPr/>
        </p:nvPicPr>
        <p:blipFill>
          <a:blip r:embed="rId1">
            <a:lum/>
          </a:blip>
          <a:srcRect t="39125" r="6902" b="39738"/>
          <a:stretch>
            <a:fillRect/>
          </a:stretch>
        </p:blipFill>
        <p:spPr bwMode="auto">
          <a:xfrm>
            <a:off x="471005" y="5929330"/>
            <a:ext cx="8672995" cy="928694"/>
          </a:xfrm>
          <a:prstGeom prst="rect">
            <a:avLst/>
          </a:prstGeom>
          <a:noFill/>
          <a:effectLst>
            <a:outerShdw blurRad="50800" dist="50800" dir="5400000" algn="ctr" rotWithShape="0">
              <a:srgbClr val="000000">
                <a:alpha val="0"/>
              </a:srgbClr>
            </a:outerShdw>
          </a:effectLst>
        </p:spPr>
      </p:pic>
      <p:sp>
        <p:nvSpPr>
          <p:cNvPr id="15" name="Shape 4512"/>
          <p:cNvSpPr/>
          <p:nvPr/>
        </p:nvSpPr>
        <p:spPr>
          <a:xfrm>
            <a:off x="5259255" y="5355466"/>
            <a:ext cx="601439" cy="601438"/>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sp>
        <p:nvSpPr>
          <p:cNvPr id="20" name="Shape 4513"/>
          <p:cNvSpPr/>
          <p:nvPr/>
        </p:nvSpPr>
        <p:spPr>
          <a:xfrm>
            <a:off x="5259255" y="4581194"/>
            <a:ext cx="601439" cy="601438"/>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sp>
        <p:nvSpPr>
          <p:cNvPr id="21" name="Shape 4514"/>
          <p:cNvSpPr/>
          <p:nvPr/>
        </p:nvSpPr>
        <p:spPr>
          <a:xfrm>
            <a:off x="4295151" y="4929198"/>
            <a:ext cx="514050"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22" name="Shape 4515"/>
          <p:cNvSpPr/>
          <p:nvPr/>
        </p:nvSpPr>
        <p:spPr>
          <a:xfrm flipV="1">
            <a:off x="4808346" y="3241962"/>
            <a:ext cx="0" cy="2452569"/>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23" name="Shape 4516"/>
          <p:cNvSpPr/>
          <p:nvPr/>
        </p:nvSpPr>
        <p:spPr>
          <a:xfrm>
            <a:off x="4804070" y="5689901"/>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24" name="Shape 4517"/>
          <p:cNvSpPr/>
          <p:nvPr/>
        </p:nvSpPr>
        <p:spPr>
          <a:xfrm rot="10594">
            <a:off x="6144763" y="5290614"/>
            <a:ext cx="2743314" cy="735958"/>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4"/>
                </a:solidFill>
                <a:latin typeface="+mn-ea"/>
                <a:cs typeface="Roboto Bold"/>
                <a:sym typeface="Roboto Bold"/>
              </a:rPr>
              <a:t>车站低压配电设备保养检修</a:t>
            </a:r>
            <a:endParaRPr sz="1600" dirty="0">
              <a:solidFill>
                <a:schemeClr val="accent4"/>
              </a:solidFill>
              <a:latin typeface="+mn-ea"/>
              <a:cs typeface="Roboto Bold"/>
              <a:sym typeface="Roboto Bold"/>
            </a:endParaRPr>
          </a:p>
        </p:txBody>
      </p:sp>
      <p:sp>
        <p:nvSpPr>
          <p:cNvPr id="26" name="Shape 4518"/>
          <p:cNvSpPr/>
          <p:nvPr/>
        </p:nvSpPr>
        <p:spPr>
          <a:xfrm>
            <a:off x="5314628" y="5410839"/>
            <a:ext cx="490692" cy="490692"/>
          </a:xfrm>
          <a:prstGeom prst="roundRect">
            <a:avLst>
              <a:gd name="adj" fmla="val 50000"/>
            </a:avLst>
          </a:prstGeom>
          <a:solidFill>
            <a:schemeClr val="accent4"/>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28" name="Shape 4521"/>
          <p:cNvSpPr/>
          <p:nvPr/>
        </p:nvSpPr>
        <p:spPr>
          <a:xfrm rot="10594">
            <a:off x="6144763" y="3699879"/>
            <a:ext cx="2588893" cy="718487"/>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2"/>
                </a:solidFill>
                <a:latin typeface="+mn-ea"/>
                <a:cs typeface="Roboto Bold"/>
                <a:sym typeface="Roboto Bold"/>
              </a:rPr>
              <a:t>车站通风设备保养检修</a:t>
            </a:r>
            <a:endParaRPr sz="1600" dirty="0">
              <a:solidFill>
                <a:schemeClr val="accent2"/>
              </a:solidFill>
              <a:latin typeface="+mn-ea"/>
              <a:cs typeface="Roboto Bold"/>
              <a:sym typeface="Roboto Bold"/>
            </a:endParaRPr>
          </a:p>
        </p:txBody>
      </p:sp>
      <p:sp>
        <p:nvSpPr>
          <p:cNvPr id="30" name="Shape 4522"/>
          <p:cNvSpPr/>
          <p:nvPr/>
        </p:nvSpPr>
        <p:spPr>
          <a:xfrm>
            <a:off x="5314628" y="3823906"/>
            <a:ext cx="490692" cy="49069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32" name="Shape 4525"/>
          <p:cNvSpPr/>
          <p:nvPr/>
        </p:nvSpPr>
        <p:spPr>
          <a:xfrm rot="10594">
            <a:off x="6144763" y="2900170"/>
            <a:ext cx="2571512" cy="718380"/>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1"/>
                </a:solidFill>
                <a:latin typeface="+mn-ea"/>
                <a:cs typeface="Roboto Bold"/>
                <a:sym typeface="Roboto Bold"/>
              </a:rPr>
              <a:t>值班、抢修、事故处理</a:t>
            </a:r>
            <a:endParaRPr sz="1600" dirty="0">
              <a:solidFill>
                <a:schemeClr val="accent1"/>
              </a:solidFill>
              <a:latin typeface="+mn-ea"/>
              <a:cs typeface="Roboto Bold"/>
              <a:sym typeface="Roboto Bold"/>
            </a:endParaRPr>
          </a:p>
        </p:txBody>
      </p:sp>
      <p:sp>
        <p:nvSpPr>
          <p:cNvPr id="34" name="Shape 4526"/>
          <p:cNvSpPr/>
          <p:nvPr/>
        </p:nvSpPr>
        <p:spPr>
          <a:xfrm>
            <a:off x="5314628" y="3013811"/>
            <a:ext cx="490692" cy="490692"/>
          </a:xfrm>
          <a:prstGeom prst="roundRect">
            <a:avLst>
              <a:gd name="adj" fmla="val 50000"/>
            </a:avLst>
          </a:prstGeom>
          <a:solidFill>
            <a:schemeClr val="accent1"/>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37" name="Shape 4529"/>
          <p:cNvSpPr/>
          <p:nvPr/>
        </p:nvSpPr>
        <p:spPr>
          <a:xfrm rot="10594">
            <a:off x="6144763" y="4499631"/>
            <a:ext cx="2578916" cy="718425"/>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3"/>
                </a:solidFill>
                <a:latin typeface="+mn-ea"/>
                <a:cs typeface="Roboto Bold"/>
                <a:sym typeface="Roboto Bold"/>
              </a:rPr>
              <a:t>车站给排水设备保养检修</a:t>
            </a:r>
            <a:endParaRPr sz="1600" dirty="0">
              <a:solidFill>
                <a:schemeClr val="accent3"/>
              </a:solidFill>
              <a:latin typeface="+mn-ea"/>
              <a:cs typeface="Roboto Bold"/>
              <a:sym typeface="Roboto Bold"/>
            </a:endParaRPr>
          </a:p>
        </p:txBody>
      </p:sp>
      <p:sp>
        <p:nvSpPr>
          <p:cNvPr id="39" name="Shape 4530"/>
          <p:cNvSpPr/>
          <p:nvPr/>
        </p:nvSpPr>
        <p:spPr>
          <a:xfrm>
            <a:off x="5314628" y="4636567"/>
            <a:ext cx="490692" cy="490692"/>
          </a:xfrm>
          <a:prstGeom prst="roundRect">
            <a:avLst>
              <a:gd name="adj" fmla="val 50000"/>
            </a:avLst>
          </a:prstGeom>
          <a:solidFill>
            <a:schemeClr val="accent3"/>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41" name="Shape 4533"/>
          <p:cNvSpPr/>
          <p:nvPr/>
        </p:nvSpPr>
        <p:spPr>
          <a:xfrm>
            <a:off x="4804070" y="4881558"/>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42" name="Shape 4534"/>
          <p:cNvSpPr/>
          <p:nvPr/>
        </p:nvSpPr>
        <p:spPr>
          <a:xfrm>
            <a:off x="4804070" y="4069637"/>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43" name="Shape 4535"/>
          <p:cNvSpPr/>
          <p:nvPr/>
        </p:nvSpPr>
        <p:spPr>
          <a:xfrm>
            <a:off x="4804070" y="3246591"/>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grpSp>
        <p:nvGrpSpPr>
          <p:cNvPr id="2" name="Group 4540"/>
          <p:cNvGrpSpPr/>
          <p:nvPr/>
        </p:nvGrpSpPr>
        <p:grpSpPr>
          <a:xfrm>
            <a:off x="2714612" y="4143380"/>
            <a:ext cx="1711347" cy="1711346"/>
            <a:chOff x="0" y="0"/>
            <a:chExt cx="4563590" cy="4563589"/>
          </a:xfrm>
        </p:grpSpPr>
        <p:sp>
          <p:nvSpPr>
            <p:cNvPr id="45" name="Shape 4536"/>
            <p:cNvSpPr/>
            <p:nvPr/>
          </p:nvSpPr>
          <p:spPr>
            <a:xfrm>
              <a:off x="0" y="0"/>
              <a:ext cx="4563590" cy="45635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cmpd="sng">
              <a:solidFill>
                <a:schemeClr val="bg1">
                  <a:lumMod val="50000"/>
                </a:schemeClr>
              </a:solidFill>
              <a:prstDash val="sysDot"/>
              <a:miter lim="400000"/>
            </a:ln>
            <a:effectLst/>
          </p:spPr>
          <p:txBody>
            <a:bodyPr wrap="square" lIns="0" tIns="0" rIns="0" bIns="0" numCol="1" anchor="ctr">
              <a:noAutofit/>
            </a:bodyPr>
            <a:lstStyle/>
            <a:p>
              <a:pPr lvl="0">
                <a:defRPr sz="3200">
                  <a:solidFill>
                    <a:srgbClr val="FFFFFF"/>
                  </a:solidFill>
                </a:defRPr>
              </a:pPr>
              <a:endParaRPr>
                <a:latin typeface="+mn-ea"/>
              </a:endParaRPr>
            </a:p>
          </p:txBody>
        </p:sp>
        <p:sp>
          <p:nvSpPr>
            <p:cNvPr id="46" name="Shape 4537"/>
            <p:cNvSpPr/>
            <p:nvPr/>
          </p:nvSpPr>
          <p:spPr>
            <a:xfrm>
              <a:off x="261491" y="261491"/>
              <a:ext cx="4040608" cy="40406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defRPr sz="3200">
                  <a:solidFill>
                    <a:srgbClr val="FFFFFF"/>
                  </a:solidFill>
                </a:defRPr>
              </a:pPr>
              <a:endParaRPr>
                <a:latin typeface="+mn-ea"/>
              </a:endParaRPr>
            </a:p>
          </p:txBody>
        </p:sp>
        <p:sp>
          <p:nvSpPr>
            <p:cNvPr id="47" name="Shape 4538"/>
            <p:cNvSpPr/>
            <p:nvPr/>
          </p:nvSpPr>
          <p:spPr>
            <a:xfrm>
              <a:off x="262708" y="1661186"/>
              <a:ext cx="4038007" cy="2640912"/>
            </a:xfrm>
            <a:custGeom>
              <a:avLst/>
              <a:gdLst/>
              <a:ahLst/>
              <a:cxnLst>
                <a:cxn ang="0">
                  <a:pos x="wd2" y="hd2"/>
                </a:cxn>
                <a:cxn ang="5400000">
                  <a:pos x="wd2" y="hd2"/>
                </a:cxn>
                <a:cxn ang="10800000">
                  <a:pos x="wd2" y="hd2"/>
                </a:cxn>
                <a:cxn ang="16200000">
                  <a:pos x="wd2" y="hd2"/>
                </a:cxn>
              </a:cxnLst>
              <a:rect l="0" t="0" r="r" b="b"/>
              <a:pathLst>
                <a:path w="20319" h="20099" extrusionOk="0">
                  <a:moveTo>
                    <a:pt x="491" y="0"/>
                  </a:moveTo>
                  <a:cubicBezTo>
                    <a:pt x="-641" y="5316"/>
                    <a:pt x="181" y="11375"/>
                    <a:pt x="2972" y="15595"/>
                  </a:cubicBezTo>
                  <a:cubicBezTo>
                    <a:pt x="6942" y="21600"/>
                    <a:pt x="13378" y="21600"/>
                    <a:pt x="17348" y="15595"/>
                  </a:cubicBezTo>
                  <a:cubicBezTo>
                    <a:pt x="20138" y="11375"/>
                    <a:pt x="20959" y="5316"/>
                    <a:pt x="19827" y="0"/>
                  </a:cubicBezTo>
                  <a:cubicBezTo>
                    <a:pt x="19348" y="2246"/>
                    <a:pt x="18527" y="4361"/>
                    <a:pt x="17348" y="6145"/>
                  </a:cubicBezTo>
                  <a:cubicBezTo>
                    <a:pt x="13378" y="12149"/>
                    <a:pt x="6942" y="12149"/>
                    <a:pt x="2972" y="6145"/>
                  </a:cubicBezTo>
                  <a:cubicBezTo>
                    <a:pt x="1793" y="4361"/>
                    <a:pt x="970" y="2246"/>
                    <a:pt x="491" y="0"/>
                  </a:cubicBezTo>
                  <a:close/>
                </a:path>
              </a:pathLst>
            </a:custGeom>
            <a:solidFill>
              <a:srgbClr val="000000">
                <a:alpha val="10000"/>
              </a:srgbClr>
            </a:solidFill>
            <a:ln w="12700" cap="flat">
              <a:noFill/>
              <a:miter lim="400000"/>
            </a:ln>
            <a:effectLst/>
          </p:spPr>
          <p:txBody>
            <a:bodyPr wrap="square" lIns="0" tIns="0" rIns="0" bIns="0" numCol="1" anchor="ctr">
              <a:noAutofit/>
            </a:bodyPr>
            <a:lstStyle/>
            <a:p>
              <a:pPr lvl="0">
                <a:defRPr sz="3200">
                  <a:solidFill>
                    <a:srgbClr val="FFFFFF"/>
                  </a:solidFill>
                </a:defRPr>
              </a:pPr>
              <a:endParaRPr>
                <a:latin typeface="+mn-ea"/>
              </a:endParaRPr>
            </a:p>
          </p:txBody>
        </p:sp>
        <p:sp>
          <p:nvSpPr>
            <p:cNvPr id="48" name="Shape 4539"/>
            <p:cNvSpPr/>
            <p:nvPr/>
          </p:nvSpPr>
          <p:spPr>
            <a:xfrm rot="10594">
              <a:off x="476306" y="172411"/>
              <a:ext cx="3613150" cy="3605432"/>
            </a:xfrm>
            <a:prstGeom prst="rect">
              <a:avLst/>
            </a:prstGeom>
            <a:noFill/>
            <a:ln w="12700" cap="flat">
              <a:noFill/>
              <a:miter lim="400000"/>
            </a:ln>
            <a:effectLst/>
          </p:spPr>
          <p:txBody>
            <a:bodyPr wrap="square" lIns="50800" tIns="50800" rIns="50800" bIns="50800" numCol="1" anchor="ctr">
              <a:noAutofit/>
            </a:bodyPr>
            <a:lstStyle/>
            <a:p>
              <a:pPr algn="ctr">
                <a:spcBef>
                  <a:spcPts val="225"/>
                </a:spcBef>
                <a:defRPr sz="1800"/>
              </a:pPr>
              <a:r>
                <a:rPr lang="zh-CN" altLang="en-US" dirty="0">
                  <a:solidFill>
                    <a:schemeClr val="bg1"/>
                  </a:solidFill>
                  <a:latin typeface="+mn-ea"/>
                  <a:cs typeface="Roboto Bold"/>
                  <a:sym typeface="Roboto Bold"/>
                </a:rPr>
                <a:t>风水电</a:t>
              </a:r>
              <a:endParaRPr lang="en-US" altLang="zh-CN" dirty="0">
                <a:solidFill>
                  <a:schemeClr val="bg1"/>
                </a:solidFill>
                <a:latin typeface="+mn-ea"/>
                <a:cs typeface="Roboto Bold"/>
                <a:sym typeface="Roboto Bold"/>
              </a:endParaRPr>
            </a:p>
            <a:p>
              <a:pPr algn="ctr">
                <a:spcBef>
                  <a:spcPts val="225"/>
                </a:spcBef>
                <a:defRPr sz="1800"/>
              </a:pPr>
              <a:r>
                <a:rPr lang="zh-CN" altLang="en-US" dirty="0">
                  <a:solidFill>
                    <a:schemeClr val="bg1"/>
                  </a:solidFill>
                  <a:latin typeface="+mn-ea"/>
                  <a:cs typeface="Roboto Bold"/>
                  <a:sym typeface="Roboto Bold"/>
                </a:rPr>
                <a:t>巡检员</a:t>
              </a:r>
              <a:endParaRPr dirty="0">
                <a:solidFill>
                  <a:schemeClr val="bg1"/>
                </a:solidFill>
                <a:latin typeface="+mn-ea"/>
                <a:cs typeface="Roboto Bold"/>
                <a:sym typeface="Roboto Bold"/>
              </a:endParaRPr>
            </a:p>
          </p:txBody>
        </p:sp>
      </p:grpSp>
      <p:sp>
        <p:nvSpPr>
          <p:cNvPr id="49" name="Shape 4541"/>
          <p:cNvSpPr/>
          <p:nvPr/>
        </p:nvSpPr>
        <p:spPr>
          <a:xfrm>
            <a:off x="5259255" y="2958437"/>
            <a:ext cx="601439" cy="601439"/>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sp>
        <p:nvSpPr>
          <p:cNvPr id="50" name="Shape 4542"/>
          <p:cNvSpPr/>
          <p:nvPr/>
        </p:nvSpPr>
        <p:spPr>
          <a:xfrm>
            <a:off x="5259255" y="3768533"/>
            <a:ext cx="601439" cy="601438"/>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pic>
        <p:nvPicPr>
          <p:cNvPr id="3" name="Picture 2"/>
          <p:cNvPicPr>
            <a:picLocks noChangeAspect="1" noChangeArrowheads="1"/>
          </p:cNvPicPr>
          <p:nvPr/>
        </p:nvPicPr>
        <p:blipFill>
          <a:blip r:embed="rId2" cstate="print"/>
          <a:srcRect/>
          <a:stretch>
            <a:fillRect/>
          </a:stretch>
        </p:blipFill>
        <p:spPr bwMode="auto">
          <a:xfrm>
            <a:off x="6000760" y="785794"/>
            <a:ext cx="2644199" cy="200026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67923" y="785795"/>
            <a:ext cx="2646755" cy="328614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286116" y="785793"/>
            <a:ext cx="2643206" cy="2002083"/>
          </a:xfrm>
          <a:prstGeom prst="rect">
            <a:avLst/>
          </a:prstGeom>
          <a:noFill/>
          <a:ln w="9525">
            <a:noFill/>
            <a:miter lim="800000"/>
            <a:headEnd/>
            <a:tailEnd/>
          </a:ln>
          <a:effectLst/>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Abs val="0"/>
                                  </p:iterate>
                                  <p:childTnLst>
                                    <p:set>
                                      <p:cBhvr>
                                        <p:cTn id="6" dur="indefinite" fill="hold"/>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indefinite" fill="hold"/>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indefinite" fill="hold"/>
                                        <p:tgtEl>
                                          <p:spTgt spid="22"/>
                                        </p:tgtEl>
                                        <p:attrNameLst>
                                          <p:attrName>style.visibility</p:attrName>
                                        </p:attrNameLst>
                                      </p:cBhvr>
                                      <p:to>
                                        <p:strVal val="visible"/>
                                      </p:to>
                                    </p:set>
                                    <p:animEffect transition="in" filter="box(out)">
                                      <p:cBhvr>
                                        <p:cTn id="16" dur="500"/>
                                        <p:tgtEl>
                                          <p:spTgt spid="2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indefinite" fill="hold"/>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indefinite" fill="hold"/>
                                        <p:tgtEl>
                                          <p:spTgt spid="49"/>
                                        </p:tgtEl>
                                        <p:attrNameLst>
                                          <p:attrName>style.visibility</p:attrName>
                                        </p:attrNameLst>
                                      </p:cBhvr>
                                      <p:to>
                                        <p:strVal val="visible"/>
                                      </p:to>
                                    </p:set>
                                    <p:animEffect transition="in" filter="dissolve">
                                      <p:cBhvr>
                                        <p:cTn id="24" dur="500"/>
                                        <p:tgtEl>
                                          <p:spTgt spid="49"/>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indefinite" fill="hold"/>
                                        <p:tgtEl>
                                          <p:spTgt spid="32"/>
                                        </p:tgtEl>
                                        <p:attrNameLst>
                                          <p:attrName>style.visibility</p:attrName>
                                        </p:attrNameLst>
                                      </p:cBhvr>
                                      <p:to>
                                        <p:strVal val="visible"/>
                                      </p:to>
                                    </p:set>
                                    <p:anim calcmode="lin" valueType="num">
                                      <p:cBhvr>
                                        <p:cTn id="28" dur="500" fill="hold"/>
                                        <p:tgtEl>
                                          <p:spTgt spid="32"/>
                                        </p:tgtEl>
                                        <p:attrNameLst>
                                          <p:attrName>ppt_x</p:attrName>
                                        </p:attrNameLst>
                                      </p:cBhvr>
                                      <p:tavLst>
                                        <p:tav tm="0">
                                          <p:val>
                                            <p:strVal val="1+#ppt_w/2"/>
                                          </p:val>
                                        </p:tav>
                                        <p:tav tm="100000">
                                          <p:val>
                                            <p:strVal val="#ppt_x"/>
                                          </p:val>
                                        </p:tav>
                                      </p:tavLst>
                                    </p:anim>
                                    <p:anim calcmode="lin" valueType="num">
                                      <p:cBhvr>
                                        <p:cTn id="29" dur="500" fill="hold"/>
                                        <p:tgtEl>
                                          <p:spTgt spid="3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indefinite" fill="hold"/>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3500"/>
                            </p:stCondLst>
                            <p:childTnLst>
                              <p:par>
                                <p:cTn id="35" presetID="9" presetClass="entr" presetSubtype="0" fill="hold" grpId="0" nodeType="afterEffect">
                                  <p:stCondLst>
                                    <p:cond delay="0"/>
                                  </p:stCondLst>
                                  <p:childTnLst>
                                    <p:set>
                                      <p:cBhvr>
                                        <p:cTn id="36" dur="indefinite" fill="hold"/>
                                        <p:tgtEl>
                                          <p:spTgt spid="50"/>
                                        </p:tgtEl>
                                        <p:attrNameLst>
                                          <p:attrName>style.visibility</p:attrName>
                                        </p:attrNameLst>
                                      </p:cBhvr>
                                      <p:to>
                                        <p:strVal val="visible"/>
                                      </p:to>
                                    </p:set>
                                    <p:animEffect transition="in" filter="dissolve">
                                      <p:cBhvr>
                                        <p:cTn id="37" dur="500"/>
                                        <p:tgtEl>
                                          <p:spTgt spid="50"/>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indefinite" fill="hold"/>
                                        <p:tgtEl>
                                          <p:spTgt spid="28"/>
                                        </p:tgtEl>
                                        <p:attrNameLst>
                                          <p:attrName>style.visibility</p:attrName>
                                        </p:attrNameLst>
                                      </p:cBhvr>
                                      <p:to>
                                        <p:strVal val="visible"/>
                                      </p:to>
                                    </p:set>
                                    <p:anim calcmode="lin" valueType="num">
                                      <p:cBhvr>
                                        <p:cTn id="41" dur="500" fill="hold"/>
                                        <p:tgtEl>
                                          <p:spTgt spid="28"/>
                                        </p:tgtEl>
                                        <p:attrNameLst>
                                          <p:attrName>ppt_x</p:attrName>
                                        </p:attrNameLst>
                                      </p:cBhvr>
                                      <p:tavLst>
                                        <p:tav tm="0">
                                          <p:val>
                                            <p:strVal val="1+#ppt_w/2"/>
                                          </p:val>
                                        </p:tav>
                                        <p:tav tm="100000">
                                          <p:val>
                                            <p:strVal val="#ppt_x"/>
                                          </p:val>
                                        </p:tav>
                                      </p:tavLst>
                                    </p:anim>
                                    <p:anim calcmode="lin" valueType="num">
                                      <p:cBhvr>
                                        <p:cTn id="42" dur="500" fill="hold"/>
                                        <p:tgtEl>
                                          <p:spTgt spid="28"/>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indefinite" fill="hold"/>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par>
                          <p:cTn id="47" fill="hold">
                            <p:stCondLst>
                              <p:cond delay="5000"/>
                            </p:stCondLst>
                            <p:childTnLst>
                              <p:par>
                                <p:cTn id="48" presetID="9" presetClass="entr" presetSubtype="0" fill="hold" grpId="0" nodeType="afterEffect">
                                  <p:stCondLst>
                                    <p:cond delay="0"/>
                                  </p:stCondLst>
                                  <p:childTnLst>
                                    <p:set>
                                      <p:cBhvr>
                                        <p:cTn id="49" dur="indefinite" fill="hold"/>
                                        <p:tgtEl>
                                          <p:spTgt spid="20"/>
                                        </p:tgtEl>
                                        <p:attrNameLst>
                                          <p:attrName>style.visibility</p:attrName>
                                        </p:attrNameLst>
                                      </p:cBhvr>
                                      <p:to>
                                        <p:strVal val="visible"/>
                                      </p:to>
                                    </p:set>
                                    <p:animEffect transition="in" filter="dissolve">
                                      <p:cBhvr>
                                        <p:cTn id="50" dur="500"/>
                                        <p:tgtEl>
                                          <p:spTgt spid="20"/>
                                        </p:tgtEl>
                                      </p:cBhvr>
                                    </p:animEffect>
                                  </p:childTnLst>
                                </p:cTn>
                              </p:par>
                            </p:childTnLst>
                          </p:cTn>
                        </p:par>
                        <p:par>
                          <p:cTn id="51" fill="hold">
                            <p:stCondLst>
                              <p:cond delay="5500"/>
                            </p:stCondLst>
                            <p:childTnLst>
                              <p:par>
                                <p:cTn id="52" presetID="2" presetClass="entr" presetSubtype="2" fill="hold" grpId="0" nodeType="afterEffect">
                                  <p:stCondLst>
                                    <p:cond delay="0"/>
                                  </p:stCondLst>
                                  <p:childTnLst>
                                    <p:set>
                                      <p:cBhvr>
                                        <p:cTn id="53" dur="indefinite" fill="hold"/>
                                        <p:tgtEl>
                                          <p:spTgt spid="37"/>
                                        </p:tgtEl>
                                        <p:attrNameLst>
                                          <p:attrName>style.visibility</p:attrName>
                                        </p:attrNameLst>
                                      </p:cBhvr>
                                      <p:to>
                                        <p:strVal val="visible"/>
                                      </p:to>
                                    </p:set>
                                    <p:anim calcmode="lin" valueType="num">
                                      <p:cBhvr>
                                        <p:cTn id="54" dur="500" fill="hold"/>
                                        <p:tgtEl>
                                          <p:spTgt spid="37"/>
                                        </p:tgtEl>
                                        <p:attrNameLst>
                                          <p:attrName>ppt_x</p:attrName>
                                        </p:attrNameLst>
                                      </p:cBhvr>
                                      <p:tavLst>
                                        <p:tav tm="0">
                                          <p:val>
                                            <p:strVal val="1+#ppt_w/2"/>
                                          </p:val>
                                        </p:tav>
                                        <p:tav tm="100000">
                                          <p:val>
                                            <p:strVal val="#ppt_x"/>
                                          </p:val>
                                        </p:tav>
                                      </p:tavLst>
                                    </p:anim>
                                    <p:anim calcmode="lin" valueType="num">
                                      <p:cBhvr>
                                        <p:cTn id="55" dur="500" fill="hold"/>
                                        <p:tgtEl>
                                          <p:spTgt spid="37"/>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indefinite" fill="hold"/>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par>
                          <p:cTn id="60" fill="hold">
                            <p:stCondLst>
                              <p:cond delay="6500"/>
                            </p:stCondLst>
                            <p:childTnLst>
                              <p:par>
                                <p:cTn id="61" presetID="9" presetClass="entr" presetSubtype="0" fill="hold" grpId="0" nodeType="afterEffect">
                                  <p:stCondLst>
                                    <p:cond delay="0"/>
                                  </p:stCondLst>
                                  <p:childTnLst>
                                    <p:set>
                                      <p:cBhvr>
                                        <p:cTn id="62" dur="indefinite" fill="hold"/>
                                        <p:tgtEl>
                                          <p:spTgt spid="15"/>
                                        </p:tgtEl>
                                        <p:attrNameLst>
                                          <p:attrName>style.visibility</p:attrName>
                                        </p:attrNameLst>
                                      </p:cBhvr>
                                      <p:to>
                                        <p:strVal val="visible"/>
                                      </p:to>
                                    </p:set>
                                    <p:animEffect transition="in" filter="dissolve">
                                      <p:cBhvr>
                                        <p:cTn id="63" dur="500"/>
                                        <p:tgtEl>
                                          <p:spTgt spid="15"/>
                                        </p:tgtEl>
                                      </p:cBhvr>
                                    </p:animEffect>
                                  </p:childTnLst>
                                </p:cTn>
                              </p:par>
                            </p:childTnLst>
                          </p:cTn>
                        </p:par>
                        <p:par>
                          <p:cTn id="64" fill="hold">
                            <p:stCondLst>
                              <p:cond delay="7000"/>
                            </p:stCondLst>
                            <p:childTnLst>
                              <p:par>
                                <p:cTn id="65" presetID="2" presetClass="entr" presetSubtype="2" fill="hold" grpId="0" nodeType="afterEffect">
                                  <p:stCondLst>
                                    <p:cond delay="0"/>
                                  </p:stCondLst>
                                  <p:childTnLst>
                                    <p:set>
                                      <p:cBhvr>
                                        <p:cTn id="66" dur="indefinite" fill="hold"/>
                                        <p:tgtEl>
                                          <p:spTgt spid="24"/>
                                        </p:tgtEl>
                                        <p:attrNameLst>
                                          <p:attrName>style.visibility</p:attrName>
                                        </p:attrNameLst>
                                      </p:cBhvr>
                                      <p:to>
                                        <p:strVal val="visible"/>
                                      </p:to>
                                    </p:set>
                                    <p:anim calcmode="lin" valueType="num">
                                      <p:cBhvr>
                                        <p:cTn id="67" dur="500" fill="hold"/>
                                        <p:tgtEl>
                                          <p:spTgt spid="24"/>
                                        </p:tgtEl>
                                        <p:attrNameLst>
                                          <p:attrName>ppt_x</p:attrName>
                                        </p:attrNameLst>
                                      </p:cBhvr>
                                      <p:tavLst>
                                        <p:tav tm="0">
                                          <p:val>
                                            <p:strVal val="1+#ppt_w/2"/>
                                          </p:val>
                                        </p:tav>
                                        <p:tav tm="100000">
                                          <p:val>
                                            <p:strVal val="#ppt_x"/>
                                          </p:val>
                                        </p:tav>
                                      </p:tavLst>
                                    </p:anim>
                                    <p:anim calcmode="lin" valueType="num">
                                      <p:cBhvr>
                                        <p:cTn id="6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dvAuto="0"/>
      <p:bldP spid="20" grpId="0" animBg="1" advAuto="0"/>
      <p:bldP spid="21" grpId="0" animBg="1" advAuto="0"/>
      <p:bldP spid="22" grpId="0" animBg="1" advAuto="0"/>
      <p:bldP spid="23" grpId="0" animBg="1" advAuto="0"/>
      <p:bldP spid="24" grpId="0" animBg="1" advAuto="0"/>
      <p:bldP spid="28" grpId="0" animBg="1" advAuto="0"/>
      <p:bldP spid="32" grpId="0" animBg="1" advAuto="0"/>
      <p:bldP spid="37" grpId="0" animBg="1" advAuto="0"/>
      <p:bldP spid="41" grpId="0" animBg="1" advAuto="0"/>
      <p:bldP spid="42" grpId="0" animBg="1" advAuto="0"/>
      <p:bldP spid="43" grpId="0" animBg="1" advAuto="0"/>
      <p:bldP spid="2" grpId="0" animBg="1" advAuto="0"/>
      <p:bldP spid="49" grpId="0" animBg="1" advAuto="0"/>
      <p:bldP spid="50"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灯片编号占位符 3"/>
          <p:cNvSpPr txBox="1">
            <a:spLocks noGrp="1" noChangeArrowheads="1"/>
          </p:cNvSpPr>
          <p:nvPr/>
        </p:nvSpPr>
        <p:spPr bwMode="auto">
          <a:xfrm>
            <a:off x="6553200" y="6356350"/>
            <a:ext cx="2133600" cy="365125"/>
          </a:xfrm>
          <a:prstGeom prst="rect">
            <a:avLst/>
          </a:prstGeom>
          <a:noFill/>
          <a:ln w="9525">
            <a:noFill/>
            <a:miter lim="800000"/>
          </a:ln>
        </p:spPr>
        <p:txBody>
          <a:bodyPr anchor="ctr"/>
          <a:lstStyle/>
          <a:p>
            <a:pPr algn="r" eaLnBrk="1" hangingPunct="1"/>
            <a:endParaRPr lang="zh-CN" altLang="zh-CN" sz="1200">
              <a:solidFill>
                <a:srgbClr val="898989"/>
              </a:solidFill>
              <a:latin typeface="Calibri" panose="020F0502020204030204" pitchFamily="34" charset="0"/>
            </a:endParaRPr>
          </a:p>
        </p:txBody>
      </p:sp>
      <p:sp>
        <p:nvSpPr>
          <p:cNvPr id="2052" name="日期占位符 5"/>
          <p:cNvSpPr txBox="1">
            <a:spLocks noGrp="1" noChangeArrowheads="1"/>
          </p:cNvSpPr>
          <p:nvPr/>
        </p:nvSpPr>
        <p:spPr bwMode="auto">
          <a:xfrm>
            <a:off x="457200" y="5943600"/>
            <a:ext cx="2133600" cy="365125"/>
          </a:xfrm>
          <a:prstGeom prst="rect">
            <a:avLst/>
          </a:prstGeom>
          <a:noFill/>
          <a:ln w="9525">
            <a:noFill/>
            <a:miter lim="800000"/>
          </a:ln>
        </p:spPr>
        <p:txBody>
          <a:bodyPr anchor="ctr"/>
          <a:lstStyle/>
          <a:p>
            <a:pPr eaLnBrk="1" hangingPunct="1"/>
            <a:endParaRPr lang="zh-CN" altLang="zh-CN" sz="3200">
              <a:solidFill>
                <a:srgbClr val="898989"/>
              </a:solidFill>
              <a:latin typeface="Calibri" panose="020F0502020204030204" pitchFamily="34" charset="0"/>
            </a:endParaRPr>
          </a:p>
        </p:txBody>
      </p:sp>
      <p:sp>
        <p:nvSpPr>
          <p:cNvPr id="12" name="流程图: 过程 11"/>
          <p:cNvSpPr/>
          <p:nvPr/>
        </p:nvSpPr>
        <p:spPr>
          <a:xfrm>
            <a:off x="0" y="0"/>
            <a:ext cx="457200" cy="6858000"/>
          </a:xfrm>
          <a:prstGeom prst="flowChartProcess">
            <a:avLst/>
          </a:prstGeom>
          <a:solidFill>
            <a:srgbClr val="0070C0">
              <a:alpha val="8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latin typeface="黑体" panose="02010609060101010101" pitchFamily="49" charset="-122"/>
                <a:ea typeface="黑体" panose="02010609060101010101" pitchFamily="49" charset="-122"/>
              </a:rPr>
              <a:t>追求卓越</a:t>
            </a: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r>
              <a:rPr lang="zh-CN" altLang="en-US" sz="1800" dirty="0">
                <a:latin typeface="黑体" panose="02010609060101010101" pitchFamily="49" charset="-122"/>
                <a:ea typeface="黑体" panose="02010609060101010101" pitchFamily="49" charset="-122"/>
              </a:rPr>
              <a:t>勇于跨越</a:t>
            </a:r>
            <a:endParaRPr lang="zh-CN" altLang="en-US" sz="1800" dirty="0">
              <a:latin typeface="黑体" panose="02010609060101010101" pitchFamily="49" charset="-122"/>
              <a:ea typeface="黑体" panose="02010609060101010101" pitchFamily="49" charset="-122"/>
            </a:endParaRPr>
          </a:p>
        </p:txBody>
      </p:sp>
      <p:sp>
        <p:nvSpPr>
          <p:cNvPr id="13" name="流程图: 过程 12"/>
          <p:cNvSpPr/>
          <p:nvPr/>
        </p:nvSpPr>
        <p:spPr>
          <a:xfrm>
            <a:off x="0" y="654123"/>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流程图: 过程 13"/>
          <p:cNvSpPr/>
          <p:nvPr/>
        </p:nvSpPr>
        <p:spPr>
          <a:xfrm>
            <a:off x="0" y="135709"/>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26" name="Picture 2" descr="C:\Users\Administrator\Desktop\Drawing1-Model.jpg"/>
          <p:cNvPicPr>
            <a:picLocks noChangeAspect="1" noChangeArrowheads="1"/>
          </p:cNvPicPr>
          <p:nvPr/>
        </p:nvPicPr>
        <p:blipFill>
          <a:blip r:embed="rId1">
            <a:lum/>
          </a:blip>
          <a:srcRect t="39125" r="6902" b="39738"/>
          <a:stretch>
            <a:fillRect/>
          </a:stretch>
        </p:blipFill>
        <p:spPr bwMode="auto">
          <a:xfrm>
            <a:off x="471005" y="5929330"/>
            <a:ext cx="8672995" cy="928694"/>
          </a:xfrm>
          <a:prstGeom prst="rect">
            <a:avLst/>
          </a:prstGeom>
          <a:noFill/>
          <a:effectLst>
            <a:outerShdw blurRad="50800" dist="50800" dir="5400000" algn="ctr" rotWithShape="0">
              <a:srgbClr val="000000">
                <a:alpha val="0"/>
              </a:srgbClr>
            </a:outerShdw>
          </a:effectLst>
        </p:spPr>
      </p:pic>
      <p:sp>
        <p:nvSpPr>
          <p:cNvPr id="15" name="Shape 4512"/>
          <p:cNvSpPr/>
          <p:nvPr/>
        </p:nvSpPr>
        <p:spPr>
          <a:xfrm>
            <a:off x="3401841" y="3459365"/>
            <a:ext cx="601439" cy="601438"/>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sp>
        <p:nvSpPr>
          <p:cNvPr id="20" name="Shape 4513"/>
          <p:cNvSpPr/>
          <p:nvPr/>
        </p:nvSpPr>
        <p:spPr>
          <a:xfrm>
            <a:off x="3401841" y="2685093"/>
            <a:ext cx="601439" cy="601438"/>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sp>
        <p:nvSpPr>
          <p:cNvPr id="21" name="Shape 4514"/>
          <p:cNvSpPr/>
          <p:nvPr/>
        </p:nvSpPr>
        <p:spPr>
          <a:xfrm>
            <a:off x="2437737" y="2143117"/>
            <a:ext cx="514050"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22" name="Shape 4515"/>
          <p:cNvSpPr/>
          <p:nvPr/>
        </p:nvSpPr>
        <p:spPr>
          <a:xfrm flipV="1">
            <a:off x="2950932" y="1345861"/>
            <a:ext cx="0" cy="2452569"/>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23" name="Shape 4516"/>
          <p:cNvSpPr/>
          <p:nvPr/>
        </p:nvSpPr>
        <p:spPr>
          <a:xfrm>
            <a:off x="2946656" y="3793800"/>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24" name="Shape 4517"/>
          <p:cNvSpPr/>
          <p:nvPr/>
        </p:nvSpPr>
        <p:spPr>
          <a:xfrm rot="10594">
            <a:off x="4287347" y="3395238"/>
            <a:ext cx="3213673" cy="735958"/>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4"/>
                </a:solidFill>
                <a:latin typeface="+mn-ea"/>
                <a:cs typeface="Roboto Bold"/>
                <a:sym typeface="Roboto Bold"/>
              </a:rPr>
              <a:t>有轨电车</a:t>
            </a:r>
            <a:r>
              <a:rPr lang="en-US" altLang="zh-CN" sz="1600" dirty="0">
                <a:solidFill>
                  <a:schemeClr val="accent4"/>
                </a:solidFill>
                <a:latin typeface="+mn-ea"/>
                <a:cs typeface="Roboto Bold"/>
                <a:sym typeface="Roboto Bold"/>
              </a:rPr>
              <a:t>AFC</a:t>
            </a:r>
            <a:r>
              <a:rPr lang="zh-CN" altLang="en-US" sz="1600" dirty="0">
                <a:solidFill>
                  <a:schemeClr val="accent4"/>
                </a:solidFill>
                <a:latin typeface="+mn-ea"/>
                <a:cs typeface="Roboto Bold"/>
                <a:sym typeface="Roboto Bold"/>
              </a:rPr>
              <a:t>、车载设备维护检修</a:t>
            </a:r>
            <a:endParaRPr sz="1600" dirty="0">
              <a:solidFill>
                <a:schemeClr val="accent4"/>
              </a:solidFill>
              <a:latin typeface="+mn-ea"/>
              <a:cs typeface="Roboto Bold"/>
              <a:sym typeface="Roboto Bold"/>
            </a:endParaRPr>
          </a:p>
        </p:txBody>
      </p:sp>
      <p:sp>
        <p:nvSpPr>
          <p:cNvPr id="26" name="Shape 4518"/>
          <p:cNvSpPr/>
          <p:nvPr/>
        </p:nvSpPr>
        <p:spPr>
          <a:xfrm>
            <a:off x="3457214" y="3514738"/>
            <a:ext cx="490692" cy="490692"/>
          </a:xfrm>
          <a:prstGeom prst="roundRect">
            <a:avLst>
              <a:gd name="adj" fmla="val 50000"/>
            </a:avLst>
          </a:prstGeom>
          <a:solidFill>
            <a:schemeClr val="accent4"/>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28" name="Shape 4521"/>
          <p:cNvSpPr/>
          <p:nvPr/>
        </p:nvSpPr>
        <p:spPr>
          <a:xfrm rot="10594">
            <a:off x="4287349" y="1803778"/>
            <a:ext cx="2588893" cy="718487"/>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2"/>
                </a:solidFill>
                <a:latin typeface="+mn-ea"/>
                <a:cs typeface="Roboto Bold"/>
                <a:sym typeface="Roboto Bold"/>
              </a:rPr>
              <a:t>有轨电车通信设备维护检修</a:t>
            </a:r>
            <a:endParaRPr sz="1600" dirty="0">
              <a:solidFill>
                <a:schemeClr val="accent2"/>
              </a:solidFill>
              <a:latin typeface="+mn-ea"/>
              <a:cs typeface="Roboto Bold"/>
              <a:sym typeface="Roboto Bold"/>
            </a:endParaRPr>
          </a:p>
        </p:txBody>
      </p:sp>
      <p:sp>
        <p:nvSpPr>
          <p:cNvPr id="30" name="Shape 4522"/>
          <p:cNvSpPr/>
          <p:nvPr/>
        </p:nvSpPr>
        <p:spPr>
          <a:xfrm>
            <a:off x="3457214" y="1927805"/>
            <a:ext cx="490692" cy="490692"/>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32" name="Shape 4525"/>
          <p:cNvSpPr/>
          <p:nvPr/>
        </p:nvSpPr>
        <p:spPr>
          <a:xfrm rot="10594">
            <a:off x="4287349" y="1004069"/>
            <a:ext cx="2571512" cy="718380"/>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1"/>
                </a:solidFill>
                <a:latin typeface="+mn-ea"/>
                <a:cs typeface="Roboto Bold"/>
                <a:sym typeface="Roboto Bold"/>
              </a:rPr>
              <a:t>值班、抢修、事故处理</a:t>
            </a:r>
            <a:endParaRPr sz="1600" dirty="0">
              <a:solidFill>
                <a:schemeClr val="accent1"/>
              </a:solidFill>
              <a:latin typeface="+mn-ea"/>
              <a:cs typeface="Roboto Bold"/>
              <a:sym typeface="Roboto Bold"/>
            </a:endParaRPr>
          </a:p>
        </p:txBody>
      </p:sp>
      <p:sp>
        <p:nvSpPr>
          <p:cNvPr id="34" name="Shape 4526"/>
          <p:cNvSpPr/>
          <p:nvPr/>
        </p:nvSpPr>
        <p:spPr>
          <a:xfrm>
            <a:off x="3457214" y="1117710"/>
            <a:ext cx="490692" cy="490692"/>
          </a:xfrm>
          <a:prstGeom prst="roundRect">
            <a:avLst>
              <a:gd name="adj" fmla="val 50000"/>
            </a:avLst>
          </a:prstGeom>
          <a:solidFill>
            <a:schemeClr val="accent1"/>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37" name="Shape 4529"/>
          <p:cNvSpPr/>
          <p:nvPr/>
        </p:nvSpPr>
        <p:spPr>
          <a:xfrm rot="10594">
            <a:off x="4287349" y="2603530"/>
            <a:ext cx="2578916" cy="718425"/>
          </a:xfrm>
          <a:prstGeom prst="rect">
            <a:avLst/>
          </a:prstGeom>
          <a:ln w="12700">
            <a:miter lim="400000"/>
          </a:ln>
        </p:spPr>
        <p:txBody>
          <a:bodyPr lIns="19050" tIns="19050" rIns="19050" bIns="19050" anchor="ctr"/>
          <a:lstStyle/>
          <a:p>
            <a:pPr algn="l">
              <a:lnSpc>
                <a:spcPts val="1315"/>
              </a:lnSpc>
              <a:spcBef>
                <a:spcPts val="225"/>
              </a:spcBef>
              <a:defRPr sz="1800"/>
            </a:pPr>
            <a:r>
              <a:rPr lang="zh-CN" altLang="en-US" sz="1600" dirty="0">
                <a:solidFill>
                  <a:schemeClr val="accent3"/>
                </a:solidFill>
                <a:latin typeface="+mn-ea"/>
                <a:cs typeface="Roboto Bold"/>
                <a:sym typeface="Roboto Bold"/>
              </a:rPr>
              <a:t>有轨电车信号设备维护检修</a:t>
            </a:r>
            <a:endParaRPr sz="1600" dirty="0">
              <a:solidFill>
                <a:schemeClr val="accent3"/>
              </a:solidFill>
              <a:latin typeface="+mn-ea"/>
              <a:cs typeface="Roboto Bold"/>
              <a:sym typeface="Roboto Bold"/>
            </a:endParaRPr>
          </a:p>
        </p:txBody>
      </p:sp>
      <p:sp>
        <p:nvSpPr>
          <p:cNvPr id="39" name="Shape 4530"/>
          <p:cNvSpPr/>
          <p:nvPr/>
        </p:nvSpPr>
        <p:spPr>
          <a:xfrm>
            <a:off x="3457214" y="2740466"/>
            <a:ext cx="490692" cy="490692"/>
          </a:xfrm>
          <a:prstGeom prst="roundRect">
            <a:avLst>
              <a:gd name="adj" fmla="val 50000"/>
            </a:avLst>
          </a:prstGeom>
          <a:solidFill>
            <a:schemeClr val="accent3"/>
          </a:solidFill>
          <a:ln w="12700" cap="flat">
            <a:noFill/>
            <a:miter lim="400000"/>
          </a:ln>
          <a:effectLst/>
        </p:spPr>
        <p:txBody>
          <a:bodyPr wrap="square" lIns="0" tIns="0" rIns="0" bIns="0" numCol="1" anchor="ctr">
            <a:noAutofit/>
          </a:bodyPr>
          <a:lstStyle/>
          <a:p>
            <a:pPr lvl="0">
              <a:defRPr sz="3200">
                <a:solidFill>
                  <a:srgbClr val="3AA6DE"/>
                </a:solidFill>
              </a:defRPr>
            </a:pPr>
            <a:endParaRPr>
              <a:latin typeface="+mn-ea"/>
            </a:endParaRPr>
          </a:p>
        </p:txBody>
      </p:sp>
      <p:sp>
        <p:nvSpPr>
          <p:cNvPr id="41" name="Shape 4533"/>
          <p:cNvSpPr/>
          <p:nvPr/>
        </p:nvSpPr>
        <p:spPr>
          <a:xfrm>
            <a:off x="2946656" y="2985457"/>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42" name="Shape 4534"/>
          <p:cNvSpPr/>
          <p:nvPr/>
        </p:nvSpPr>
        <p:spPr>
          <a:xfrm>
            <a:off x="2946656" y="2173536"/>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sp>
        <p:nvSpPr>
          <p:cNvPr id="43" name="Shape 4535"/>
          <p:cNvSpPr/>
          <p:nvPr/>
        </p:nvSpPr>
        <p:spPr>
          <a:xfrm>
            <a:off x="2946656" y="1350490"/>
            <a:ext cx="447476" cy="0"/>
          </a:xfrm>
          <a:prstGeom prst="line">
            <a:avLst/>
          </a:prstGeom>
          <a:ln w="12700" cmpd="sng">
            <a:solidFill>
              <a:srgbClr val="7F7F7F"/>
            </a:solidFill>
            <a:prstDash val="sysDot"/>
            <a:miter lim="400000"/>
          </a:ln>
        </p:spPr>
        <p:txBody>
          <a:bodyPr lIns="0" tIns="0" rIns="0" bIns="0" anchor="ctr"/>
          <a:lstStyle/>
          <a:p>
            <a:pPr lvl="0">
              <a:defRPr sz="3200"/>
            </a:pPr>
            <a:endParaRPr>
              <a:latin typeface="+mn-ea"/>
            </a:endParaRPr>
          </a:p>
        </p:txBody>
      </p:sp>
      <p:grpSp>
        <p:nvGrpSpPr>
          <p:cNvPr id="2" name="Group 4540"/>
          <p:cNvGrpSpPr/>
          <p:nvPr/>
        </p:nvGrpSpPr>
        <p:grpSpPr>
          <a:xfrm>
            <a:off x="857224" y="1214423"/>
            <a:ext cx="1711347" cy="1711346"/>
            <a:chOff x="0" y="0"/>
            <a:chExt cx="4563590" cy="4563589"/>
          </a:xfrm>
        </p:grpSpPr>
        <p:sp>
          <p:nvSpPr>
            <p:cNvPr id="45" name="Shape 4536"/>
            <p:cNvSpPr/>
            <p:nvPr/>
          </p:nvSpPr>
          <p:spPr>
            <a:xfrm>
              <a:off x="0" y="0"/>
              <a:ext cx="4563590" cy="45635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cmpd="sng">
              <a:solidFill>
                <a:schemeClr val="bg1">
                  <a:lumMod val="50000"/>
                </a:schemeClr>
              </a:solidFill>
              <a:prstDash val="sysDot"/>
              <a:miter lim="400000"/>
            </a:ln>
            <a:effectLst/>
          </p:spPr>
          <p:txBody>
            <a:bodyPr wrap="square" lIns="0" tIns="0" rIns="0" bIns="0" numCol="1" anchor="ctr">
              <a:noAutofit/>
            </a:bodyPr>
            <a:lstStyle/>
            <a:p>
              <a:pPr lvl="0">
                <a:defRPr sz="3200">
                  <a:solidFill>
                    <a:srgbClr val="FFFFFF"/>
                  </a:solidFill>
                </a:defRPr>
              </a:pPr>
              <a:endParaRPr>
                <a:latin typeface="+mn-ea"/>
              </a:endParaRPr>
            </a:p>
          </p:txBody>
        </p:sp>
        <p:sp>
          <p:nvSpPr>
            <p:cNvPr id="46" name="Shape 4537"/>
            <p:cNvSpPr/>
            <p:nvPr/>
          </p:nvSpPr>
          <p:spPr>
            <a:xfrm>
              <a:off x="261491" y="261491"/>
              <a:ext cx="4040608" cy="40406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defRPr sz="3200">
                  <a:solidFill>
                    <a:srgbClr val="FFFFFF"/>
                  </a:solidFill>
                </a:defRPr>
              </a:pPr>
              <a:endParaRPr>
                <a:latin typeface="+mn-ea"/>
              </a:endParaRPr>
            </a:p>
          </p:txBody>
        </p:sp>
        <p:sp>
          <p:nvSpPr>
            <p:cNvPr id="47" name="Shape 4538"/>
            <p:cNvSpPr/>
            <p:nvPr/>
          </p:nvSpPr>
          <p:spPr>
            <a:xfrm>
              <a:off x="262708" y="1661186"/>
              <a:ext cx="4038007" cy="2640912"/>
            </a:xfrm>
            <a:custGeom>
              <a:avLst/>
              <a:gdLst/>
              <a:ahLst/>
              <a:cxnLst>
                <a:cxn ang="0">
                  <a:pos x="wd2" y="hd2"/>
                </a:cxn>
                <a:cxn ang="5400000">
                  <a:pos x="wd2" y="hd2"/>
                </a:cxn>
                <a:cxn ang="10800000">
                  <a:pos x="wd2" y="hd2"/>
                </a:cxn>
                <a:cxn ang="16200000">
                  <a:pos x="wd2" y="hd2"/>
                </a:cxn>
              </a:cxnLst>
              <a:rect l="0" t="0" r="r" b="b"/>
              <a:pathLst>
                <a:path w="20319" h="20099" extrusionOk="0">
                  <a:moveTo>
                    <a:pt x="491" y="0"/>
                  </a:moveTo>
                  <a:cubicBezTo>
                    <a:pt x="-641" y="5316"/>
                    <a:pt x="181" y="11375"/>
                    <a:pt x="2972" y="15595"/>
                  </a:cubicBezTo>
                  <a:cubicBezTo>
                    <a:pt x="6942" y="21600"/>
                    <a:pt x="13378" y="21600"/>
                    <a:pt x="17348" y="15595"/>
                  </a:cubicBezTo>
                  <a:cubicBezTo>
                    <a:pt x="20138" y="11375"/>
                    <a:pt x="20959" y="5316"/>
                    <a:pt x="19827" y="0"/>
                  </a:cubicBezTo>
                  <a:cubicBezTo>
                    <a:pt x="19348" y="2246"/>
                    <a:pt x="18527" y="4361"/>
                    <a:pt x="17348" y="6145"/>
                  </a:cubicBezTo>
                  <a:cubicBezTo>
                    <a:pt x="13378" y="12149"/>
                    <a:pt x="6942" y="12149"/>
                    <a:pt x="2972" y="6145"/>
                  </a:cubicBezTo>
                  <a:cubicBezTo>
                    <a:pt x="1793" y="4361"/>
                    <a:pt x="970" y="2246"/>
                    <a:pt x="491" y="0"/>
                  </a:cubicBezTo>
                  <a:close/>
                </a:path>
              </a:pathLst>
            </a:custGeom>
            <a:solidFill>
              <a:srgbClr val="000000">
                <a:alpha val="10000"/>
              </a:srgbClr>
            </a:solidFill>
            <a:ln w="12700" cap="flat">
              <a:noFill/>
              <a:miter lim="400000"/>
            </a:ln>
            <a:effectLst/>
          </p:spPr>
          <p:txBody>
            <a:bodyPr wrap="square" lIns="0" tIns="0" rIns="0" bIns="0" numCol="1" anchor="ctr">
              <a:noAutofit/>
            </a:bodyPr>
            <a:lstStyle/>
            <a:p>
              <a:pPr lvl="0">
                <a:defRPr sz="3200">
                  <a:solidFill>
                    <a:srgbClr val="FFFFFF"/>
                  </a:solidFill>
                </a:defRPr>
              </a:pPr>
              <a:endParaRPr>
                <a:latin typeface="+mn-ea"/>
              </a:endParaRPr>
            </a:p>
          </p:txBody>
        </p:sp>
        <p:sp>
          <p:nvSpPr>
            <p:cNvPr id="48" name="Shape 4539"/>
            <p:cNvSpPr/>
            <p:nvPr/>
          </p:nvSpPr>
          <p:spPr>
            <a:xfrm rot="10594">
              <a:off x="476306" y="172411"/>
              <a:ext cx="3613150" cy="3605432"/>
            </a:xfrm>
            <a:prstGeom prst="rect">
              <a:avLst/>
            </a:prstGeom>
            <a:noFill/>
            <a:ln w="12700" cap="flat">
              <a:noFill/>
              <a:miter lim="400000"/>
            </a:ln>
            <a:effectLst/>
          </p:spPr>
          <p:txBody>
            <a:bodyPr wrap="square" lIns="50800" tIns="50800" rIns="50800" bIns="50800" numCol="1" anchor="ctr">
              <a:noAutofit/>
            </a:bodyPr>
            <a:lstStyle/>
            <a:p>
              <a:pPr algn="ctr">
                <a:spcBef>
                  <a:spcPts val="225"/>
                </a:spcBef>
                <a:defRPr sz="1800"/>
              </a:pPr>
              <a:r>
                <a:rPr lang="zh-CN" altLang="en-US" dirty="0">
                  <a:solidFill>
                    <a:schemeClr val="bg1"/>
                  </a:solidFill>
                  <a:latin typeface="+mn-ea"/>
                  <a:cs typeface="Roboto Bold"/>
                  <a:sym typeface="Roboto Bold"/>
                </a:rPr>
                <a:t>通号</a:t>
              </a:r>
              <a:endParaRPr lang="en-US" altLang="zh-CN" dirty="0">
                <a:solidFill>
                  <a:schemeClr val="bg1"/>
                </a:solidFill>
                <a:latin typeface="+mn-ea"/>
                <a:cs typeface="Roboto Bold"/>
                <a:sym typeface="Roboto Bold"/>
              </a:endParaRPr>
            </a:p>
            <a:p>
              <a:pPr algn="ctr">
                <a:spcBef>
                  <a:spcPts val="225"/>
                </a:spcBef>
                <a:defRPr sz="1800"/>
              </a:pPr>
              <a:r>
                <a:rPr lang="zh-CN" altLang="en-US" dirty="0">
                  <a:solidFill>
                    <a:schemeClr val="bg1"/>
                  </a:solidFill>
                  <a:latin typeface="+mn-ea"/>
                  <a:cs typeface="Roboto Bold"/>
                  <a:sym typeface="Roboto Bold"/>
                </a:rPr>
                <a:t>巡检员</a:t>
              </a:r>
              <a:endParaRPr dirty="0">
                <a:solidFill>
                  <a:schemeClr val="bg1"/>
                </a:solidFill>
                <a:latin typeface="+mn-ea"/>
                <a:cs typeface="Roboto Bold"/>
                <a:sym typeface="Roboto Bold"/>
              </a:endParaRPr>
            </a:p>
          </p:txBody>
        </p:sp>
      </p:grpSp>
      <p:sp>
        <p:nvSpPr>
          <p:cNvPr id="49" name="Shape 4541"/>
          <p:cNvSpPr/>
          <p:nvPr/>
        </p:nvSpPr>
        <p:spPr>
          <a:xfrm>
            <a:off x="3401841" y="1062336"/>
            <a:ext cx="601439" cy="601439"/>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sp>
        <p:nvSpPr>
          <p:cNvPr id="50" name="Shape 4542"/>
          <p:cNvSpPr/>
          <p:nvPr/>
        </p:nvSpPr>
        <p:spPr>
          <a:xfrm>
            <a:off x="3401841" y="1872432"/>
            <a:ext cx="601439" cy="601438"/>
          </a:xfrm>
          <a:prstGeom prst="roundRect">
            <a:avLst>
              <a:gd name="adj" fmla="val 50000"/>
            </a:avLst>
          </a:prstGeom>
          <a:ln w="12700" cmpd="sng">
            <a:solidFill>
              <a:srgbClr val="7F7F7F"/>
            </a:solidFill>
            <a:prstDash val="sysDot"/>
            <a:miter lim="400000"/>
          </a:ln>
        </p:spPr>
        <p:txBody>
          <a:bodyPr lIns="0" tIns="0" rIns="0" bIns="0" anchor="ctr"/>
          <a:lstStyle/>
          <a:p>
            <a:pPr lvl="0">
              <a:defRPr sz="3200">
                <a:solidFill>
                  <a:srgbClr val="3AA6DE"/>
                </a:solidFill>
              </a:defRPr>
            </a:pPr>
            <a:endParaRPr>
              <a:latin typeface="+mn-ea"/>
            </a:endParaRPr>
          </a:p>
        </p:txBody>
      </p:sp>
      <p:pic>
        <p:nvPicPr>
          <p:cNvPr id="83969" name="Picture 1" descr="F:\11项目部活动\照片\照片20200414\作业照片\通号专业作业\IMG_20210127_093054.jpg"/>
          <p:cNvPicPr>
            <a:picLocks noChangeAspect="1" noChangeArrowheads="1"/>
          </p:cNvPicPr>
          <p:nvPr/>
        </p:nvPicPr>
        <p:blipFill>
          <a:blip r:embed="rId2" cstate="print"/>
          <a:srcRect/>
          <a:stretch>
            <a:fillRect/>
          </a:stretch>
        </p:blipFill>
        <p:spPr bwMode="auto">
          <a:xfrm>
            <a:off x="785786" y="3643314"/>
            <a:ext cx="2035964" cy="2714619"/>
          </a:xfrm>
          <a:prstGeom prst="rect">
            <a:avLst/>
          </a:prstGeom>
          <a:noFill/>
        </p:spPr>
      </p:pic>
      <p:pic>
        <p:nvPicPr>
          <p:cNvPr id="83970" name="Picture 2" descr="F:\11项目部活动\照片\照片20200414\作业照片\通号专业作业\IMG_20210127_092730.jpg"/>
          <p:cNvPicPr>
            <a:picLocks noChangeAspect="1" noChangeArrowheads="1"/>
          </p:cNvPicPr>
          <p:nvPr/>
        </p:nvPicPr>
        <p:blipFill>
          <a:blip r:embed="rId3" cstate="print"/>
          <a:srcRect/>
          <a:stretch>
            <a:fillRect/>
          </a:stretch>
        </p:blipFill>
        <p:spPr bwMode="auto">
          <a:xfrm>
            <a:off x="2928926" y="4286256"/>
            <a:ext cx="2762269" cy="2071702"/>
          </a:xfrm>
          <a:prstGeom prst="rect">
            <a:avLst/>
          </a:prstGeom>
          <a:noFill/>
        </p:spPr>
      </p:pic>
      <p:pic>
        <p:nvPicPr>
          <p:cNvPr id="83971" name="Picture 3" descr="F:\11项目部活动\照片\照片20200414\作业照片\通号专业作业\IMG_20201215_005809.jpg"/>
          <p:cNvPicPr>
            <a:picLocks noChangeAspect="1" noChangeArrowheads="1"/>
          </p:cNvPicPr>
          <p:nvPr/>
        </p:nvPicPr>
        <p:blipFill>
          <a:blip r:embed="rId4" cstate="print"/>
          <a:srcRect/>
          <a:stretch>
            <a:fillRect/>
          </a:stretch>
        </p:blipFill>
        <p:spPr bwMode="auto">
          <a:xfrm>
            <a:off x="5786446" y="4286256"/>
            <a:ext cx="2786082" cy="2089562"/>
          </a:xfrm>
          <a:prstGeom prst="rect">
            <a:avLst/>
          </a:prstGeom>
          <a:noFill/>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Abs val="0"/>
                                  </p:iterate>
                                  <p:childTnLst>
                                    <p:set>
                                      <p:cBhvr>
                                        <p:cTn id="6" dur="indefinite" fill="hold"/>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indefinite" fill="hold"/>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indefinite" fill="hold"/>
                                        <p:tgtEl>
                                          <p:spTgt spid="22"/>
                                        </p:tgtEl>
                                        <p:attrNameLst>
                                          <p:attrName>style.visibility</p:attrName>
                                        </p:attrNameLst>
                                      </p:cBhvr>
                                      <p:to>
                                        <p:strVal val="visible"/>
                                      </p:to>
                                    </p:set>
                                    <p:animEffect transition="in" filter="box(out)">
                                      <p:cBhvr>
                                        <p:cTn id="16" dur="500"/>
                                        <p:tgtEl>
                                          <p:spTgt spid="2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indefinite" fill="hold"/>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indefinite" fill="hold"/>
                                        <p:tgtEl>
                                          <p:spTgt spid="49"/>
                                        </p:tgtEl>
                                        <p:attrNameLst>
                                          <p:attrName>style.visibility</p:attrName>
                                        </p:attrNameLst>
                                      </p:cBhvr>
                                      <p:to>
                                        <p:strVal val="visible"/>
                                      </p:to>
                                    </p:set>
                                    <p:animEffect transition="in" filter="dissolve">
                                      <p:cBhvr>
                                        <p:cTn id="24" dur="500"/>
                                        <p:tgtEl>
                                          <p:spTgt spid="49"/>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indefinite" fill="hold"/>
                                        <p:tgtEl>
                                          <p:spTgt spid="32"/>
                                        </p:tgtEl>
                                        <p:attrNameLst>
                                          <p:attrName>style.visibility</p:attrName>
                                        </p:attrNameLst>
                                      </p:cBhvr>
                                      <p:to>
                                        <p:strVal val="visible"/>
                                      </p:to>
                                    </p:set>
                                    <p:anim calcmode="lin" valueType="num">
                                      <p:cBhvr>
                                        <p:cTn id="28" dur="500" fill="hold"/>
                                        <p:tgtEl>
                                          <p:spTgt spid="32"/>
                                        </p:tgtEl>
                                        <p:attrNameLst>
                                          <p:attrName>ppt_x</p:attrName>
                                        </p:attrNameLst>
                                      </p:cBhvr>
                                      <p:tavLst>
                                        <p:tav tm="0">
                                          <p:val>
                                            <p:strVal val="1+#ppt_w/2"/>
                                          </p:val>
                                        </p:tav>
                                        <p:tav tm="100000">
                                          <p:val>
                                            <p:strVal val="#ppt_x"/>
                                          </p:val>
                                        </p:tav>
                                      </p:tavLst>
                                    </p:anim>
                                    <p:anim calcmode="lin" valueType="num">
                                      <p:cBhvr>
                                        <p:cTn id="29" dur="500" fill="hold"/>
                                        <p:tgtEl>
                                          <p:spTgt spid="3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indefinite" fill="hold"/>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3500"/>
                            </p:stCondLst>
                            <p:childTnLst>
                              <p:par>
                                <p:cTn id="35" presetID="9" presetClass="entr" presetSubtype="0" fill="hold" grpId="0" nodeType="afterEffect">
                                  <p:stCondLst>
                                    <p:cond delay="0"/>
                                  </p:stCondLst>
                                  <p:childTnLst>
                                    <p:set>
                                      <p:cBhvr>
                                        <p:cTn id="36" dur="indefinite" fill="hold"/>
                                        <p:tgtEl>
                                          <p:spTgt spid="50"/>
                                        </p:tgtEl>
                                        <p:attrNameLst>
                                          <p:attrName>style.visibility</p:attrName>
                                        </p:attrNameLst>
                                      </p:cBhvr>
                                      <p:to>
                                        <p:strVal val="visible"/>
                                      </p:to>
                                    </p:set>
                                    <p:animEffect transition="in" filter="dissolve">
                                      <p:cBhvr>
                                        <p:cTn id="37" dur="500"/>
                                        <p:tgtEl>
                                          <p:spTgt spid="50"/>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indefinite" fill="hold"/>
                                        <p:tgtEl>
                                          <p:spTgt spid="28"/>
                                        </p:tgtEl>
                                        <p:attrNameLst>
                                          <p:attrName>style.visibility</p:attrName>
                                        </p:attrNameLst>
                                      </p:cBhvr>
                                      <p:to>
                                        <p:strVal val="visible"/>
                                      </p:to>
                                    </p:set>
                                    <p:anim calcmode="lin" valueType="num">
                                      <p:cBhvr>
                                        <p:cTn id="41" dur="500" fill="hold"/>
                                        <p:tgtEl>
                                          <p:spTgt spid="28"/>
                                        </p:tgtEl>
                                        <p:attrNameLst>
                                          <p:attrName>ppt_x</p:attrName>
                                        </p:attrNameLst>
                                      </p:cBhvr>
                                      <p:tavLst>
                                        <p:tav tm="0">
                                          <p:val>
                                            <p:strVal val="1+#ppt_w/2"/>
                                          </p:val>
                                        </p:tav>
                                        <p:tav tm="100000">
                                          <p:val>
                                            <p:strVal val="#ppt_x"/>
                                          </p:val>
                                        </p:tav>
                                      </p:tavLst>
                                    </p:anim>
                                    <p:anim calcmode="lin" valueType="num">
                                      <p:cBhvr>
                                        <p:cTn id="42" dur="500" fill="hold"/>
                                        <p:tgtEl>
                                          <p:spTgt spid="28"/>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indefinite" fill="hold"/>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par>
                          <p:cTn id="47" fill="hold">
                            <p:stCondLst>
                              <p:cond delay="5000"/>
                            </p:stCondLst>
                            <p:childTnLst>
                              <p:par>
                                <p:cTn id="48" presetID="9" presetClass="entr" presetSubtype="0" fill="hold" grpId="0" nodeType="afterEffect">
                                  <p:stCondLst>
                                    <p:cond delay="0"/>
                                  </p:stCondLst>
                                  <p:childTnLst>
                                    <p:set>
                                      <p:cBhvr>
                                        <p:cTn id="49" dur="indefinite" fill="hold"/>
                                        <p:tgtEl>
                                          <p:spTgt spid="20"/>
                                        </p:tgtEl>
                                        <p:attrNameLst>
                                          <p:attrName>style.visibility</p:attrName>
                                        </p:attrNameLst>
                                      </p:cBhvr>
                                      <p:to>
                                        <p:strVal val="visible"/>
                                      </p:to>
                                    </p:set>
                                    <p:animEffect transition="in" filter="dissolve">
                                      <p:cBhvr>
                                        <p:cTn id="50" dur="500"/>
                                        <p:tgtEl>
                                          <p:spTgt spid="20"/>
                                        </p:tgtEl>
                                      </p:cBhvr>
                                    </p:animEffect>
                                  </p:childTnLst>
                                </p:cTn>
                              </p:par>
                            </p:childTnLst>
                          </p:cTn>
                        </p:par>
                        <p:par>
                          <p:cTn id="51" fill="hold">
                            <p:stCondLst>
                              <p:cond delay="5500"/>
                            </p:stCondLst>
                            <p:childTnLst>
                              <p:par>
                                <p:cTn id="52" presetID="2" presetClass="entr" presetSubtype="2" fill="hold" grpId="0" nodeType="afterEffect">
                                  <p:stCondLst>
                                    <p:cond delay="0"/>
                                  </p:stCondLst>
                                  <p:childTnLst>
                                    <p:set>
                                      <p:cBhvr>
                                        <p:cTn id="53" dur="indefinite" fill="hold"/>
                                        <p:tgtEl>
                                          <p:spTgt spid="37"/>
                                        </p:tgtEl>
                                        <p:attrNameLst>
                                          <p:attrName>style.visibility</p:attrName>
                                        </p:attrNameLst>
                                      </p:cBhvr>
                                      <p:to>
                                        <p:strVal val="visible"/>
                                      </p:to>
                                    </p:set>
                                    <p:anim calcmode="lin" valueType="num">
                                      <p:cBhvr>
                                        <p:cTn id="54" dur="500" fill="hold"/>
                                        <p:tgtEl>
                                          <p:spTgt spid="37"/>
                                        </p:tgtEl>
                                        <p:attrNameLst>
                                          <p:attrName>ppt_x</p:attrName>
                                        </p:attrNameLst>
                                      </p:cBhvr>
                                      <p:tavLst>
                                        <p:tav tm="0">
                                          <p:val>
                                            <p:strVal val="1+#ppt_w/2"/>
                                          </p:val>
                                        </p:tav>
                                        <p:tav tm="100000">
                                          <p:val>
                                            <p:strVal val="#ppt_x"/>
                                          </p:val>
                                        </p:tav>
                                      </p:tavLst>
                                    </p:anim>
                                    <p:anim calcmode="lin" valueType="num">
                                      <p:cBhvr>
                                        <p:cTn id="55" dur="500" fill="hold"/>
                                        <p:tgtEl>
                                          <p:spTgt spid="37"/>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indefinite" fill="hold"/>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par>
                          <p:cTn id="60" fill="hold">
                            <p:stCondLst>
                              <p:cond delay="6500"/>
                            </p:stCondLst>
                            <p:childTnLst>
                              <p:par>
                                <p:cTn id="61" presetID="9" presetClass="entr" presetSubtype="0" fill="hold" grpId="0" nodeType="afterEffect">
                                  <p:stCondLst>
                                    <p:cond delay="0"/>
                                  </p:stCondLst>
                                  <p:childTnLst>
                                    <p:set>
                                      <p:cBhvr>
                                        <p:cTn id="62" dur="indefinite" fill="hold"/>
                                        <p:tgtEl>
                                          <p:spTgt spid="15"/>
                                        </p:tgtEl>
                                        <p:attrNameLst>
                                          <p:attrName>style.visibility</p:attrName>
                                        </p:attrNameLst>
                                      </p:cBhvr>
                                      <p:to>
                                        <p:strVal val="visible"/>
                                      </p:to>
                                    </p:set>
                                    <p:animEffect transition="in" filter="dissolve">
                                      <p:cBhvr>
                                        <p:cTn id="63" dur="500"/>
                                        <p:tgtEl>
                                          <p:spTgt spid="15"/>
                                        </p:tgtEl>
                                      </p:cBhvr>
                                    </p:animEffect>
                                  </p:childTnLst>
                                </p:cTn>
                              </p:par>
                            </p:childTnLst>
                          </p:cTn>
                        </p:par>
                        <p:par>
                          <p:cTn id="64" fill="hold">
                            <p:stCondLst>
                              <p:cond delay="7000"/>
                            </p:stCondLst>
                            <p:childTnLst>
                              <p:par>
                                <p:cTn id="65" presetID="2" presetClass="entr" presetSubtype="2" fill="hold" grpId="0" nodeType="afterEffect">
                                  <p:stCondLst>
                                    <p:cond delay="0"/>
                                  </p:stCondLst>
                                  <p:childTnLst>
                                    <p:set>
                                      <p:cBhvr>
                                        <p:cTn id="66" dur="indefinite" fill="hold"/>
                                        <p:tgtEl>
                                          <p:spTgt spid="24"/>
                                        </p:tgtEl>
                                        <p:attrNameLst>
                                          <p:attrName>style.visibility</p:attrName>
                                        </p:attrNameLst>
                                      </p:cBhvr>
                                      <p:to>
                                        <p:strVal val="visible"/>
                                      </p:to>
                                    </p:set>
                                    <p:anim calcmode="lin" valueType="num">
                                      <p:cBhvr>
                                        <p:cTn id="67" dur="500" fill="hold"/>
                                        <p:tgtEl>
                                          <p:spTgt spid="24"/>
                                        </p:tgtEl>
                                        <p:attrNameLst>
                                          <p:attrName>ppt_x</p:attrName>
                                        </p:attrNameLst>
                                      </p:cBhvr>
                                      <p:tavLst>
                                        <p:tav tm="0">
                                          <p:val>
                                            <p:strVal val="1+#ppt_w/2"/>
                                          </p:val>
                                        </p:tav>
                                        <p:tav tm="100000">
                                          <p:val>
                                            <p:strVal val="#ppt_x"/>
                                          </p:val>
                                        </p:tav>
                                      </p:tavLst>
                                    </p:anim>
                                    <p:anim calcmode="lin" valueType="num">
                                      <p:cBhvr>
                                        <p:cTn id="6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dvAuto="0"/>
      <p:bldP spid="20" grpId="0" animBg="1" advAuto="0"/>
      <p:bldP spid="21" grpId="0" animBg="1" advAuto="0"/>
      <p:bldP spid="22" grpId="0" animBg="1" advAuto="0"/>
      <p:bldP spid="23" grpId="0" animBg="1" advAuto="0"/>
      <p:bldP spid="24" grpId="0" animBg="1" advAuto="0"/>
      <p:bldP spid="28" grpId="0" animBg="1" advAuto="0"/>
      <p:bldP spid="32" grpId="0" animBg="1" advAuto="0"/>
      <p:bldP spid="37" grpId="0" animBg="1" advAuto="0"/>
      <p:bldP spid="41" grpId="0" animBg="1" advAuto="0"/>
      <p:bldP spid="42" grpId="0" animBg="1" advAuto="0"/>
      <p:bldP spid="43" grpId="0" animBg="1" advAuto="0"/>
      <p:bldP spid="2" grpId="0" animBg="1" advAuto="0"/>
      <p:bldP spid="49" grpId="0" animBg="1" advAuto="0"/>
      <p:bldP spid="50"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灯片编号占位符 3"/>
          <p:cNvSpPr txBox="1">
            <a:spLocks noGrp="1" noChangeArrowheads="1"/>
          </p:cNvSpPr>
          <p:nvPr/>
        </p:nvSpPr>
        <p:spPr bwMode="auto">
          <a:xfrm>
            <a:off x="6553200" y="6356350"/>
            <a:ext cx="2133600" cy="365125"/>
          </a:xfrm>
          <a:prstGeom prst="rect">
            <a:avLst/>
          </a:prstGeom>
          <a:noFill/>
          <a:ln w="9525">
            <a:noFill/>
            <a:miter lim="800000"/>
          </a:ln>
        </p:spPr>
        <p:txBody>
          <a:bodyPr anchor="ctr"/>
          <a:lstStyle/>
          <a:p>
            <a:pPr algn="r" eaLnBrk="1" hangingPunct="1"/>
            <a:endParaRPr lang="zh-CN" altLang="zh-CN" sz="1200">
              <a:solidFill>
                <a:srgbClr val="898989"/>
              </a:solidFill>
              <a:latin typeface="Calibri" panose="020F0502020204030204" pitchFamily="34" charset="0"/>
            </a:endParaRPr>
          </a:p>
        </p:txBody>
      </p:sp>
      <p:sp>
        <p:nvSpPr>
          <p:cNvPr id="2052" name="日期占位符 5"/>
          <p:cNvSpPr txBox="1">
            <a:spLocks noGrp="1" noChangeArrowheads="1"/>
          </p:cNvSpPr>
          <p:nvPr/>
        </p:nvSpPr>
        <p:spPr bwMode="auto">
          <a:xfrm>
            <a:off x="457200" y="5943600"/>
            <a:ext cx="2133600" cy="365125"/>
          </a:xfrm>
          <a:prstGeom prst="rect">
            <a:avLst/>
          </a:prstGeom>
          <a:noFill/>
          <a:ln w="9525">
            <a:noFill/>
            <a:miter lim="800000"/>
          </a:ln>
        </p:spPr>
        <p:txBody>
          <a:bodyPr anchor="ctr"/>
          <a:lstStyle/>
          <a:p>
            <a:pPr eaLnBrk="1" hangingPunct="1"/>
            <a:endParaRPr lang="zh-CN" altLang="zh-CN" sz="3200">
              <a:solidFill>
                <a:srgbClr val="898989"/>
              </a:solidFill>
              <a:latin typeface="Calibri" panose="020F0502020204030204" pitchFamily="34" charset="0"/>
            </a:endParaRPr>
          </a:p>
        </p:txBody>
      </p:sp>
      <p:sp>
        <p:nvSpPr>
          <p:cNvPr id="12" name="流程图: 过程 11"/>
          <p:cNvSpPr/>
          <p:nvPr/>
        </p:nvSpPr>
        <p:spPr>
          <a:xfrm>
            <a:off x="0" y="0"/>
            <a:ext cx="457200" cy="6858000"/>
          </a:xfrm>
          <a:prstGeom prst="flowChartProcess">
            <a:avLst/>
          </a:prstGeom>
          <a:solidFill>
            <a:srgbClr val="0070C0">
              <a:alpha val="8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latin typeface="黑体" panose="02010609060101010101" pitchFamily="49" charset="-122"/>
                <a:ea typeface="黑体" panose="02010609060101010101" pitchFamily="49" charset="-122"/>
              </a:rPr>
              <a:t>追求卓越</a:t>
            </a: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r>
              <a:rPr lang="zh-CN" altLang="en-US" sz="1800" dirty="0">
                <a:latin typeface="黑体" panose="02010609060101010101" pitchFamily="49" charset="-122"/>
                <a:ea typeface="黑体" panose="02010609060101010101" pitchFamily="49" charset="-122"/>
              </a:rPr>
              <a:t>勇于跨越</a:t>
            </a:r>
            <a:endParaRPr lang="zh-CN" altLang="en-US" sz="1800" dirty="0">
              <a:latin typeface="黑体" panose="02010609060101010101" pitchFamily="49" charset="-122"/>
              <a:ea typeface="黑体" panose="02010609060101010101" pitchFamily="49" charset="-122"/>
            </a:endParaRPr>
          </a:p>
        </p:txBody>
      </p:sp>
      <p:sp>
        <p:nvSpPr>
          <p:cNvPr id="13" name="流程图: 过程 12"/>
          <p:cNvSpPr/>
          <p:nvPr/>
        </p:nvSpPr>
        <p:spPr>
          <a:xfrm>
            <a:off x="0" y="654123"/>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流程图: 过程 13"/>
          <p:cNvSpPr/>
          <p:nvPr/>
        </p:nvSpPr>
        <p:spPr>
          <a:xfrm>
            <a:off x="0" y="135709"/>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26" name="Picture 2" descr="C:\Users\Administrator\Desktop\Drawing1-Model.jpg"/>
          <p:cNvPicPr>
            <a:picLocks noChangeAspect="1" noChangeArrowheads="1"/>
          </p:cNvPicPr>
          <p:nvPr/>
        </p:nvPicPr>
        <p:blipFill>
          <a:blip r:embed="rId1">
            <a:lum/>
          </a:blip>
          <a:srcRect t="39125" r="6902" b="39738"/>
          <a:stretch>
            <a:fillRect/>
          </a:stretch>
        </p:blipFill>
        <p:spPr bwMode="auto">
          <a:xfrm>
            <a:off x="471005" y="5929330"/>
            <a:ext cx="8672995" cy="928694"/>
          </a:xfrm>
          <a:prstGeom prst="rect">
            <a:avLst/>
          </a:prstGeom>
          <a:noFill/>
          <a:effectLst>
            <a:outerShdw blurRad="50800" dist="50800" dir="5400000" algn="ctr" rotWithShape="0">
              <a:srgbClr val="000000">
                <a:alpha val="0"/>
              </a:srgbClr>
            </a:outerShdw>
          </a:effectLst>
        </p:spPr>
      </p:pic>
      <p:sp>
        <p:nvSpPr>
          <p:cNvPr id="33" name="矩形 32"/>
          <p:cNvSpPr/>
          <p:nvPr/>
        </p:nvSpPr>
        <p:spPr>
          <a:xfrm>
            <a:off x="7215206" y="785794"/>
            <a:ext cx="1500166" cy="3046988"/>
          </a:xfrm>
          <a:prstGeom prst="rect">
            <a:avLst/>
          </a:prstGeom>
          <a:noFill/>
        </p:spPr>
        <p:txBody>
          <a:bodyPr wrap="square" lIns="91440" tIns="45720" rIns="91440" bIns="45720">
            <a:spAutoFit/>
          </a:bodyPr>
          <a:lstStyle/>
          <a:p>
            <a:pPr algn="ctr"/>
            <a:r>
              <a:rPr lang="zh-CN" alt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工</a:t>
            </a:r>
            <a:endParaRPr lang="en-US" altLang="zh-CN"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作</a:t>
            </a:r>
            <a:endParaRPr lang="en-US" altLang="zh-CN"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环</a:t>
            </a:r>
            <a:endParaRPr lang="en-US" altLang="zh-CN"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境</a:t>
            </a:r>
            <a:endParaRPr lang="zh-CN" alt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图片 1" descr="1d29cc397184452ec0e19ad37cd8a15"/>
          <p:cNvPicPr>
            <a:picLocks noChangeAspect="1"/>
          </p:cNvPicPr>
          <p:nvPr/>
        </p:nvPicPr>
        <p:blipFill>
          <a:blip r:embed="rId2"/>
          <a:stretch>
            <a:fillRect/>
          </a:stretch>
        </p:blipFill>
        <p:spPr>
          <a:xfrm>
            <a:off x="539750" y="785495"/>
            <a:ext cx="3101340" cy="1804670"/>
          </a:xfrm>
          <a:prstGeom prst="rect">
            <a:avLst/>
          </a:prstGeom>
        </p:spPr>
      </p:pic>
      <p:pic>
        <p:nvPicPr>
          <p:cNvPr id="60" name="IM 60"/>
          <p:cNvPicPr/>
          <p:nvPr/>
        </p:nvPicPr>
        <p:blipFill>
          <a:blip r:embed="rId3"/>
          <a:stretch>
            <a:fillRect/>
          </a:stretch>
        </p:blipFill>
        <p:spPr>
          <a:xfrm>
            <a:off x="539750" y="2675890"/>
            <a:ext cx="3150235" cy="3401695"/>
          </a:xfrm>
          <a:prstGeom prst="rect">
            <a:avLst/>
          </a:prstGeom>
        </p:spPr>
      </p:pic>
      <p:pic>
        <p:nvPicPr>
          <p:cNvPr id="3" name="图片 2"/>
          <p:cNvPicPr>
            <a:picLocks noChangeAspect="1"/>
          </p:cNvPicPr>
          <p:nvPr/>
        </p:nvPicPr>
        <p:blipFill>
          <a:blip r:embed="rId4"/>
          <a:stretch>
            <a:fillRect/>
          </a:stretch>
        </p:blipFill>
        <p:spPr>
          <a:xfrm>
            <a:off x="3851910" y="785495"/>
            <a:ext cx="2015490" cy="2687955"/>
          </a:xfrm>
          <a:prstGeom prst="rect">
            <a:avLst/>
          </a:prstGeom>
        </p:spPr>
      </p:pic>
      <p:pic>
        <p:nvPicPr>
          <p:cNvPr id="5" name="图片 4" descr="72922e52097adaa7903fac22f869a01"/>
          <p:cNvPicPr>
            <a:picLocks noChangeAspect="1"/>
          </p:cNvPicPr>
          <p:nvPr/>
        </p:nvPicPr>
        <p:blipFill>
          <a:blip r:embed="rId5"/>
          <a:stretch>
            <a:fillRect/>
          </a:stretch>
        </p:blipFill>
        <p:spPr>
          <a:xfrm>
            <a:off x="3813175" y="3501390"/>
            <a:ext cx="2617470" cy="2947670"/>
          </a:xfrm>
          <a:prstGeom prst="rect">
            <a:avLst/>
          </a:prstGeom>
        </p:spPr>
      </p:pic>
    </p:spTree>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灯片编号占位符 3"/>
          <p:cNvSpPr txBox="1">
            <a:spLocks noGrp="1" noChangeArrowheads="1"/>
          </p:cNvSpPr>
          <p:nvPr/>
        </p:nvSpPr>
        <p:spPr bwMode="auto">
          <a:xfrm>
            <a:off x="6553200" y="6356350"/>
            <a:ext cx="2133600" cy="365125"/>
          </a:xfrm>
          <a:prstGeom prst="rect">
            <a:avLst/>
          </a:prstGeom>
          <a:noFill/>
          <a:ln w="9525">
            <a:noFill/>
            <a:miter lim="800000"/>
          </a:ln>
        </p:spPr>
        <p:txBody>
          <a:bodyPr anchor="ctr"/>
          <a:lstStyle/>
          <a:p>
            <a:pPr algn="r" eaLnBrk="1" hangingPunct="1"/>
            <a:endParaRPr lang="zh-CN" altLang="zh-CN" sz="1200">
              <a:solidFill>
                <a:srgbClr val="898989"/>
              </a:solidFill>
              <a:latin typeface="Calibri" panose="020F0502020204030204" pitchFamily="34" charset="0"/>
            </a:endParaRPr>
          </a:p>
        </p:txBody>
      </p:sp>
      <p:sp>
        <p:nvSpPr>
          <p:cNvPr id="2052" name="日期占位符 5"/>
          <p:cNvSpPr txBox="1">
            <a:spLocks noGrp="1" noChangeArrowheads="1"/>
          </p:cNvSpPr>
          <p:nvPr/>
        </p:nvSpPr>
        <p:spPr bwMode="auto">
          <a:xfrm>
            <a:off x="457200" y="5943600"/>
            <a:ext cx="2133600" cy="365125"/>
          </a:xfrm>
          <a:prstGeom prst="rect">
            <a:avLst/>
          </a:prstGeom>
          <a:noFill/>
          <a:ln w="9525">
            <a:noFill/>
            <a:miter lim="800000"/>
          </a:ln>
        </p:spPr>
        <p:txBody>
          <a:bodyPr anchor="ctr"/>
          <a:lstStyle/>
          <a:p>
            <a:pPr eaLnBrk="1" hangingPunct="1"/>
            <a:endParaRPr lang="zh-CN" altLang="zh-CN" sz="3200">
              <a:solidFill>
                <a:srgbClr val="898989"/>
              </a:solidFill>
              <a:latin typeface="Calibri" panose="020F0502020204030204" pitchFamily="34" charset="0"/>
            </a:endParaRPr>
          </a:p>
        </p:txBody>
      </p:sp>
      <p:sp>
        <p:nvSpPr>
          <p:cNvPr id="12" name="流程图: 过程 11"/>
          <p:cNvSpPr/>
          <p:nvPr/>
        </p:nvSpPr>
        <p:spPr>
          <a:xfrm>
            <a:off x="0" y="0"/>
            <a:ext cx="457200" cy="6858000"/>
          </a:xfrm>
          <a:prstGeom prst="flowChartProcess">
            <a:avLst/>
          </a:prstGeom>
          <a:solidFill>
            <a:srgbClr val="0070C0">
              <a:alpha val="8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latin typeface="黑体" panose="02010609060101010101" pitchFamily="49" charset="-122"/>
                <a:ea typeface="黑体" panose="02010609060101010101" pitchFamily="49" charset="-122"/>
              </a:rPr>
              <a:t>追求卓越</a:t>
            </a: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r>
              <a:rPr lang="zh-CN" altLang="en-US" sz="1800" dirty="0">
                <a:latin typeface="黑体" panose="02010609060101010101" pitchFamily="49" charset="-122"/>
                <a:ea typeface="黑体" panose="02010609060101010101" pitchFamily="49" charset="-122"/>
              </a:rPr>
              <a:t>勇于跨越</a:t>
            </a:r>
            <a:endParaRPr lang="zh-CN" altLang="en-US" sz="1800" dirty="0">
              <a:latin typeface="黑体" panose="02010609060101010101" pitchFamily="49" charset="-122"/>
              <a:ea typeface="黑体" panose="02010609060101010101" pitchFamily="49" charset="-122"/>
            </a:endParaRPr>
          </a:p>
        </p:txBody>
      </p:sp>
      <p:sp>
        <p:nvSpPr>
          <p:cNvPr id="13" name="流程图: 过程 12"/>
          <p:cNvSpPr/>
          <p:nvPr/>
        </p:nvSpPr>
        <p:spPr>
          <a:xfrm>
            <a:off x="0" y="654123"/>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流程图: 过程 13"/>
          <p:cNvSpPr/>
          <p:nvPr/>
        </p:nvSpPr>
        <p:spPr>
          <a:xfrm>
            <a:off x="0" y="135709"/>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26" name="Picture 2" descr="C:\Users\Administrator\Desktop\Drawing1-Model.jpg"/>
          <p:cNvPicPr>
            <a:picLocks noChangeAspect="1" noChangeArrowheads="1"/>
          </p:cNvPicPr>
          <p:nvPr/>
        </p:nvPicPr>
        <p:blipFill>
          <a:blip r:embed="rId1">
            <a:lum/>
          </a:blip>
          <a:srcRect t="39125" r="6902" b="39738"/>
          <a:stretch>
            <a:fillRect/>
          </a:stretch>
        </p:blipFill>
        <p:spPr bwMode="auto">
          <a:xfrm>
            <a:off x="471005" y="5929330"/>
            <a:ext cx="8672995" cy="928694"/>
          </a:xfrm>
          <a:prstGeom prst="rect">
            <a:avLst/>
          </a:prstGeom>
          <a:noFill/>
          <a:effectLst>
            <a:outerShdw blurRad="50800" dist="50800" dir="5400000" algn="ctr" rotWithShape="0">
              <a:srgbClr val="000000">
                <a:alpha val="0"/>
              </a:srgbClr>
            </a:outerShdw>
          </a:effectLst>
        </p:spPr>
      </p:pic>
      <p:sp>
        <p:nvSpPr>
          <p:cNvPr id="33" name="矩形 32"/>
          <p:cNvSpPr/>
          <p:nvPr/>
        </p:nvSpPr>
        <p:spPr>
          <a:xfrm>
            <a:off x="571472" y="2071678"/>
            <a:ext cx="803425" cy="3046988"/>
          </a:xfrm>
          <a:prstGeom prst="rect">
            <a:avLst/>
          </a:prstGeom>
          <a:noFill/>
        </p:spPr>
        <p:txBody>
          <a:bodyPr wrap="none" lIns="91440" tIns="45720" rIns="91440" bIns="45720">
            <a:spAutoFit/>
          </a:bodyPr>
          <a:lstStyle/>
          <a:p>
            <a:pPr algn="ctr"/>
            <a:r>
              <a:rPr lang="zh-CN" alt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项</a:t>
            </a:r>
            <a:endParaRPr lang="en-US" altLang="zh-CN"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目</a:t>
            </a:r>
            <a:endParaRPr lang="en-US" altLang="zh-CN"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驻</a:t>
            </a:r>
            <a:endParaRPr lang="en-US" altLang="zh-CN"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地</a:t>
            </a:r>
            <a:endParaRPr lang="zh-CN" alt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4" name="IM 54"/>
          <p:cNvPicPr/>
          <p:nvPr/>
        </p:nvPicPr>
        <p:blipFill>
          <a:blip r:embed="rId2"/>
          <a:stretch>
            <a:fillRect/>
          </a:stretch>
        </p:blipFill>
        <p:spPr>
          <a:xfrm>
            <a:off x="1403350" y="1701165"/>
            <a:ext cx="6848475" cy="3389630"/>
          </a:xfrm>
          <a:prstGeom prst="rect">
            <a:avLst/>
          </a:prstGeom>
        </p:spPr>
      </p:pic>
    </p:spTree>
  </p:cSld>
  <p:clrMapOvr>
    <a:masterClrMapping/>
  </p:clrMapOvr>
  <p:transition spd="med">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灯片编号占位符 3"/>
          <p:cNvSpPr txBox="1">
            <a:spLocks noGrp="1" noChangeArrowheads="1"/>
          </p:cNvSpPr>
          <p:nvPr/>
        </p:nvSpPr>
        <p:spPr bwMode="auto">
          <a:xfrm>
            <a:off x="6553200" y="6356350"/>
            <a:ext cx="2133600" cy="365125"/>
          </a:xfrm>
          <a:prstGeom prst="rect">
            <a:avLst/>
          </a:prstGeom>
          <a:noFill/>
          <a:ln w="9525">
            <a:noFill/>
            <a:miter lim="800000"/>
          </a:ln>
        </p:spPr>
        <p:txBody>
          <a:bodyPr anchor="ctr"/>
          <a:lstStyle/>
          <a:p>
            <a:pPr algn="r" eaLnBrk="1" hangingPunct="1"/>
            <a:endParaRPr lang="zh-CN" altLang="zh-CN" sz="1200">
              <a:solidFill>
                <a:srgbClr val="898989"/>
              </a:solidFill>
              <a:latin typeface="Calibri" panose="020F0502020204030204" pitchFamily="34" charset="0"/>
            </a:endParaRPr>
          </a:p>
        </p:txBody>
      </p:sp>
      <p:sp>
        <p:nvSpPr>
          <p:cNvPr id="2052" name="日期占位符 5"/>
          <p:cNvSpPr txBox="1">
            <a:spLocks noGrp="1" noChangeArrowheads="1"/>
          </p:cNvSpPr>
          <p:nvPr/>
        </p:nvSpPr>
        <p:spPr bwMode="auto">
          <a:xfrm>
            <a:off x="457200" y="5943600"/>
            <a:ext cx="2133600" cy="365125"/>
          </a:xfrm>
          <a:prstGeom prst="rect">
            <a:avLst/>
          </a:prstGeom>
          <a:noFill/>
          <a:ln w="9525">
            <a:noFill/>
            <a:miter lim="800000"/>
          </a:ln>
        </p:spPr>
        <p:txBody>
          <a:bodyPr anchor="ctr"/>
          <a:lstStyle/>
          <a:p>
            <a:pPr eaLnBrk="1" hangingPunct="1"/>
            <a:endParaRPr lang="zh-CN" altLang="zh-CN" sz="3200">
              <a:solidFill>
                <a:srgbClr val="898989"/>
              </a:solidFill>
              <a:latin typeface="Calibri" panose="020F0502020204030204" pitchFamily="34" charset="0"/>
            </a:endParaRPr>
          </a:p>
        </p:txBody>
      </p:sp>
      <p:sp>
        <p:nvSpPr>
          <p:cNvPr id="12" name="流程图: 过程 11"/>
          <p:cNvSpPr/>
          <p:nvPr/>
        </p:nvSpPr>
        <p:spPr>
          <a:xfrm>
            <a:off x="0" y="0"/>
            <a:ext cx="457200" cy="6858000"/>
          </a:xfrm>
          <a:prstGeom prst="flowChartProcess">
            <a:avLst/>
          </a:prstGeom>
          <a:solidFill>
            <a:srgbClr val="0070C0">
              <a:alpha val="8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latin typeface="黑体" panose="02010609060101010101" pitchFamily="49" charset="-122"/>
                <a:ea typeface="黑体" panose="02010609060101010101" pitchFamily="49" charset="-122"/>
              </a:rPr>
              <a:t>追求卓越</a:t>
            </a: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endParaRPr lang="en-US" altLang="zh-CN" sz="1800" dirty="0">
              <a:latin typeface="黑体" panose="02010609060101010101" pitchFamily="49" charset="-122"/>
              <a:ea typeface="黑体" panose="02010609060101010101" pitchFamily="49" charset="-122"/>
            </a:endParaRPr>
          </a:p>
          <a:p>
            <a:pPr algn="ctr">
              <a:defRPr/>
            </a:pPr>
            <a:r>
              <a:rPr lang="zh-CN" altLang="en-US" sz="1800" dirty="0">
                <a:latin typeface="黑体" panose="02010609060101010101" pitchFamily="49" charset="-122"/>
                <a:ea typeface="黑体" panose="02010609060101010101" pitchFamily="49" charset="-122"/>
              </a:rPr>
              <a:t>勇于跨越</a:t>
            </a:r>
            <a:endParaRPr lang="zh-CN" altLang="en-US" sz="1800" dirty="0">
              <a:latin typeface="黑体" panose="02010609060101010101" pitchFamily="49" charset="-122"/>
              <a:ea typeface="黑体" panose="02010609060101010101" pitchFamily="49" charset="-122"/>
            </a:endParaRPr>
          </a:p>
        </p:txBody>
      </p:sp>
      <p:sp>
        <p:nvSpPr>
          <p:cNvPr id="13" name="流程图: 过程 12"/>
          <p:cNvSpPr/>
          <p:nvPr/>
        </p:nvSpPr>
        <p:spPr>
          <a:xfrm>
            <a:off x="0" y="654123"/>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流程图: 过程 13"/>
          <p:cNvSpPr/>
          <p:nvPr/>
        </p:nvSpPr>
        <p:spPr>
          <a:xfrm>
            <a:off x="0" y="135709"/>
            <a:ext cx="9144000" cy="45719"/>
          </a:xfrm>
          <a:prstGeom prst="flowChartProcess">
            <a:avLst/>
          </a:prstGeom>
          <a:gradFill>
            <a:gsLst>
              <a:gs pos="0">
                <a:srgbClr val="0070C0">
                  <a:alpha val="95000"/>
                </a:srgbClr>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026" name="Picture 2" descr="C:\Users\Administrator\Desktop\Drawing1-Model.jpg"/>
          <p:cNvPicPr>
            <a:picLocks noChangeAspect="1" noChangeArrowheads="1"/>
          </p:cNvPicPr>
          <p:nvPr/>
        </p:nvPicPr>
        <p:blipFill>
          <a:blip r:embed="rId1">
            <a:lum/>
          </a:blip>
          <a:srcRect t="39125" r="6902" b="39738"/>
          <a:stretch>
            <a:fillRect/>
          </a:stretch>
        </p:blipFill>
        <p:spPr bwMode="auto">
          <a:xfrm>
            <a:off x="457035" y="5843898"/>
            <a:ext cx="8672995" cy="1000132"/>
          </a:xfrm>
          <a:prstGeom prst="rect">
            <a:avLst/>
          </a:prstGeom>
          <a:noFill/>
          <a:effectLst>
            <a:outerShdw blurRad="50800" dist="50800" dir="5400000" algn="ctr" rotWithShape="0">
              <a:srgbClr val="000000">
                <a:alpha val="0"/>
              </a:srgbClr>
            </a:outerShdw>
          </a:effectLst>
        </p:spPr>
      </p:pic>
      <p:grpSp>
        <p:nvGrpSpPr>
          <p:cNvPr id="15" name="组合 14"/>
          <p:cNvGrpSpPr/>
          <p:nvPr/>
        </p:nvGrpSpPr>
        <p:grpSpPr>
          <a:xfrm>
            <a:off x="571472" y="785794"/>
            <a:ext cx="6286544" cy="1152128"/>
            <a:chOff x="1334490" y="1206448"/>
            <a:chExt cx="6286544" cy="1152128"/>
          </a:xfrm>
        </p:grpSpPr>
        <p:sp>
          <p:nvSpPr>
            <p:cNvPr id="16" name="六边形 15"/>
            <p:cNvSpPr/>
            <p:nvPr/>
          </p:nvSpPr>
          <p:spPr>
            <a:xfrm rot="5400000">
              <a:off x="1255033" y="1285905"/>
              <a:ext cx="1152128" cy="993214"/>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691812" y="1277886"/>
              <a:ext cx="1210588" cy="400110"/>
            </a:xfrm>
            <a:prstGeom prst="rect">
              <a:avLst/>
            </a:prstGeom>
            <a:noFill/>
          </p:spPr>
          <p:txBody>
            <a:bodyPr wrap="none" rtlCol="0">
              <a:spAutoFit/>
            </a:bodyPr>
            <a:lstStyle/>
            <a:p>
              <a:r>
                <a:rPr lang="zh-CN" altLang="en-US" sz="2000" b="1" dirty="0">
                  <a:solidFill>
                    <a:srgbClr val="00B0F0"/>
                  </a:solidFill>
                  <a:latin typeface="微软雅黑" panose="020B0503020204020204" charset="-122"/>
                  <a:ea typeface="微软雅黑" panose="020B0503020204020204" charset="-122"/>
                </a:rPr>
                <a:t>工作地点</a:t>
              </a:r>
              <a:endParaRPr lang="zh-CN" altLang="en-US" sz="2000" b="1" dirty="0">
                <a:solidFill>
                  <a:srgbClr val="00B0F0"/>
                </a:solidFill>
                <a:latin typeface="微软雅黑" panose="020B0503020204020204" charset="-122"/>
                <a:ea typeface="微软雅黑" panose="020B0503020204020204" charset="-122"/>
              </a:endParaRPr>
            </a:p>
          </p:txBody>
        </p:sp>
        <p:sp>
          <p:nvSpPr>
            <p:cNvPr id="19" name="矩形 18"/>
            <p:cNvSpPr/>
            <p:nvPr/>
          </p:nvSpPr>
          <p:spPr>
            <a:xfrm>
              <a:off x="2691812" y="1706514"/>
              <a:ext cx="4929222" cy="306705"/>
            </a:xfrm>
            <a:prstGeom prst="rect">
              <a:avLst/>
            </a:prstGeom>
          </p:spPr>
          <p:txBody>
            <a:bodyPr wrap="square">
              <a:spAutoFit/>
            </a:bodyPr>
            <a:lstStyle/>
            <a:p>
              <a:r>
                <a:rPr lang="zh-CN" altLang="en-US" sz="1400" dirty="0">
                  <a:solidFill>
                    <a:schemeClr val="tx1">
                      <a:lumMod val="95000"/>
                      <a:lumOff val="5000"/>
                    </a:schemeClr>
                  </a:solidFill>
                  <a:latin typeface="微软雅黑" panose="020B0503020204020204" charset="-122"/>
                  <a:ea typeface="微软雅黑" panose="020B0503020204020204" charset="-122"/>
                </a:rPr>
                <a:t>上海</a:t>
              </a:r>
              <a:endParaRPr lang="zh-CN" altLang="en-US" sz="1400" dirty="0">
                <a:solidFill>
                  <a:schemeClr val="tx1">
                    <a:lumMod val="95000"/>
                    <a:lumOff val="5000"/>
                  </a:schemeClr>
                </a:solidFill>
                <a:latin typeface="微软雅黑" panose="020B0503020204020204" charset="-122"/>
                <a:ea typeface="微软雅黑" panose="020B0503020204020204" charset="-122"/>
              </a:endParaRPr>
            </a:p>
          </p:txBody>
        </p:sp>
        <p:sp>
          <p:nvSpPr>
            <p:cNvPr id="20" name="TextBox 19"/>
            <p:cNvSpPr txBox="1"/>
            <p:nvPr/>
          </p:nvSpPr>
          <p:spPr>
            <a:xfrm>
              <a:off x="1442823" y="1349324"/>
              <a:ext cx="748923" cy="769441"/>
            </a:xfrm>
            <a:prstGeom prst="rect">
              <a:avLst/>
            </a:prstGeom>
            <a:noFill/>
          </p:spPr>
          <p:txBody>
            <a:bodyPr wrap="none" rtlCol="0">
              <a:spAutoFit/>
            </a:bodyPr>
            <a:lstStyle/>
            <a:p>
              <a:r>
                <a:rPr lang="zh-CN" altLang="en-US" sz="4400" b="1" dirty="0">
                  <a:solidFill>
                    <a:schemeClr val="bg1"/>
                  </a:solidFill>
                  <a:latin typeface="微软雅黑" panose="020B0503020204020204" charset="-122"/>
                  <a:ea typeface="微软雅黑" panose="020B0503020204020204" charset="-122"/>
                </a:rPr>
                <a:t>欢</a:t>
              </a:r>
              <a:endParaRPr lang="zh-CN" altLang="en-US" sz="4400" b="1" dirty="0">
                <a:solidFill>
                  <a:schemeClr val="bg1"/>
                </a:solidFill>
                <a:latin typeface="微软雅黑" panose="020B0503020204020204" charset="-122"/>
                <a:ea typeface="微软雅黑" panose="020B0503020204020204" charset="-122"/>
              </a:endParaRPr>
            </a:p>
          </p:txBody>
        </p:sp>
      </p:grpSp>
      <p:grpSp>
        <p:nvGrpSpPr>
          <p:cNvPr id="21" name="组合 20"/>
          <p:cNvGrpSpPr/>
          <p:nvPr/>
        </p:nvGrpSpPr>
        <p:grpSpPr>
          <a:xfrm>
            <a:off x="571472" y="1571612"/>
            <a:ext cx="8143932" cy="1580756"/>
            <a:chOff x="4675216" y="1063572"/>
            <a:chExt cx="8143932" cy="1580756"/>
          </a:xfrm>
        </p:grpSpPr>
        <p:sp>
          <p:nvSpPr>
            <p:cNvPr id="22" name="六边形 21"/>
            <p:cNvSpPr/>
            <p:nvPr/>
          </p:nvSpPr>
          <p:spPr>
            <a:xfrm rot="5400000">
              <a:off x="4595759" y="1571657"/>
              <a:ext cx="1152128" cy="993214"/>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6032538" y="1063572"/>
              <a:ext cx="1210588" cy="400110"/>
            </a:xfrm>
            <a:prstGeom prst="rect">
              <a:avLst/>
            </a:prstGeom>
            <a:noFill/>
          </p:spPr>
          <p:txBody>
            <a:bodyPr wrap="none" rtlCol="0">
              <a:spAutoFit/>
            </a:bodyPr>
            <a:lstStyle/>
            <a:p>
              <a:r>
                <a:rPr lang="zh-CN" altLang="en-US" sz="2000" b="1" dirty="0">
                  <a:solidFill>
                    <a:srgbClr val="FFC000"/>
                  </a:solidFill>
                  <a:latin typeface="微软雅黑" panose="020B0503020204020204" charset="-122"/>
                  <a:ea typeface="微软雅黑" panose="020B0503020204020204" charset="-122"/>
                </a:rPr>
                <a:t>招聘要求</a:t>
              </a:r>
              <a:endParaRPr lang="zh-CN" altLang="en-US" sz="2000" b="1" dirty="0">
                <a:solidFill>
                  <a:srgbClr val="FFC000"/>
                </a:solidFill>
                <a:latin typeface="微软雅黑" panose="020B0503020204020204" charset="-122"/>
                <a:ea typeface="微软雅黑" panose="020B0503020204020204" charset="-122"/>
              </a:endParaRPr>
            </a:p>
          </p:txBody>
        </p:sp>
        <p:sp>
          <p:nvSpPr>
            <p:cNvPr id="24" name="矩形 23"/>
            <p:cNvSpPr/>
            <p:nvPr/>
          </p:nvSpPr>
          <p:spPr>
            <a:xfrm>
              <a:off x="6032538" y="1349324"/>
              <a:ext cx="6786610" cy="1198880"/>
            </a:xfrm>
            <a:prstGeom prst="rect">
              <a:avLst/>
            </a:prstGeom>
          </p:spPr>
          <p:txBody>
            <a:bodyPr wrap="square">
              <a:spAutoFit/>
            </a:bodyPr>
            <a:lstStyle/>
            <a:p>
              <a:pPr lvl="0">
                <a:lnSpc>
                  <a:spcPct val="150000"/>
                </a:lnSpc>
                <a:defRPr>
                  <a:solidFill>
                    <a:srgbClr val="000000"/>
                  </a:solidFill>
                </a:defRPr>
              </a:pPr>
              <a:r>
                <a:rPr lang="en-US" altLang="zh-CN" sz="1200" dirty="0">
                  <a:solidFill>
                    <a:schemeClr val="tx1">
                      <a:lumMod val="95000"/>
                      <a:lumOff val="5000"/>
                    </a:schemeClr>
                  </a:solidFill>
                  <a:latin typeface="微软雅黑" panose="020B0503020204020204" charset="-122"/>
                  <a:ea typeface="微软雅黑" panose="020B0503020204020204" charset="-122"/>
                </a:rPr>
                <a:t>1</a:t>
              </a:r>
              <a:r>
                <a:rPr lang="zh-CN" altLang="en-US" sz="1200" dirty="0">
                  <a:solidFill>
                    <a:schemeClr val="tx1">
                      <a:lumMod val="95000"/>
                      <a:lumOff val="5000"/>
                    </a:schemeClr>
                  </a:solidFill>
                  <a:latin typeface="微软雅黑" panose="020B0503020204020204" charset="-122"/>
                  <a:ea typeface="微软雅黑" panose="020B0503020204020204" charset="-122"/>
                </a:rPr>
                <a:t>、年满</a:t>
              </a:r>
              <a:r>
                <a:rPr lang="en-US" altLang="zh-CN" sz="1200" dirty="0">
                  <a:solidFill>
                    <a:schemeClr val="tx1">
                      <a:lumMod val="95000"/>
                      <a:lumOff val="5000"/>
                    </a:schemeClr>
                  </a:solidFill>
                  <a:latin typeface="微软雅黑" panose="020B0503020204020204" charset="-122"/>
                  <a:ea typeface="微软雅黑" panose="020B0503020204020204" charset="-122"/>
                </a:rPr>
                <a:t>18</a:t>
              </a:r>
              <a:r>
                <a:rPr lang="zh-CN" altLang="en-US" sz="1200" dirty="0">
                  <a:solidFill>
                    <a:schemeClr val="tx1">
                      <a:lumMod val="95000"/>
                      <a:lumOff val="5000"/>
                    </a:schemeClr>
                  </a:solidFill>
                  <a:latin typeface="微软雅黑" panose="020B0503020204020204" charset="-122"/>
                  <a:ea typeface="微软雅黑" panose="020B0503020204020204" charset="-122"/>
                </a:rPr>
                <a:t>周岁男⽣，身体健康，⽆⾊盲、无癫痫、无严重风湿、无其他妨碍⼯作的病症、无劣迹、有热情、有目标、有冲劲、有毅力、有态度的五无五有的好青年。</a:t>
              </a:r>
              <a:endParaRPr lang="en-US" altLang="zh-CN" sz="1200" dirty="0">
                <a:solidFill>
                  <a:schemeClr val="tx1">
                    <a:lumMod val="95000"/>
                    <a:lumOff val="5000"/>
                  </a:schemeClr>
                </a:solidFill>
                <a:latin typeface="微软雅黑" panose="020B0503020204020204" charset="-122"/>
                <a:ea typeface="微软雅黑" panose="020B0503020204020204" charset="-122"/>
              </a:endParaRPr>
            </a:p>
            <a:p>
              <a:pPr lvl="0">
                <a:lnSpc>
                  <a:spcPct val="150000"/>
                </a:lnSpc>
                <a:defRPr>
                  <a:solidFill>
                    <a:srgbClr val="000000"/>
                  </a:solidFill>
                </a:defRPr>
              </a:pPr>
              <a:r>
                <a:rPr lang="en-US" altLang="zh-CN" sz="1200" dirty="0">
                  <a:solidFill>
                    <a:schemeClr val="tx1">
                      <a:lumMod val="95000"/>
                      <a:lumOff val="5000"/>
                    </a:schemeClr>
                  </a:solidFill>
                  <a:latin typeface="微软雅黑" panose="020B0503020204020204" charset="-122"/>
                  <a:ea typeface="微软雅黑" panose="020B0503020204020204" charset="-122"/>
                </a:rPr>
                <a:t>2</a:t>
              </a:r>
              <a:r>
                <a:rPr lang="zh-CN" altLang="en-US" sz="1200" dirty="0">
                  <a:solidFill>
                    <a:schemeClr val="tx1">
                      <a:lumMod val="95000"/>
                      <a:lumOff val="5000"/>
                    </a:schemeClr>
                  </a:solidFill>
                  <a:latin typeface="微软雅黑" panose="020B0503020204020204" charset="-122"/>
                  <a:ea typeface="微软雅黑" panose="020B0503020204020204" charset="-122"/>
                </a:rPr>
                <a:t>、有⾼、低压及高空</a:t>
              </a:r>
              <a:r>
                <a:rPr lang="zh-CN" altLang="en-US" sz="1200" dirty="0">
                  <a:solidFill>
                    <a:schemeClr val="tx1">
                      <a:lumMod val="95000"/>
                      <a:lumOff val="5000"/>
                    </a:schemeClr>
                  </a:solidFill>
                  <a:latin typeface="微软雅黑" panose="020B0503020204020204" charset="-122"/>
                  <a:ea typeface="微软雅黑" panose="020B0503020204020204" charset="-122"/>
                </a:rPr>
                <a:t>作业证实习生。</a:t>
              </a:r>
              <a:endParaRPr lang="en-US" altLang="zh-CN" sz="1200" dirty="0">
                <a:solidFill>
                  <a:schemeClr val="tx1">
                    <a:lumMod val="95000"/>
                    <a:lumOff val="5000"/>
                  </a:schemeClr>
                </a:solidFill>
                <a:latin typeface="微软雅黑" panose="020B0503020204020204" charset="-122"/>
                <a:ea typeface="微软雅黑" panose="020B0503020204020204" charset="-122"/>
              </a:endParaRPr>
            </a:p>
            <a:p>
              <a:pPr lvl="0">
                <a:lnSpc>
                  <a:spcPct val="150000"/>
                </a:lnSpc>
                <a:defRPr>
                  <a:solidFill>
                    <a:srgbClr val="000000"/>
                  </a:solidFill>
                </a:defRPr>
              </a:pPr>
              <a:r>
                <a:rPr lang="en-US" altLang="zh-CN" sz="1200" dirty="0">
                  <a:solidFill>
                    <a:schemeClr val="tx1">
                      <a:lumMod val="95000"/>
                      <a:lumOff val="5000"/>
                    </a:schemeClr>
                  </a:solidFill>
                  <a:latin typeface="微软雅黑" panose="020B0503020204020204" charset="-122"/>
                  <a:ea typeface="微软雅黑" panose="020B0503020204020204" charset="-122"/>
                </a:rPr>
                <a:t>3</a:t>
              </a:r>
              <a:r>
                <a:rPr lang="zh-CN" altLang="en-US" sz="1200" dirty="0">
                  <a:solidFill>
                    <a:schemeClr val="tx1">
                      <a:lumMod val="95000"/>
                      <a:lumOff val="5000"/>
                    </a:schemeClr>
                  </a:solidFill>
                  <a:latin typeface="微软雅黑" panose="020B0503020204020204" charset="-122"/>
                  <a:ea typeface="微软雅黑" panose="020B0503020204020204" charset="-122"/>
                </a:rPr>
                <a:t>、与电气</a:t>
              </a:r>
              <a:r>
                <a:rPr lang="en-US" altLang="zh-CN" sz="1200" dirty="0">
                  <a:solidFill>
                    <a:schemeClr val="tx1">
                      <a:lumMod val="95000"/>
                      <a:lumOff val="5000"/>
                    </a:schemeClr>
                  </a:solidFill>
                  <a:latin typeface="微软雅黑" panose="020B0503020204020204" charset="-122"/>
                  <a:ea typeface="微软雅黑" panose="020B0503020204020204" charset="-122"/>
                </a:rPr>
                <a:t>/</a:t>
              </a:r>
              <a:r>
                <a:rPr lang="zh-CN" altLang="en-US" sz="1200" dirty="0">
                  <a:solidFill>
                    <a:schemeClr val="tx1">
                      <a:lumMod val="95000"/>
                      <a:lumOff val="5000"/>
                    </a:schemeClr>
                  </a:solidFill>
                  <a:latin typeface="微软雅黑" panose="020B0503020204020204" charset="-122"/>
                  <a:ea typeface="微软雅黑" panose="020B0503020204020204" charset="-122"/>
                </a:rPr>
                <a:t>机电</a:t>
              </a:r>
              <a:r>
                <a:rPr lang="en-US" altLang="zh-CN" sz="1200" dirty="0">
                  <a:solidFill>
                    <a:schemeClr val="tx1">
                      <a:lumMod val="95000"/>
                      <a:lumOff val="5000"/>
                    </a:schemeClr>
                  </a:solidFill>
                  <a:latin typeface="微软雅黑" panose="020B0503020204020204" charset="-122"/>
                  <a:ea typeface="微软雅黑" panose="020B0503020204020204" charset="-122"/>
                </a:rPr>
                <a:t>/</a:t>
              </a:r>
              <a:r>
                <a:rPr lang="zh-CN" altLang="en-US" sz="1200" dirty="0">
                  <a:solidFill>
                    <a:schemeClr val="tx1">
                      <a:lumMod val="95000"/>
                      <a:lumOff val="5000"/>
                    </a:schemeClr>
                  </a:solidFill>
                  <a:latin typeface="微软雅黑" panose="020B0503020204020204" charset="-122"/>
                  <a:ea typeface="微软雅黑" panose="020B0503020204020204" charset="-122"/>
                </a:rPr>
                <a:t>通信</a:t>
              </a:r>
              <a:r>
                <a:rPr lang="en-US" altLang="zh-CN" sz="1200" dirty="0">
                  <a:solidFill>
                    <a:schemeClr val="tx1">
                      <a:lumMod val="95000"/>
                      <a:lumOff val="5000"/>
                    </a:schemeClr>
                  </a:solidFill>
                  <a:latin typeface="微软雅黑" panose="020B0503020204020204" charset="-122"/>
                  <a:ea typeface="微软雅黑" panose="020B0503020204020204" charset="-122"/>
                </a:rPr>
                <a:t>/</a:t>
              </a:r>
              <a:r>
                <a:rPr lang="zh-CN" altLang="en-US" sz="1200" dirty="0">
                  <a:solidFill>
                    <a:schemeClr val="tx1">
                      <a:lumMod val="95000"/>
                      <a:lumOff val="5000"/>
                    </a:schemeClr>
                  </a:solidFill>
                  <a:latin typeface="微软雅黑" panose="020B0503020204020204" charset="-122"/>
                  <a:ea typeface="微软雅黑" panose="020B0503020204020204" charset="-122"/>
                </a:rPr>
                <a:t>信号</a:t>
              </a:r>
              <a:r>
                <a:rPr lang="en-US" altLang="zh-CN" sz="1200" dirty="0">
                  <a:solidFill>
                    <a:schemeClr val="tx1">
                      <a:lumMod val="95000"/>
                      <a:lumOff val="5000"/>
                    </a:schemeClr>
                  </a:solidFill>
                  <a:latin typeface="微软雅黑" panose="020B0503020204020204" charset="-122"/>
                  <a:ea typeface="微软雅黑" panose="020B0503020204020204" charset="-122"/>
                </a:rPr>
                <a:t>/</a:t>
              </a:r>
              <a:r>
                <a:rPr lang="zh-CN" altLang="en-US" sz="1200" dirty="0">
                  <a:solidFill>
                    <a:schemeClr val="tx1">
                      <a:lumMod val="95000"/>
                      <a:lumOff val="5000"/>
                    </a:schemeClr>
                  </a:solidFill>
                  <a:latin typeface="微软雅黑" panose="020B0503020204020204" charset="-122"/>
                  <a:ea typeface="微软雅黑" panose="020B0503020204020204" charset="-122"/>
                </a:rPr>
                <a:t>铁道</a:t>
              </a:r>
              <a:r>
                <a:rPr lang="en-US" altLang="zh-CN" sz="1200" dirty="0">
                  <a:solidFill>
                    <a:schemeClr val="tx1">
                      <a:lumMod val="95000"/>
                      <a:lumOff val="5000"/>
                    </a:schemeClr>
                  </a:solidFill>
                  <a:latin typeface="微软雅黑" panose="020B0503020204020204" charset="-122"/>
                  <a:ea typeface="微软雅黑" panose="020B0503020204020204" charset="-122"/>
                </a:rPr>
                <a:t>/</a:t>
              </a:r>
              <a:r>
                <a:rPr lang="zh-CN" altLang="en-US" sz="1200" dirty="0">
                  <a:solidFill>
                    <a:schemeClr val="tx1">
                      <a:lumMod val="95000"/>
                      <a:lumOff val="5000"/>
                    </a:schemeClr>
                  </a:solidFill>
                  <a:latin typeface="微软雅黑" panose="020B0503020204020204" charset="-122"/>
                  <a:ea typeface="微软雅黑" panose="020B0503020204020204" charset="-122"/>
                </a:rPr>
                <a:t>轨道</a:t>
              </a:r>
              <a:r>
                <a:rPr lang="en-US" altLang="zh-CN" sz="1200" dirty="0">
                  <a:solidFill>
                    <a:schemeClr val="tx1">
                      <a:lumMod val="95000"/>
                      <a:lumOff val="5000"/>
                    </a:schemeClr>
                  </a:solidFill>
                  <a:latin typeface="微软雅黑" panose="020B0503020204020204" charset="-122"/>
                  <a:ea typeface="微软雅黑" panose="020B0503020204020204" charset="-122"/>
                  <a:sym typeface="+mn-ea"/>
                </a:rPr>
                <a:t>/</a:t>
              </a:r>
              <a:r>
                <a:rPr lang="zh-CN" altLang="en-US" sz="1200" dirty="0">
                  <a:solidFill>
                    <a:schemeClr val="tx1">
                      <a:lumMod val="95000"/>
                      <a:lumOff val="5000"/>
                    </a:schemeClr>
                  </a:solidFill>
                  <a:latin typeface="微软雅黑" panose="020B0503020204020204" charset="-122"/>
                  <a:ea typeface="微软雅黑" panose="020B0503020204020204" charset="-122"/>
                </a:rPr>
                <a:t>信息工程</a:t>
              </a:r>
              <a:r>
                <a:rPr lang="en-US" altLang="zh-CN" sz="1200" dirty="0">
                  <a:solidFill>
                    <a:schemeClr val="tx1">
                      <a:lumMod val="95000"/>
                      <a:lumOff val="5000"/>
                    </a:schemeClr>
                  </a:solidFill>
                  <a:latin typeface="微软雅黑" panose="020B0503020204020204" charset="-122"/>
                  <a:ea typeface="微软雅黑" panose="020B0503020204020204" charset="-122"/>
                </a:rPr>
                <a:t>/</a:t>
              </a:r>
              <a:r>
                <a:rPr lang="zh-CN" altLang="en-US" sz="1200" dirty="0">
                  <a:solidFill>
                    <a:schemeClr val="tx1">
                      <a:lumMod val="95000"/>
                      <a:lumOff val="5000"/>
                    </a:schemeClr>
                  </a:solidFill>
                  <a:latin typeface="微软雅黑" panose="020B0503020204020204" charset="-122"/>
                  <a:ea typeface="微软雅黑" panose="020B0503020204020204" charset="-122"/>
                </a:rPr>
                <a:t>电子电气</a:t>
              </a:r>
              <a:r>
                <a:rPr lang="en-US" altLang="zh-CN" sz="1200" dirty="0">
                  <a:solidFill>
                    <a:schemeClr val="tx1">
                      <a:lumMod val="95000"/>
                      <a:lumOff val="5000"/>
                    </a:schemeClr>
                  </a:solidFill>
                  <a:latin typeface="微软雅黑" panose="020B0503020204020204" charset="-122"/>
                  <a:ea typeface="微软雅黑" panose="020B0503020204020204" charset="-122"/>
                </a:rPr>
                <a:t>/</a:t>
              </a:r>
              <a:r>
                <a:rPr lang="zh-CN" altLang="en-US" sz="1200" dirty="0">
                  <a:solidFill>
                    <a:schemeClr val="tx1">
                      <a:lumMod val="95000"/>
                      <a:lumOff val="5000"/>
                    </a:schemeClr>
                  </a:solidFill>
                  <a:latin typeface="微软雅黑" panose="020B0503020204020204" charset="-122"/>
                  <a:ea typeface="微软雅黑" panose="020B0503020204020204" charset="-122"/>
                </a:rPr>
                <a:t>相关专业优先录用。</a:t>
              </a:r>
              <a:endParaRPr lang="en-US" altLang="zh-CN" sz="1200" dirty="0">
                <a:solidFill>
                  <a:schemeClr val="tx1">
                    <a:lumMod val="95000"/>
                    <a:lumOff val="5000"/>
                  </a:schemeClr>
                </a:solidFill>
                <a:latin typeface="微软雅黑" panose="020B0503020204020204" charset="-122"/>
                <a:ea typeface="微软雅黑" panose="020B0503020204020204" charset="-122"/>
              </a:endParaRPr>
            </a:p>
          </p:txBody>
        </p:sp>
        <p:sp>
          <p:nvSpPr>
            <p:cNvPr id="25" name="TextBox 24"/>
            <p:cNvSpPr txBox="1"/>
            <p:nvPr/>
          </p:nvSpPr>
          <p:spPr>
            <a:xfrm>
              <a:off x="4783549" y="1635076"/>
              <a:ext cx="748923" cy="769441"/>
            </a:xfrm>
            <a:prstGeom prst="rect">
              <a:avLst/>
            </a:prstGeom>
            <a:noFill/>
          </p:spPr>
          <p:txBody>
            <a:bodyPr wrap="none" rtlCol="0">
              <a:spAutoFit/>
            </a:bodyPr>
            <a:lstStyle/>
            <a:p>
              <a:r>
                <a:rPr lang="zh-CN" altLang="en-US" sz="4400" b="1" dirty="0">
                  <a:solidFill>
                    <a:schemeClr val="bg1"/>
                  </a:solidFill>
                  <a:latin typeface="微软雅黑" panose="020B0503020204020204" charset="-122"/>
                  <a:ea typeface="微软雅黑" panose="020B0503020204020204" charset="-122"/>
                </a:rPr>
                <a:t>迎</a:t>
              </a:r>
              <a:endParaRPr lang="zh-CN" altLang="en-US" sz="4400" b="1" dirty="0">
                <a:solidFill>
                  <a:schemeClr val="bg1"/>
                </a:solidFill>
                <a:latin typeface="微软雅黑" panose="020B0503020204020204" charset="-122"/>
                <a:ea typeface="微软雅黑" panose="020B0503020204020204" charset="-122"/>
              </a:endParaRPr>
            </a:p>
          </p:txBody>
        </p:sp>
      </p:grpSp>
      <p:grpSp>
        <p:nvGrpSpPr>
          <p:cNvPr id="26" name="组合 25"/>
          <p:cNvGrpSpPr/>
          <p:nvPr/>
        </p:nvGrpSpPr>
        <p:grpSpPr>
          <a:xfrm>
            <a:off x="500034" y="2957452"/>
            <a:ext cx="8501122" cy="2336459"/>
            <a:chOff x="1295142" y="2699325"/>
            <a:chExt cx="7546917" cy="2336459"/>
          </a:xfrm>
        </p:grpSpPr>
        <p:sp>
          <p:nvSpPr>
            <p:cNvPr id="27" name="六边形 26"/>
            <p:cNvSpPr/>
            <p:nvPr/>
          </p:nvSpPr>
          <p:spPr>
            <a:xfrm rot="5400000">
              <a:off x="1215685" y="3036016"/>
              <a:ext cx="1152128" cy="99321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2563531" y="2699325"/>
              <a:ext cx="1074706" cy="400110"/>
            </a:xfrm>
            <a:prstGeom prst="rect">
              <a:avLst/>
            </a:prstGeom>
            <a:noFill/>
          </p:spPr>
          <p:txBody>
            <a:bodyPr wrap="none" rtlCol="0">
              <a:spAutoFit/>
            </a:bodyPr>
            <a:lstStyle/>
            <a:p>
              <a:r>
                <a:rPr lang="zh-CN" altLang="en-US" sz="2000" b="1" dirty="0">
                  <a:solidFill>
                    <a:srgbClr val="00B050"/>
                  </a:solidFill>
                  <a:latin typeface="微软雅黑" panose="020B0503020204020204" charset="-122"/>
                  <a:ea typeface="微软雅黑" panose="020B0503020204020204" charset="-122"/>
                </a:rPr>
                <a:t>福利待遇</a:t>
              </a:r>
              <a:endParaRPr lang="zh-CN" altLang="en-US" sz="2000" b="1" dirty="0">
                <a:solidFill>
                  <a:srgbClr val="00B050"/>
                </a:solidFill>
                <a:latin typeface="微软雅黑" panose="020B0503020204020204" charset="-122"/>
                <a:ea typeface="微软雅黑" panose="020B0503020204020204" charset="-122"/>
              </a:endParaRPr>
            </a:p>
          </p:txBody>
        </p:sp>
        <p:sp>
          <p:nvSpPr>
            <p:cNvPr id="29" name="矩形 28"/>
            <p:cNvSpPr/>
            <p:nvPr/>
          </p:nvSpPr>
          <p:spPr>
            <a:xfrm>
              <a:off x="2563531" y="3005689"/>
              <a:ext cx="6278528" cy="2030095"/>
            </a:xfrm>
            <a:prstGeom prst="rect">
              <a:avLst/>
            </a:prstGeom>
          </p:spPr>
          <p:txBody>
            <a:bodyPr wrap="square">
              <a:spAutoFit/>
            </a:bodyPr>
            <a:lstStyle/>
            <a:p>
              <a:pPr>
                <a:lnSpc>
                  <a:spcPct val="150000"/>
                </a:lnSpc>
                <a:defRPr>
                  <a:solidFill>
                    <a:srgbClr val="000000"/>
                  </a:solidFill>
                </a:defRPr>
              </a:pPr>
              <a:r>
                <a:rPr sz="1200" dirty="0">
                  <a:solidFill>
                    <a:schemeClr val="tx1">
                      <a:lumMod val="95000"/>
                      <a:lumOff val="5000"/>
                    </a:schemeClr>
                  </a:solidFill>
                  <a:latin typeface="微软雅黑" panose="020B0503020204020204" charset="-122"/>
                  <a:ea typeface="微软雅黑" panose="020B0503020204020204" charset="-122"/>
                </a:rPr>
                <a:t>1、薪酬：实习期两个月，100元/天；两个月后转为初级工，年度薪酬6.5万元+，中级工7万元+，高级工7.5万元+，初</a:t>
              </a:r>
              <a:r>
                <a:rPr lang="en-US" sz="1200" dirty="0">
                  <a:solidFill>
                    <a:schemeClr val="tx1">
                      <a:lumMod val="95000"/>
                      <a:lumOff val="5000"/>
                    </a:schemeClr>
                  </a:solidFill>
                  <a:latin typeface="微软雅黑" panose="020B0503020204020204" charset="-122"/>
                  <a:ea typeface="微软雅黑" panose="020B0503020204020204" charset="-122"/>
                </a:rPr>
                <a:t>/</a:t>
              </a:r>
              <a:r>
                <a:rPr sz="1200" dirty="0">
                  <a:solidFill>
                    <a:schemeClr val="tx1">
                      <a:lumMod val="95000"/>
                      <a:lumOff val="5000"/>
                    </a:schemeClr>
                  </a:solidFill>
                  <a:latin typeface="微软雅黑" panose="020B0503020204020204" charset="-122"/>
                  <a:ea typeface="微软雅黑" panose="020B0503020204020204" charset="-122"/>
                </a:rPr>
                <a:t>中</a:t>
              </a:r>
              <a:r>
                <a:rPr lang="en-US" sz="1200" dirty="0">
                  <a:solidFill>
                    <a:schemeClr val="tx1">
                      <a:lumMod val="95000"/>
                      <a:lumOff val="5000"/>
                    </a:schemeClr>
                  </a:solidFill>
                  <a:latin typeface="微软雅黑" panose="020B0503020204020204" charset="-122"/>
                  <a:ea typeface="微软雅黑" panose="020B0503020204020204" charset="-122"/>
                </a:rPr>
                <a:t>/</a:t>
              </a:r>
              <a:r>
                <a:rPr sz="1200" dirty="0">
                  <a:solidFill>
                    <a:schemeClr val="tx1">
                      <a:lumMod val="95000"/>
                      <a:lumOff val="5000"/>
                    </a:schemeClr>
                  </a:solidFill>
                  <a:latin typeface="微软雅黑" panose="020B0503020204020204" charset="-122"/>
                  <a:ea typeface="微软雅黑" panose="020B0503020204020204" charset="-122"/>
                </a:rPr>
                <a:t>高级每年评定一次。</a:t>
              </a:r>
              <a:endParaRPr sz="1200" dirty="0">
                <a:solidFill>
                  <a:schemeClr val="tx1">
                    <a:lumMod val="95000"/>
                    <a:lumOff val="5000"/>
                  </a:schemeClr>
                </a:solidFill>
                <a:latin typeface="微软雅黑" panose="020B0503020204020204" charset="-122"/>
                <a:ea typeface="微软雅黑" panose="020B0503020204020204" charset="-122"/>
              </a:endParaRPr>
            </a:p>
            <a:p>
              <a:pPr>
                <a:lnSpc>
                  <a:spcPct val="150000"/>
                </a:lnSpc>
                <a:defRPr>
                  <a:solidFill>
                    <a:srgbClr val="000000"/>
                  </a:solidFill>
                </a:defRPr>
              </a:pPr>
              <a:r>
                <a:rPr sz="1200" dirty="0">
                  <a:solidFill>
                    <a:schemeClr val="tx1">
                      <a:lumMod val="95000"/>
                      <a:lumOff val="5000"/>
                    </a:schemeClr>
                  </a:solidFill>
                  <a:latin typeface="微软雅黑" panose="020B0503020204020204" charset="-122"/>
                  <a:ea typeface="微软雅黑" panose="020B0503020204020204" charset="-122"/>
                </a:rPr>
                <a:t>2、社会保险：试用期过后缴纳五险（养老、医疗、失业、工伤、生育）。</a:t>
              </a:r>
              <a:endParaRPr sz="1200" dirty="0">
                <a:solidFill>
                  <a:schemeClr val="tx1">
                    <a:lumMod val="95000"/>
                    <a:lumOff val="5000"/>
                  </a:schemeClr>
                </a:solidFill>
                <a:latin typeface="微软雅黑" panose="020B0503020204020204" charset="-122"/>
                <a:ea typeface="微软雅黑" panose="020B0503020204020204" charset="-122"/>
              </a:endParaRPr>
            </a:p>
            <a:p>
              <a:pPr>
                <a:lnSpc>
                  <a:spcPct val="150000"/>
                </a:lnSpc>
                <a:defRPr>
                  <a:solidFill>
                    <a:srgbClr val="000000"/>
                  </a:solidFill>
                </a:defRPr>
              </a:pPr>
              <a:r>
                <a:rPr sz="1200" dirty="0">
                  <a:solidFill>
                    <a:schemeClr val="tx1">
                      <a:lumMod val="95000"/>
                      <a:lumOff val="5000"/>
                    </a:schemeClr>
                  </a:solidFill>
                  <a:latin typeface="微软雅黑" panose="020B0503020204020204" charset="-122"/>
                  <a:ea typeface="微软雅黑" panose="020B0503020204020204" charset="-122"/>
                </a:rPr>
                <a:t>3、单位提供食宿，集体宿舍4-6人间，不承担水电费，无自主食堂伙食享受补助30元/天，可以接受回民；（有食堂：先吃后补，无食堂：按照30元/天）</a:t>
              </a:r>
              <a:endParaRPr sz="1200" dirty="0">
                <a:solidFill>
                  <a:schemeClr val="tx1">
                    <a:lumMod val="95000"/>
                    <a:lumOff val="5000"/>
                  </a:schemeClr>
                </a:solidFill>
                <a:latin typeface="微软雅黑" panose="020B0503020204020204" charset="-122"/>
                <a:ea typeface="微软雅黑" panose="020B0503020204020204" charset="-122"/>
              </a:endParaRPr>
            </a:p>
            <a:p>
              <a:pPr>
                <a:lnSpc>
                  <a:spcPct val="150000"/>
                </a:lnSpc>
                <a:defRPr>
                  <a:solidFill>
                    <a:srgbClr val="000000"/>
                  </a:solidFill>
                </a:defRPr>
              </a:pPr>
              <a:r>
                <a:rPr sz="1200" dirty="0">
                  <a:solidFill>
                    <a:schemeClr val="tx1">
                      <a:lumMod val="95000"/>
                      <a:lumOff val="5000"/>
                    </a:schemeClr>
                  </a:solidFill>
                  <a:latin typeface="微软雅黑" panose="020B0503020204020204" charset="-122"/>
                  <a:ea typeface="微软雅黑" panose="020B0503020204020204" charset="-122"/>
                </a:rPr>
                <a:t>4、每季度集中安排15天轮休假（工资正常发放）</a:t>
              </a:r>
              <a:endParaRPr sz="1200" dirty="0">
                <a:solidFill>
                  <a:schemeClr val="tx1">
                    <a:lumMod val="95000"/>
                    <a:lumOff val="5000"/>
                  </a:schemeClr>
                </a:solidFill>
                <a:latin typeface="微软雅黑" panose="020B0503020204020204" charset="-122"/>
                <a:ea typeface="微软雅黑" panose="020B0503020204020204" charset="-122"/>
              </a:endParaRPr>
            </a:p>
            <a:p>
              <a:pPr>
                <a:lnSpc>
                  <a:spcPct val="150000"/>
                </a:lnSpc>
                <a:defRPr>
                  <a:solidFill>
                    <a:srgbClr val="000000"/>
                  </a:solidFill>
                </a:defRPr>
              </a:pPr>
              <a:r>
                <a:rPr sz="1200" dirty="0">
                  <a:solidFill>
                    <a:schemeClr val="tx1">
                      <a:lumMod val="95000"/>
                      <a:lumOff val="5000"/>
                    </a:schemeClr>
                  </a:solidFill>
                  <a:latin typeface="微软雅黑" panose="020B0503020204020204" charset="-122"/>
                  <a:ea typeface="微软雅黑" panose="020B0503020204020204" charset="-122"/>
                </a:rPr>
                <a:t>5、考取一级建造师的，年度薪酬大幅增加；</a:t>
              </a:r>
              <a:endParaRPr sz="1200" dirty="0">
                <a:solidFill>
                  <a:schemeClr val="tx1">
                    <a:lumMod val="95000"/>
                    <a:lumOff val="5000"/>
                  </a:schemeClr>
                </a:solidFill>
                <a:latin typeface="微软雅黑" panose="020B0503020204020204" charset="-122"/>
                <a:ea typeface="微软雅黑" panose="020B0503020204020204" charset="-122"/>
              </a:endParaRPr>
            </a:p>
          </p:txBody>
        </p:sp>
        <p:sp>
          <p:nvSpPr>
            <p:cNvPr id="30" name="TextBox 29"/>
            <p:cNvSpPr txBox="1"/>
            <p:nvPr/>
          </p:nvSpPr>
          <p:spPr>
            <a:xfrm>
              <a:off x="1484277" y="3099435"/>
              <a:ext cx="508479" cy="769441"/>
            </a:xfrm>
            <a:prstGeom prst="rect">
              <a:avLst/>
            </a:prstGeom>
            <a:noFill/>
          </p:spPr>
          <p:txBody>
            <a:bodyPr wrap="square" rtlCol="0">
              <a:spAutoFit/>
            </a:bodyPr>
            <a:lstStyle/>
            <a:p>
              <a:r>
                <a:rPr lang="zh-CN" altLang="en-US" sz="4400" b="1" dirty="0">
                  <a:solidFill>
                    <a:schemeClr val="bg1"/>
                  </a:solidFill>
                  <a:latin typeface="微软雅黑" panose="020B0503020204020204" charset="-122"/>
                  <a:ea typeface="微软雅黑" panose="020B0503020204020204" charset="-122"/>
                </a:rPr>
                <a:t>咨</a:t>
              </a:r>
              <a:endParaRPr lang="zh-CN" altLang="en-US" sz="4400" b="1" dirty="0">
                <a:solidFill>
                  <a:schemeClr val="bg1"/>
                </a:solidFill>
                <a:latin typeface="微软雅黑" panose="020B0503020204020204" charset="-122"/>
                <a:ea typeface="微软雅黑" panose="020B0503020204020204" charset="-122"/>
              </a:endParaRPr>
            </a:p>
          </p:txBody>
        </p:sp>
      </p:grpSp>
      <p:grpSp>
        <p:nvGrpSpPr>
          <p:cNvPr id="37" name="组合 36"/>
          <p:cNvGrpSpPr/>
          <p:nvPr/>
        </p:nvGrpSpPr>
        <p:grpSpPr>
          <a:xfrm>
            <a:off x="578390" y="4420012"/>
            <a:ext cx="3522044" cy="1152128"/>
            <a:chOff x="5618041" y="3282166"/>
            <a:chExt cx="3522044" cy="1152128"/>
          </a:xfrm>
        </p:grpSpPr>
        <p:sp>
          <p:nvSpPr>
            <p:cNvPr id="38" name="六边形 37"/>
            <p:cNvSpPr/>
            <p:nvPr/>
          </p:nvSpPr>
          <p:spPr>
            <a:xfrm rot="5400000">
              <a:off x="5538584" y="3361623"/>
              <a:ext cx="1152128" cy="993214"/>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6653713" y="3321572"/>
              <a:ext cx="184731" cy="276999"/>
            </a:xfrm>
            <a:prstGeom prst="rect">
              <a:avLst/>
            </a:prstGeom>
            <a:noFill/>
          </p:spPr>
          <p:txBody>
            <a:bodyPr wrap="none" rtlCol="0">
              <a:spAutoFit/>
            </a:bodyPr>
            <a:lstStyle/>
            <a:p>
              <a:endParaRPr lang="zh-CN" altLang="en-US"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40" name="矩形 39"/>
            <p:cNvSpPr/>
            <p:nvPr/>
          </p:nvSpPr>
          <p:spPr>
            <a:xfrm>
              <a:off x="6653713" y="3536748"/>
              <a:ext cx="2486372" cy="215444"/>
            </a:xfrm>
            <a:prstGeom prst="rect">
              <a:avLst/>
            </a:prstGeom>
          </p:spPr>
          <p:txBody>
            <a:bodyPr wrap="square">
              <a:spAutoFit/>
            </a:bodyPr>
            <a:lstStyle/>
            <a:p>
              <a:endParaRPr lang="en-US" altLang="zh-CN" sz="800" dirty="0">
                <a:solidFill>
                  <a:schemeClr val="tx1">
                    <a:lumMod val="95000"/>
                    <a:lumOff val="5000"/>
                  </a:schemeClr>
                </a:solidFill>
                <a:latin typeface="微软雅黑" panose="020B0503020204020204" charset="-122"/>
                <a:ea typeface="微软雅黑" panose="020B0503020204020204" charset="-122"/>
              </a:endParaRPr>
            </a:p>
          </p:txBody>
        </p:sp>
        <p:sp>
          <p:nvSpPr>
            <p:cNvPr id="41" name="TextBox 40"/>
            <p:cNvSpPr txBox="1"/>
            <p:nvPr/>
          </p:nvSpPr>
          <p:spPr>
            <a:xfrm>
              <a:off x="5753999" y="3450539"/>
              <a:ext cx="748923" cy="769441"/>
            </a:xfrm>
            <a:prstGeom prst="rect">
              <a:avLst/>
            </a:prstGeom>
            <a:noFill/>
          </p:spPr>
          <p:txBody>
            <a:bodyPr wrap="none" rtlCol="0">
              <a:spAutoFit/>
            </a:bodyPr>
            <a:lstStyle/>
            <a:p>
              <a:r>
                <a:rPr lang="zh-CN" altLang="en-US" sz="4400" b="1" dirty="0">
                  <a:solidFill>
                    <a:schemeClr val="bg1"/>
                  </a:solidFill>
                  <a:latin typeface="微软雅黑" panose="020B0503020204020204" charset="-122"/>
                  <a:ea typeface="微软雅黑" panose="020B0503020204020204" charset="-122"/>
                </a:rPr>
                <a:t>询</a:t>
              </a:r>
              <a:endParaRPr lang="zh-CN" altLang="en-US" sz="4400" b="1" dirty="0">
                <a:solidFill>
                  <a:schemeClr val="bg1"/>
                </a:solidFill>
                <a:latin typeface="微软雅黑" panose="020B0503020204020204" charset="-122"/>
                <a:ea typeface="微软雅黑" panose="020B0503020204020204" charset="-122"/>
              </a:endParaRPr>
            </a:p>
          </p:txBody>
        </p:sp>
      </p:grpSp>
      <p:sp>
        <p:nvSpPr>
          <p:cNvPr id="32" name="矩形 31"/>
          <p:cNvSpPr/>
          <p:nvPr/>
        </p:nvSpPr>
        <p:spPr>
          <a:xfrm>
            <a:off x="1785918" y="5715016"/>
            <a:ext cx="6715172" cy="707886"/>
          </a:xfrm>
          <a:prstGeom prst="rect">
            <a:avLst/>
          </a:prstGeom>
          <a:noFill/>
        </p:spPr>
        <p:txBody>
          <a:bodyPr wrap="square" lIns="91440" tIns="45720" rIns="91440" bIns="45720">
            <a:spAutoFit/>
          </a:bodyPr>
          <a:lstStyle/>
          <a:p>
            <a:pPr algn="ctr"/>
            <a:endParaRPr lang="en-US" altLang="zh-CN"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2"/>
            </a:endParaRPr>
          </a:p>
          <a:p>
            <a:pPr algn="ctr"/>
            <a:endParaRPr lang="zh-CN" alt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med">
    <p:push dir="u"/>
  </p:transition>
</p:sld>
</file>

<file path=ppt/tags/tag1.xml><?xml version="1.0" encoding="utf-8"?>
<p:tagLst xmlns:p="http://schemas.openxmlformats.org/presentationml/2006/main">
  <p:tag name="KSO_WM_TEMPLATE_TOPIC_ID" val="2869567"/>
  <p:tag name="KSO_WM_TEMPLATE_OUTLINE_ID" val="14"/>
  <p:tag name="KSO_WM_TEMPLATE_SCENE_ID" val="1"/>
  <p:tag name="KSO_WM_TEMPLATE_JOB_ID" val="14"/>
  <p:tag name="KSO_WM_TEMPLATE_TOPIC_DEFAULT" val="0"/>
</p:tagLst>
</file>

<file path=ppt/tags/tag2.xml><?xml version="1.0" encoding="utf-8"?>
<p:tagLst xmlns:p="http://schemas.openxmlformats.org/presentationml/2006/main">
  <p:tag name="commondata" val="eyJoZGlkIjoiNzUxOTVkN2ZmMjVjM2EzNTY4MWNhM2I2OGZkMjAyOTMifQ=="/>
</p:tagLst>
</file>

<file path=ppt/theme/theme1.xml><?xml version="1.0" encoding="utf-8"?>
<a:theme xmlns:a="http://schemas.openxmlformats.org/drawingml/2006/main" name="主题1">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50000"/>
            <a:alpha val="0"/>
          </a:schemeClr>
        </a:solidFill>
        <a:ln>
          <a:noFill/>
        </a:ln>
        <a:effectLst>
          <a:outerShdw blurRad="50800" dist="50800" dir="5400000" algn="ctr" rotWithShape="0">
            <a:srgbClr val="000000">
              <a:alpha val="0"/>
            </a:srgbClr>
          </a:outerShdw>
        </a:effectLst>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946</Words>
  <Application>WPS 演示</Application>
  <PresentationFormat>全屏显示(4:3)</PresentationFormat>
  <Paragraphs>157</Paragraphs>
  <Slides>11</Slides>
  <Notes>20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11</vt:i4>
      </vt:variant>
    </vt:vector>
  </HeadingPairs>
  <TitlesOfParts>
    <vt:vector size="26" baseType="lpstr">
      <vt:lpstr>Arial</vt:lpstr>
      <vt:lpstr>宋体</vt:lpstr>
      <vt:lpstr>Wingdings</vt:lpstr>
      <vt:lpstr>Calibri</vt:lpstr>
      <vt:lpstr>华文行楷</vt:lpstr>
      <vt:lpstr>华文隶书</vt:lpstr>
      <vt:lpstr>汉仪粗宋简</vt:lpstr>
      <vt:lpstr>黑体</vt:lpstr>
      <vt:lpstr>Roboto Regular</vt:lpstr>
      <vt:lpstr>Segoe Print</vt:lpstr>
      <vt:lpstr>Roboto Bold</vt:lpstr>
      <vt:lpstr>微软雅黑</vt:lpstr>
      <vt:lpstr>华文中宋</vt:lpstr>
      <vt:lpstr>Arial Unicode MS</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苏州轨道交通1号线高压供电系统委外维保项目部管理经验交流汇报</dc:title>
  <dc:creator>许宏杰</dc:creator>
  <dc:subject>苏州轨道交通1号线高压供电系统委外维保项目部管理经验交流汇报</dc:subject>
  <cp:lastModifiedBy>一碗胡辣汤</cp:lastModifiedBy>
  <cp:revision>1397</cp:revision>
  <dcterms:created xsi:type="dcterms:W3CDTF">2013-07-30T08:19:00Z</dcterms:created>
  <dcterms:modified xsi:type="dcterms:W3CDTF">2024-04-18T02:38:57Z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Presentation">
    <vt:lpwstr>111监理例会汇报材料（接触网）</vt:lpwstr>
  </property>
  <property fmtid="{D5CDD505-2E9C-101B-9397-08002B2CF9AE}" pid="4" name="SlideDescription">
    <vt:lpwstr>施工周报</vt:lpwstr>
  </property>
  <property fmtid="{D5CDD505-2E9C-101B-9397-08002B2CF9AE}" pid="5" name="KSORubyTemplateID">
    <vt:lpwstr>2</vt:lpwstr>
  </property>
  <property fmtid="{D5CDD505-2E9C-101B-9397-08002B2CF9AE}" pid="6" name="ICV">
    <vt:lpwstr>9102804205BB4218A7CFE810EB41120C_13</vt:lpwstr>
  </property>
</Properties>
</file>