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wdp" ContentType="image/vnd.ms-photo"/>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8"/>
  </p:notesMasterIdLst>
  <p:handoutMasterIdLst>
    <p:handoutMasterId r:id="rId72"/>
  </p:handoutMasterIdLst>
  <p:sldIdLst>
    <p:sldId id="256" r:id="rId3"/>
    <p:sldId id="257" r:id="rId4"/>
    <p:sldId id="258" r:id="rId5"/>
    <p:sldId id="385" r:id="rId6"/>
    <p:sldId id="525" r:id="rId7"/>
    <p:sldId id="456" r:id="rId8"/>
    <p:sldId id="262" r:id="rId9"/>
    <p:sldId id="929" r:id="rId10"/>
    <p:sldId id="267" r:id="rId11"/>
    <p:sldId id="458" r:id="rId12"/>
    <p:sldId id="270" r:id="rId13"/>
    <p:sldId id="269" r:id="rId14"/>
    <p:sldId id="792" r:id="rId15"/>
    <p:sldId id="272" r:id="rId16"/>
    <p:sldId id="273" r:id="rId17"/>
    <p:sldId id="858" r:id="rId19"/>
    <p:sldId id="275" r:id="rId20"/>
    <p:sldId id="301" r:id="rId21"/>
    <p:sldId id="302" r:id="rId22"/>
    <p:sldId id="303" r:id="rId23"/>
    <p:sldId id="304" r:id="rId24"/>
    <p:sldId id="305" r:id="rId25"/>
    <p:sldId id="306" r:id="rId26"/>
    <p:sldId id="307" r:id="rId27"/>
    <p:sldId id="308" r:id="rId28"/>
    <p:sldId id="320" r:id="rId29"/>
    <p:sldId id="309" r:id="rId30"/>
    <p:sldId id="321" r:id="rId31"/>
    <p:sldId id="310" r:id="rId32"/>
    <p:sldId id="311" r:id="rId33"/>
    <p:sldId id="322" r:id="rId34"/>
    <p:sldId id="325" r:id="rId35"/>
    <p:sldId id="326" r:id="rId36"/>
    <p:sldId id="327" r:id="rId37"/>
    <p:sldId id="328" r:id="rId38"/>
    <p:sldId id="329" r:id="rId39"/>
    <p:sldId id="330" r:id="rId40"/>
    <p:sldId id="331" r:id="rId41"/>
    <p:sldId id="332" r:id="rId42"/>
    <p:sldId id="657" r:id="rId43"/>
    <p:sldId id="755" r:id="rId44"/>
    <p:sldId id="345" r:id="rId45"/>
    <p:sldId id="720" r:id="rId46"/>
    <p:sldId id="347" r:id="rId47"/>
    <p:sldId id="348" r:id="rId48"/>
    <p:sldId id="350" r:id="rId49"/>
    <p:sldId id="351" r:id="rId50"/>
    <p:sldId id="352" r:id="rId51"/>
    <p:sldId id="354" r:id="rId52"/>
    <p:sldId id="355" r:id="rId53"/>
    <p:sldId id="693" r:id="rId54"/>
    <p:sldId id="356" r:id="rId55"/>
    <p:sldId id="632" r:id="rId56"/>
    <p:sldId id="357" r:id="rId57"/>
    <p:sldId id="358" r:id="rId58"/>
    <p:sldId id="360" r:id="rId59"/>
    <p:sldId id="361" r:id="rId60"/>
    <p:sldId id="857" r:id="rId61"/>
    <p:sldId id="362" r:id="rId62"/>
    <p:sldId id="368" r:id="rId63"/>
    <p:sldId id="363" r:id="rId64"/>
    <p:sldId id="364" r:id="rId65"/>
    <p:sldId id="366" r:id="rId66"/>
    <p:sldId id="369" r:id="rId67"/>
    <p:sldId id="367" r:id="rId68"/>
    <p:sldId id="370" r:id="rId69"/>
    <p:sldId id="371" r:id="rId70"/>
    <p:sldId id="260" r:id="rId71"/>
  </p:sldIdLst>
  <p:sldSz cx="12192000" cy="6858000"/>
  <p:notesSz cx="6858000" cy="9144000"/>
  <p:custDataLst>
    <p:tags r:id="rId7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378" userDrawn="1">
          <p15:clr>
            <a:srgbClr val="A4A3A4"/>
          </p15:clr>
        </p15:guide>
        <p15:guide id="2" pos="379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23380"/>
    <a:srgbClr val="EECC68"/>
    <a:srgbClr val="E28E0A"/>
    <a:srgbClr val="E08F08"/>
    <a:srgbClr val="02337F"/>
    <a:srgbClr val="E18E0C"/>
    <a:srgbClr val="03327F"/>
    <a:srgbClr val="00347F"/>
    <a:srgbClr val="E18F08"/>
    <a:srgbClr val="09317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306" autoAdjust="0"/>
    <p:restoredTop sz="94660"/>
  </p:normalViewPr>
  <p:slideViewPr>
    <p:cSldViewPr snapToGrid="0" showGuides="1">
      <p:cViewPr varScale="1">
        <p:scale>
          <a:sx n="93" d="100"/>
          <a:sy n="93" d="100"/>
        </p:scale>
        <p:origin x="-68" y="-64"/>
      </p:cViewPr>
      <p:guideLst>
        <p:guide orient="horz" pos="3378"/>
        <p:guide pos="3799"/>
      </p:guideLst>
    </p:cSldViewPr>
  </p:slideViewPr>
  <p:notesTextViewPr>
    <p:cViewPr>
      <p:scale>
        <a:sx n="1" d="1"/>
        <a:sy n="1" d="1"/>
      </p:scale>
      <p:origin x="0" y="0"/>
    </p:cViewPr>
  </p:notesTextViewPr>
  <p:notesViewPr>
    <p:cSldViewPr snapToGrid="0">
      <p:cViewPr varScale="1">
        <p:scale>
          <a:sx n="55" d="100"/>
          <a:sy n="55" d="100"/>
        </p:scale>
        <p:origin x="-2904" y="-84"/>
      </p:cViewPr>
      <p:guideLst>
        <p:guide orient="horz" pos="2736"/>
        <p:guide pos="2137"/>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6" Type="http://schemas.openxmlformats.org/officeDocument/2006/relationships/tags" Target="tags/tag79.xml"/><Relationship Id="rId75" Type="http://schemas.openxmlformats.org/officeDocument/2006/relationships/tableStyles" Target="tableStyles.xml"/><Relationship Id="rId74" Type="http://schemas.openxmlformats.org/officeDocument/2006/relationships/viewProps" Target="viewProps.xml"/><Relationship Id="rId73" Type="http://schemas.openxmlformats.org/officeDocument/2006/relationships/presProps" Target="presProps.xml"/><Relationship Id="rId72" Type="http://schemas.openxmlformats.org/officeDocument/2006/relationships/handoutMaster" Target="handoutMasters/handoutMaster1.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notesMaster" Target="notesMasters/notesMaster1.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列1</c:v>
                </c:pt>
              </c:strCache>
            </c:strRef>
          </c:tx>
          <c:spPr>
            <a:gradFill flip="none" rotWithShape="1">
              <a:gsLst>
                <a:gs pos="7000">
                  <a:srgbClr val="2644D6"/>
                </a:gs>
                <a:gs pos="100000">
                  <a:srgbClr val="2296FF">
                    <a:alpha val="52000"/>
                  </a:srgbClr>
                </a:gs>
              </a:gsLst>
              <a:lin ang="8100000" scaled="1"/>
              <a:tileRect/>
            </a:gradFill>
            <a:ln>
              <a:noFill/>
            </a:ln>
            <a:effectLst/>
            <a:sp3d/>
          </c:spPr>
          <c:invertIfNegative val="0"/>
          <c:dLbls>
            <c:delete val="1"/>
          </c:dLbls>
          <c:cat>
            <c:strRef>
              <c:f>Sheet1!$A$2:$A$12</c:f>
              <c:strCache>
                <c:ptCount val="11"/>
                <c:pt idx="0">
                  <c:v>2011年</c:v>
                </c:pt>
                <c:pt idx="1">
                  <c:v>2012年</c:v>
                </c:pt>
                <c:pt idx="2">
                  <c:v>2013年</c:v>
                </c:pt>
                <c:pt idx="3">
                  <c:v>2014年</c:v>
                </c:pt>
                <c:pt idx="4">
                  <c:v>2015年</c:v>
                </c:pt>
                <c:pt idx="5">
                  <c:v>2016年</c:v>
                </c:pt>
                <c:pt idx="6">
                  <c:v>2017年</c:v>
                </c:pt>
                <c:pt idx="7">
                  <c:v>2018年</c:v>
                </c:pt>
                <c:pt idx="8">
                  <c:v>2019年</c:v>
                </c:pt>
                <c:pt idx="9">
                  <c:v>2020年</c:v>
                </c:pt>
                <c:pt idx="10">
                  <c:v>2021年</c:v>
                </c:pt>
              </c:strCache>
            </c:strRef>
          </c:cat>
          <c:val>
            <c:numRef>
              <c:f>Sheet1!$B$2:$B$12</c:f>
              <c:numCache>
                <c:formatCode>General</c:formatCode>
                <c:ptCount val="11"/>
                <c:pt idx="0">
                  <c:v>0.48</c:v>
                </c:pt>
                <c:pt idx="1">
                  <c:v>1.44</c:v>
                </c:pt>
                <c:pt idx="2">
                  <c:v>2.19</c:v>
                </c:pt>
                <c:pt idx="3">
                  <c:v>2.75</c:v>
                </c:pt>
                <c:pt idx="4">
                  <c:v>4.21</c:v>
                </c:pt>
                <c:pt idx="5">
                  <c:v>5.18</c:v>
                </c:pt>
                <c:pt idx="6">
                  <c:v>7.87</c:v>
                </c:pt>
                <c:pt idx="7">
                  <c:v>10.7</c:v>
                </c:pt>
                <c:pt idx="8">
                  <c:v>13.38</c:v>
                </c:pt>
                <c:pt idx="9">
                  <c:v>17.03</c:v>
                </c:pt>
                <c:pt idx="10">
                  <c:v>22.28</c:v>
                </c:pt>
              </c:numCache>
            </c:numRef>
          </c:val>
        </c:ser>
        <c:dLbls>
          <c:showLegendKey val="0"/>
          <c:showVal val="0"/>
          <c:showCatName val="0"/>
          <c:showSerName val="0"/>
          <c:showPercent val="0"/>
          <c:showBubbleSize val="0"/>
        </c:dLbls>
        <c:gapWidth val="150"/>
        <c:axId val="202726400"/>
        <c:axId val="333498624"/>
      </c:barChart>
      <c:catAx>
        <c:axId val="202726400"/>
        <c:scaling>
          <c:orientation val="minMax"/>
        </c:scaling>
        <c:delete val="1"/>
        <c:axPos val="b"/>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333498624"/>
        <c:crosses val="autoZero"/>
        <c:auto val="1"/>
        <c:lblAlgn val="ctr"/>
        <c:lblOffset val="100"/>
        <c:noMultiLvlLbl val="0"/>
      </c:catAx>
      <c:valAx>
        <c:axId val="333498624"/>
        <c:scaling>
          <c:orientation val="minMax"/>
        </c:scaling>
        <c:delete val="1"/>
        <c:axPos val="l"/>
        <c:majorGridlines>
          <c:spPr>
            <a:ln w="3175" cap="flat" cmpd="sng" algn="ctr">
              <a:solidFill>
                <a:schemeClr val="bg1"/>
              </a:solidFill>
              <a:round/>
            </a:ln>
            <a:effectLst/>
          </c:spPr>
        </c:majorGridlines>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202726400"/>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3">
  <cs:axisTitle>
    <cs:lnRef idx="0"/>
    <cs:fillRef idx="0"/>
    <cs:effectRef idx="0"/>
    <cs:fontRef idx="minor">
      <a:schemeClr val="tx1">
        <a:lumMod val="65000"/>
        <a:lumOff val="35000"/>
      </a:schemeClr>
    </cs:fontRef>
    <cs:defRPr sz="1195" kern="1200" cap="all"/>
  </cs:axisTitle>
  <cs:categoryAxis>
    <cs:lnRef idx="0"/>
    <cs:fillRef idx="0"/>
    <cs:effectRef idx="0"/>
    <cs:fontRef idx="minor">
      <a:schemeClr val="tx1">
        <a:lumMod val="65000"/>
        <a:lumOff val="35000"/>
      </a:schemeClr>
    </cs:fontRef>
    <cs:defRPr sz="1195"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bg1"/>
    </cs:fontRef>
    <cs:spPr>
      <a:solidFill>
        <a:schemeClr val="tx1">
          <a:lumMod val="50000"/>
          <a:lumOff val="50000"/>
        </a:schemeClr>
      </a:solidFill>
    </cs:spPr>
    <cs:defRPr sz="1195"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cs:spPr>
  </cs:dataPoint>
  <cs:dataPoint3D>
    <cs:lnRef idx="0"/>
    <cs:fillRef idx="0">
      <cs:styleClr val="auto"/>
    </cs:fillRef>
    <cs:effectRef idx="0"/>
    <cs:fontRef idx="minor">
      <a:schemeClr val="tx1"/>
    </cs:fontRef>
    <cs:spPr>
      <a:gradFill>
        <a:gsLst>
          <a:gs pos="100000">
            <a:schemeClr val="phClr">
              <a:alpha val="0"/>
            </a:schemeClr>
          </a:gs>
          <a:gs pos="50000">
            <a:schemeClr val="phClr"/>
          </a:gs>
        </a:gsLst>
        <a:lin ang="5400000" scaled="0"/>
      </a:gradFill>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styleClr val="auto"/>
    </cs:lnRef>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a:ln w="9525" cap="flat" cmpd="sng" algn="ctr">
        <a:solidFill>
          <a:schemeClr val="phClr">
            <a:shade val="95000"/>
          </a:scheme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5"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cap="flat" cmpd="sng" algn="ctr">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tx1"/>
    </cs:fontRef>
    <cs:spPr>
      <a:ln w="9525" cap="flat" cmpd="sng" algn="ctr">
        <a:solidFill>
          <a:schemeClr val="tx1">
            <a:lumMod val="5000"/>
            <a:lumOff val="9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headEnd type="none" w="sm" len="sm"/>
        <a:tailEnd type="none" w="sm" len="sm"/>
      </a:ln>
    </cs:spPr>
    <cs:defRPr sz="1195"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200" b="1" kern="1200" cap="all" spc="5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30C6BEE-FC77-4B79-A4DD-9B92BD878372}"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E7ACDB9-34F1-4176-9B22-31274A95EE7C}"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4584700" y="2045335"/>
            <a:ext cx="6235700" cy="2766695"/>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标题幻灯片">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9828530" y="104775"/>
            <a:ext cx="1921510" cy="97663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占位符 2"/>
          <p:cNvSpPr>
            <a:spLocks noGrp="1"/>
          </p:cNvSpPr>
          <p:nvPr>
            <p:ph type="body" idx="1"/>
          </p:nvPr>
        </p:nvSpPr>
        <p:spPr>
          <a:xfrm>
            <a:off x="4584700" y="2045335"/>
            <a:ext cx="6235700" cy="2766695"/>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10332720" y="189230"/>
            <a:ext cx="1491615" cy="850265"/>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4584700" y="2045335"/>
            <a:ext cx="6235700" cy="2766695"/>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bg>
      <p:bgPr>
        <a:solidFill>
          <a:schemeClr val="bg1"/>
        </a:solidFill>
        <a:effectLst/>
      </p:bgPr>
    </p:bg>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4584700" y="2045335"/>
            <a:ext cx="6235700" cy="2766695"/>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1.jpe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7"/>
          <a:stretch>
            <a:fillRect/>
          </a:stretch>
        </a:blipFill>
        <a:effectLst/>
      </p:bgPr>
    </p:bg>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4584700" y="2045335"/>
            <a:ext cx="6235700" cy="2766695"/>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latinLnBrk="0" hangingPunct="1">
        <a:lnSpc>
          <a:spcPct val="90000"/>
        </a:lnSpc>
        <a:spcBef>
          <a:spcPct val="0"/>
        </a:spcBef>
        <a:buNone/>
        <a:defRPr sz="3200" kern="1200">
          <a:solidFill>
            <a:schemeClr val="tx1"/>
          </a:solidFill>
          <a:latin typeface="黑体" panose="02010609060101010101" charset="-122"/>
          <a:ea typeface="黑体" panose="02010609060101010101" charset="-122"/>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3200" u="none" strike="noStrike" kern="1200" cap="none" spc="0" normalizeH="0">
          <a:solidFill>
            <a:schemeClr val="tx1"/>
          </a:solidFill>
          <a:uFillTx/>
          <a:latin typeface="Arial" panose="020B0604020202090204" pitchFamily="34" charset="0"/>
          <a:ea typeface="黑体" panose="02010609060101010101" charset="-122"/>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u="none" strike="noStrike" kern="1200" cap="none" spc="0" normalizeH="0">
          <a:solidFill>
            <a:schemeClr val="tx1"/>
          </a:solidFill>
          <a:uFillTx/>
          <a:latin typeface="Arial" panose="020B0604020202090204" pitchFamily="34" charset="0"/>
          <a:ea typeface="黑体" panose="02010609060101010101" charset="-122"/>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u="none" strike="noStrike" kern="1200" cap="none" spc="0" normalizeH="0">
          <a:solidFill>
            <a:schemeClr val="tx1"/>
          </a:solidFill>
          <a:uFillTx/>
          <a:latin typeface="Arial" panose="020B0604020202090204" pitchFamily="34" charset="0"/>
          <a:ea typeface="黑体" panose="02010609060101010101" charset="-122"/>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u="none" strike="noStrike" kern="1200" cap="none" spc="0" normalizeH="0">
          <a:solidFill>
            <a:schemeClr val="tx1"/>
          </a:solidFill>
          <a:uFillTx/>
          <a:latin typeface="Arial" panose="020B0604020202090204" pitchFamily="34" charset="0"/>
          <a:ea typeface="黑体" panose="02010609060101010101" charset="-122"/>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u="none" strike="noStrike" kern="1200" cap="none" spc="0" normalizeH="0">
          <a:solidFill>
            <a:schemeClr val="tx1"/>
          </a:solidFill>
          <a:uFillTx/>
          <a:latin typeface="Arial" panose="020B0604020202090204" pitchFamily="34" charset="0"/>
          <a:ea typeface="黑体" panose="02010609060101010101"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6.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5.png"/><Relationship Id="rId1" Type="http://schemas.openxmlformats.org/officeDocument/2006/relationships/tags" Target="../tags/tag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9.jpeg"/><Relationship Id="rId4" Type="http://schemas.openxmlformats.org/officeDocument/2006/relationships/image" Target="../media/image18.jpeg"/><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tags" Target="../tags/tag5.xml"/></Relationships>
</file>

<file path=ppt/slides/_rels/slide14.xml.rels><?xml version="1.0" encoding="UTF-8" standalone="yes"?>
<Relationships xmlns="http://schemas.openxmlformats.org/package/2006/relationships"><Relationship Id="rId9" Type="http://schemas.openxmlformats.org/officeDocument/2006/relationships/image" Target="../media/image28.png"/><Relationship Id="rId8" Type="http://schemas.openxmlformats.org/officeDocument/2006/relationships/image" Target="../media/image27.png"/><Relationship Id="rId71" Type="http://schemas.openxmlformats.org/officeDocument/2006/relationships/slideLayout" Target="../slideLayouts/slideLayout4.xml"/><Relationship Id="rId70" Type="http://schemas.openxmlformats.org/officeDocument/2006/relationships/image" Target="../media/image89.png"/><Relationship Id="rId7" Type="http://schemas.openxmlformats.org/officeDocument/2006/relationships/image" Target="../media/image26.jpeg"/><Relationship Id="rId69" Type="http://schemas.openxmlformats.org/officeDocument/2006/relationships/image" Target="../media/image88.png"/><Relationship Id="rId68" Type="http://schemas.openxmlformats.org/officeDocument/2006/relationships/image" Target="../media/image87.jpeg"/><Relationship Id="rId67" Type="http://schemas.openxmlformats.org/officeDocument/2006/relationships/image" Target="../media/image86.png"/><Relationship Id="rId66" Type="http://schemas.openxmlformats.org/officeDocument/2006/relationships/image" Target="../media/image85.jpeg"/><Relationship Id="rId65" Type="http://schemas.openxmlformats.org/officeDocument/2006/relationships/image" Target="../media/image84.png"/><Relationship Id="rId64" Type="http://schemas.openxmlformats.org/officeDocument/2006/relationships/image" Target="../media/image83.png"/><Relationship Id="rId63" Type="http://schemas.openxmlformats.org/officeDocument/2006/relationships/image" Target="../media/image82.png"/><Relationship Id="rId62" Type="http://schemas.openxmlformats.org/officeDocument/2006/relationships/image" Target="../media/image81.jpeg"/><Relationship Id="rId61" Type="http://schemas.openxmlformats.org/officeDocument/2006/relationships/image" Target="../media/image80.png"/><Relationship Id="rId60" Type="http://schemas.openxmlformats.org/officeDocument/2006/relationships/image" Target="../media/image79.png"/><Relationship Id="rId6" Type="http://schemas.openxmlformats.org/officeDocument/2006/relationships/image" Target="../media/image25.png"/><Relationship Id="rId59" Type="http://schemas.openxmlformats.org/officeDocument/2006/relationships/image" Target="../media/image78.png"/><Relationship Id="rId58" Type="http://schemas.openxmlformats.org/officeDocument/2006/relationships/image" Target="../media/image77.png"/><Relationship Id="rId57" Type="http://schemas.openxmlformats.org/officeDocument/2006/relationships/image" Target="../media/image76.png"/><Relationship Id="rId56" Type="http://schemas.openxmlformats.org/officeDocument/2006/relationships/image" Target="../media/image75.png"/><Relationship Id="rId55" Type="http://schemas.openxmlformats.org/officeDocument/2006/relationships/image" Target="../media/image74.png"/><Relationship Id="rId54" Type="http://schemas.openxmlformats.org/officeDocument/2006/relationships/image" Target="../media/image73.png"/><Relationship Id="rId53" Type="http://schemas.openxmlformats.org/officeDocument/2006/relationships/image" Target="../media/image72.png"/><Relationship Id="rId52" Type="http://schemas.openxmlformats.org/officeDocument/2006/relationships/image" Target="../media/image71.png"/><Relationship Id="rId51" Type="http://schemas.openxmlformats.org/officeDocument/2006/relationships/image" Target="../media/image70.png"/><Relationship Id="rId50" Type="http://schemas.openxmlformats.org/officeDocument/2006/relationships/image" Target="../media/image69.png"/><Relationship Id="rId5" Type="http://schemas.openxmlformats.org/officeDocument/2006/relationships/image" Target="../media/image24.png"/><Relationship Id="rId49" Type="http://schemas.openxmlformats.org/officeDocument/2006/relationships/image" Target="../media/image68.png"/><Relationship Id="rId48" Type="http://schemas.openxmlformats.org/officeDocument/2006/relationships/image" Target="../media/image67.png"/><Relationship Id="rId47" Type="http://schemas.openxmlformats.org/officeDocument/2006/relationships/image" Target="../media/image66.png"/><Relationship Id="rId46" Type="http://schemas.openxmlformats.org/officeDocument/2006/relationships/image" Target="../media/image65.png"/><Relationship Id="rId45" Type="http://schemas.openxmlformats.org/officeDocument/2006/relationships/image" Target="../media/image64.png"/><Relationship Id="rId44" Type="http://schemas.openxmlformats.org/officeDocument/2006/relationships/image" Target="../media/image63.png"/><Relationship Id="rId43" Type="http://schemas.openxmlformats.org/officeDocument/2006/relationships/image" Target="../media/image62.png"/><Relationship Id="rId42" Type="http://schemas.openxmlformats.org/officeDocument/2006/relationships/image" Target="../media/image61.png"/><Relationship Id="rId41" Type="http://schemas.openxmlformats.org/officeDocument/2006/relationships/image" Target="../media/image60.jpeg"/><Relationship Id="rId40" Type="http://schemas.openxmlformats.org/officeDocument/2006/relationships/image" Target="../media/image59.png"/><Relationship Id="rId4" Type="http://schemas.openxmlformats.org/officeDocument/2006/relationships/image" Target="../media/image23.png"/><Relationship Id="rId39" Type="http://schemas.openxmlformats.org/officeDocument/2006/relationships/image" Target="../media/image58.png"/><Relationship Id="rId38" Type="http://schemas.openxmlformats.org/officeDocument/2006/relationships/image" Target="../media/image57.png"/><Relationship Id="rId37" Type="http://schemas.openxmlformats.org/officeDocument/2006/relationships/image" Target="../media/image56.png"/><Relationship Id="rId36" Type="http://schemas.openxmlformats.org/officeDocument/2006/relationships/image" Target="../media/image55.png"/><Relationship Id="rId35" Type="http://schemas.openxmlformats.org/officeDocument/2006/relationships/image" Target="../media/image54.jpeg"/><Relationship Id="rId34" Type="http://schemas.openxmlformats.org/officeDocument/2006/relationships/image" Target="../media/image53.png"/><Relationship Id="rId33" Type="http://schemas.openxmlformats.org/officeDocument/2006/relationships/image" Target="../media/image52.png"/><Relationship Id="rId32" Type="http://schemas.openxmlformats.org/officeDocument/2006/relationships/image" Target="../media/image51.tiff"/><Relationship Id="rId31" Type="http://schemas.openxmlformats.org/officeDocument/2006/relationships/image" Target="../media/image50.png"/><Relationship Id="rId30" Type="http://schemas.openxmlformats.org/officeDocument/2006/relationships/image" Target="../media/image49.png"/><Relationship Id="rId3" Type="http://schemas.openxmlformats.org/officeDocument/2006/relationships/image" Target="../media/image22.png"/><Relationship Id="rId29" Type="http://schemas.openxmlformats.org/officeDocument/2006/relationships/image" Target="../media/image48.jpeg"/><Relationship Id="rId28" Type="http://schemas.openxmlformats.org/officeDocument/2006/relationships/image" Target="../media/image47.png"/><Relationship Id="rId27" Type="http://schemas.openxmlformats.org/officeDocument/2006/relationships/image" Target="../media/image46.png"/><Relationship Id="rId26" Type="http://schemas.openxmlformats.org/officeDocument/2006/relationships/image" Target="../media/image45.jpeg"/><Relationship Id="rId25" Type="http://schemas.openxmlformats.org/officeDocument/2006/relationships/image" Target="../media/image44.png"/><Relationship Id="rId24" Type="http://schemas.openxmlformats.org/officeDocument/2006/relationships/image" Target="../media/image43.png"/><Relationship Id="rId23" Type="http://schemas.openxmlformats.org/officeDocument/2006/relationships/image" Target="../media/image42.png"/><Relationship Id="rId22" Type="http://schemas.openxmlformats.org/officeDocument/2006/relationships/image" Target="../media/image41.jpeg"/><Relationship Id="rId21" Type="http://schemas.openxmlformats.org/officeDocument/2006/relationships/image" Target="../media/image40.png"/><Relationship Id="rId20" Type="http://schemas.openxmlformats.org/officeDocument/2006/relationships/image" Target="../media/image39.png"/><Relationship Id="rId2" Type="http://schemas.openxmlformats.org/officeDocument/2006/relationships/image" Target="../media/image21.png"/><Relationship Id="rId19" Type="http://schemas.openxmlformats.org/officeDocument/2006/relationships/image" Target="../media/image38.jpeg"/><Relationship Id="rId18" Type="http://schemas.openxmlformats.org/officeDocument/2006/relationships/image" Target="../media/image37.png"/><Relationship Id="rId17" Type="http://schemas.openxmlformats.org/officeDocument/2006/relationships/image" Target="../media/image36.png"/><Relationship Id="rId16" Type="http://schemas.openxmlformats.org/officeDocument/2006/relationships/image" Target="../media/image35.jpeg"/><Relationship Id="rId15" Type="http://schemas.openxmlformats.org/officeDocument/2006/relationships/image" Target="../media/image34.jpeg"/><Relationship Id="rId14" Type="http://schemas.openxmlformats.org/officeDocument/2006/relationships/image" Target="../media/image33.png"/><Relationship Id="rId13" Type="http://schemas.openxmlformats.org/officeDocument/2006/relationships/image" Target="../media/image32.png"/><Relationship Id="rId12" Type="http://schemas.openxmlformats.org/officeDocument/2006/relationships/image" Target="../media/image31.png"/><Relationship Id="rId11" Type="http://schemas.openxmlformats.org/officeDocument/2006/relationships/image" Target="../media/image30.png"/><Relationship Id="rId10" Type="http://schemas.openxmlformats.org/officeDocument/2006/relationships/image" Target="../media/image29.jpeg"/><Relationship Id="rId1" Type="http://schemas.openxmlformats.org/officeDocument/2006/relationships/image" Target="../media/image20.png"/></Relationships>
</file>

<file path=ppt/slides/_rels/slide15.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image" Target="../media/image92.jpeg"/><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image" Target="../media/image91.jpeg"/><Relationship Id="rId4" Type="http://schemas.openxmlformats.org/officeDocument/2006/relationships/tags" Target="../tags/tag8.xml"/><Relationship Id="rId35" Type="http://schemas.openxmlformats.org/officeDocument/2006/relationships/notesSlide" Target="../notesSlides/notesSlide1.xml"/><Relationship Id="rId34" Type="http://schemas.openxmlformats.org/officeDocument/2006/relationships/slideLayout" Target="../slideLayouts/slideLayout4.xml"/><Relationship Id="rId33" Type="http://schemas.openxmlformats.org/officeDocument/2006/relationships/tags" Target="../tags/tag25.xml"/><Relationship Id="rId32" Type="http://schemas.openxmlformats.org/officeDocument/2006/relationships/tags" Target="../tags/tag24.xml"/><Relationship Id="rId31" Type="http://schemas.openxmlformats.org/officeDocument/2006/relationships/tags" Target="../tags/tag23.xml"/><Relationship Id="rId30" Type="http://schemas.openxmlformats.org/officeDocument/2006/relationships/tags" Target="../tags/tag22.xml"/><Relationship Id="rId3" Type="http://schemas.openxmlformats.org/officeDocument/2006/relationships/image" Target="../media/image90.jpeg"/><Relationship Id="rId29" Type="http://schemas.openxmlformats.org/officeDocument/2006/relationships/tags" Target="../tags/tag21.xml"/><Relationship Id="rId28" Type="http://schemas.openxmlformats.org/officeDocument/2006/relationships/image" Target="../media/image102.png"/><Relationship Id="rId27" Type="http://schemas.openxmlformats.org/officeDocument/2006/relationships/image" Target="../media/image101.png"/><Relationship Id="rId26" Type="http://schemas.openxmlformats.org/officeDocument/2006/relationships/image" Target="../media/image100.png"/><Relationship Id="rId25" Type="http://schemas.openxmlformats.org/officeDocument/2006/relationships/image" Target="../media/image99.png"/><Relationship Id="rId24" Type="http://schemas.openxmlformats.org/officeDocument/2006/relationships/image" Target="../media/image98.png"/><Relationship Id="rId23" Type="http://schemas.openxmlformats.org/officeDocument/2006/relationships/image" Target="../media/image97.jpeg"/><Relationship Id="rId22" Type="http://schemas.openxmlformats.org/officeDocument/2006/relationships/tags" Target="../tags/tag20.xml"/><Relationship Id="rId21" Type="http://schemas.openxmlformats.org/officeDocument/2006/relationships/tags" Target="../tags/tag19.xml"/><Relationship Id="rId20" Type="http://schemas.openxmlformats.org/officeDocument/2006/relationships/image" Target="../media/image96.jpeg"/><Relationship Id="rId2" Type="http://schemas.openxmlformats.org/officeDocument/2006/relationships/tags" Target="../tags/tag7.xml"/><Relationship Id="rId19" Type="http://schemas.openxmlformats.org/officeDocument/2006/relationships/tags" Target="../tags/tag18.xml"/><Relationship Id="rId18" Type="http://schemas.openxmlformats.org/officeDocument/2006/relationships/tags" Target="../tags/tag17.xml"/><Relationship Id="rId17" Type="http://schemas.openxmlformats.org/officeDocument/2006/relationships/image" Target="../media/image95.jpeg"/><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image" Target="../media/image94.jpeg"/><Relationship Id="rId13" Type="http://schemas.openxmlformats.org/officeDocument/2006/relationships/tags" Target="../tags/tag14.xml"/><Relationship Id="rId12" Type="http://schemas.openxmlformats.org/officeDocument/2006/relationships/tags" Target="../tags/tag13.xml"/><Relationship Id="rId11" Type="http://schemas.openxmlformats.org/officeDocument/2006/relationships/image" Target="../media/image93.jpeg"/><Relationship Id="rId10" Type="http://schemas.openxmlformats.org/officeDocument/2006/relationships/tags" Target="../tags/tag12.xml"/><Relationship Id="rId1" Type="http://schemas.openxmlformats.org/officeDocument/2006/relationships/tags" Target="../tags/tag6.xml"/></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image" Target="../media/image110.jpeg"/><Relationship Id="rId7" Type="http://schemas.openxmlformats.org/officeDocument/2006/relationships/image" Target="../media/image109.png"/><Relationship Id="rId6" Type="http://schemas.openxmlformats.org/officeDocument/2006/relationships/image" Target="../media/image108.jpeg"/><Relationship Id="rId5" Type="http://schemas.openxmlformats.org/officeDocument/2006/relationships/image" Target="../media/image107.jpeg"/><Relationship Id="rId4" Type="http://schemas.openxmlformats.org/officeDocument/2006/relationships/image" Target="../media/image106.jpeg"/><Relationship Id="rId3" Type="http://schemas.openxmlformats.org/officeDocument/2006/relationships/image" Target="../media/image105.jpeg"/><Relationship Id="rId2" Type="http://schemas.openxmlformats.org/officeDocument/2006/relationships/image" Target="../media/image104.jpeg"/><Relationship Id="rId1" Type="http://schemas.openxmlformats.org/officeDocument/2006/relationships/image" Target="../media/image103.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12.png"/><Relationship Id="rId1" Type="http://schemas.openxmlformats.org/officeDocument/2006/relationships/image" Target="../media/image1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16.png"/><Relationship Id="rId4" Type="http://schemas.openxmlformats.org/officeDocument/2006/relationships/image" Target="../media/image115.png"/><Relationship Id="rId3" Type="http://schemas.openxmlformats.org/officeDocument/2006/relationships/image" Target="../media/image114.png"/><Relationship Id="rId2" Type="http://schemas.openxmlformats.org/officeDocument/2006/relationships/tags" Target="../tags/tag26.xml"/><Relationship Id="rId1" Type="http://schemas.openxmlformats.org/officeDocument/2006/relationships/image" Target="../media/image113.png"/></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image" Target="../media/image122.jpeg"/><Relationship Id="rId5" Type="http://schemas.openxmlformats.org/officeDocument/2006/relationships/image" Target="../media/image121.jpeg"/><Relationship Id="rId4" Type="http://schemas.openxmlformats.org/officeDocument/2006/relationships/image" Target="../media/image120.png"/><Relationship Id="rId3" Type="http://schemas.openxmlformats.org/officeDocument/2006/relationships/image" Target="../media/image119.jpeg"/><Relationship Id="rId2" Type="http://schemas.openxmlformats.org/officeDocument/2006/relationships/image" Target="../media/image118.png"/><Relationship Id="rId1" Type="http://schemas.openxmlformats.org/officeDocument/2006/relationships/image" Target="../media/image117.jpeg"/></Relationships>
</file>

<file path=ppt/slides/_rels/slide22.xml.rels><?xml version="1.0" encoding="UTF-8" standalone="yes"?>
<Relationships xmlns="http://schemas.openxmlformats.org/package/2006/relationships"><Relationship Id="rId9" Type="http://schemas.openxmlformats.org/officeDocument/2006/relationships/image" Target="../media/image131.png"/><Relationship Id="rId8" Type="http://schemas.openxmlformats.org/officeDocument/2006/relationships/image" Target="../media/image130.png"/><Relationship Id="rId7" Type="http://schemas.openxmlformats.org/officeDocument/2006/relationships/image" Target="../media/image129.png"/><Relationship Id="rId6" Type="http://schemas.openxmlformats.org/officeDocument/2006/relationships/image" Target="../media/image128.jpeg"/><Relationship Id="rId5" Type="http://schemas.openxmlformats.org/officeDocument/2006/relationships/image" Target="../media/image127.jpeg"/><Relationship Id="rId4" Type="http://schemas.openxmlformats.org/officeDocument/2006/relationships/image" Target="../media/image126.jpeg"/><Relationship Id="rId3" Type="http://schemas.openxmlformats.org/officeDocument/2006/relationships/image" Target="../media/image125.jpeg"/><Relationship Id="rId2" Type="http://schemas.openxmlformats.org/officeDocument/2006/relationships/image" Target="../media/image124.jpeg"/><Relationship Id="rId11" Type="http://schemas.openxmlformats.org/officeDocument/2006/relationships/slideLayout" Target="../slideLayouts/slideLayout4.xml"/><Relationship Id="rId10" Type="http://schemas.openxmlformats.org/officeDocument/2006/relationships/image" Target="../media/image132.png"/><Relationship Id="rId1" Type="http://schemas.openxmlformats.org/officeDocument/2006/relationships/image" Target="../media/image123.jpeg"/></Relationships>
</file>

<file path=ppt/slides/_rels/slide23.xml.rels><?xml version="1.0" encoding="UTF-8" standalone="yes"?>
<Relationships xmlns="http://schemas.openxmlformats.org/package/2006/relationships"><Relationship Id="rId9" Type="http://schemas.openxmlformats.org/officeDocument/2006/relationships/image" Target="../media/image141.png"/><Relationship Id="rId8" Type="http://schemas.openxmlformats.org/officeDocument/2006/relationships/image" Target="../media/image140.jpeg"/><Relationship Id="rId7" Type="http://schemas.openxmlformats.org/officeDocument/2006/relationships/image" Target="../media/image139.png"/><Relationship Id="rId6" Type="http://schemas.openxmlformats.org/officeDocument/2006/relationships/image" Target="../media/image138.png"/><Relationship Id="rId5" Type="http://schemas.openxmlformats.org/officeDocument/2006/relationships/image" Target="../media/image137.png"/><Relationship Id="rId4" Type="http://schemas.openxmlformats.org/officeDocument/2006/relationships/image" Target="../media/image136.png"/><Relationship Id="rId3" Type="http://schemas.openxmlformats.org/officeDocument/2006/relationships/image" Target="../media/image135.png"/><Relationship Id="rId2" Type="http://schemas.openxmlformats.org/officeDocument/2006/relationships/image" Target="../media/image134.png"/><Relationship Id="rId10" Type="http://schemas.openxmlformats.org/officeDocument/2006/relationships/slideLayout" Target="../slideLayouts/slideLayout4.xml"/><Relationship Id="rId1" Type="http://schemas.openxmlformats.org/officeDocument/2006/relationships/image" Target="../media/image133.png"/></Relationships>
</file>

<file path=ppt/slides/_rels/slide24.xml.rels><?xml version="1.0" encoding="UTF-8" standalone="yes"?>
<Relationships xmlns="http://schemas.openxmlformats.org/package/2006/relationships"><Relationship Id="rId9" Type="http://schemas.openxmlformats.org/officeDocument/2006/relationships/image" Target="../media/image150.png"/><Relationship Id="rId8" Type="http://schemas.openxmlformats.org/officeDocument/2006/relationships/image" Target="../media/image149.jpeg"/><Relationship Id="rId7" Type="http://schemas.openxmlformats.org/officeDocument/2006/relationships/image" Target="../media/image148.jpeg"/><Relationship Id="rId6" Type="http://schemas.openxmlformats.org/officeDocument/2006/relationships/image" Target="../media/image147.jpeg"/><Relationship Id="rId5" Type="http://schemas.openxmlformats.org/officeDocument/2006/relationships/image" Target="../media/image146.jpeg"/><Relationship Id="rId4" Type="http://schemas.openxmlformats.org/officeDocument/2006/relationships/image" Target="../media/image145.png"/><Relationship Id="rId3" Type="http://schemas.openxmlformats.org/officeDocument/2006/relationships/image" Target="../media/image144.png"/><Relationship Id="rId2" Type="http://schemas.openxmlformats.org/officeDocument/2006/relationships/image" Target="../media/image143.jpeg"/><Relationship Id="rId14" Type="http://schemas.openxmlformats.org/officeDocument/2006/relationships/slideLayout" Target="../slideLayouts/slideLayout4.xml"/><Relationship Id="rId13" Type="http://schemas.openxmlformats.org/officeDocument/2006/relationships/image" Target="../media/image152.png"/><Relationship Id="rId12" Type="http://schemas.openxmlformats.org/officeDocument/2006/relationships/tags" Target="../tags/tag28.xml"/><Relationship Id="rId11" Type="http://schemas.openxmlformats.org/officeDocument/2006/relationships/image" Target="../media/image151.jpeg"/><Relationship Id="rId10" Type="http://schemas.openxmlformats.org/officeDocument/2006/relationships/tags" Target="../tags/tag27.xml"/><Relationship Id="rId1" Type="http://schemas.openxmlformats.org/officeDocument/2006/relationships/image" Target="../media/image142.png"/></Relationships>
</file>

<file path=ppt/slides/_rels/slide25.xml.rels><?xml version="1.0" encoding="UTF-8" standalone="yes"?>
<Relationships xmlns="http://schemas.openxmlformats.org/package/2006/relationships"><Relationship Id="rId9" Type="http://schemas.openxmlformats.org/officeDocument/2006/relationships/image" Target="../media/image160.png"/><Relationship Id="rId8" Type="http://schemas.openxmlformats.org/officeDocument/2006/relationships/image" Target="../media/image159.png"/><Relationship Id="rId7" Type="http://schemas.openxmlformats.org/officeDocument/2006/relationships/image" Target="../media/image158.png"/><Relationship Id="rId6" Type="http://schemas.openxmlformats.org/officeDocument/2006/relationships/image" Target="../media/image157.png"/><Relationship Id="rId5" Type="http://schemas.openxmlformats.org/officeDocument/2006/relationships/image" Target="../media/image156.png"/><Relationship Id="rId4" Type="http://schemas.openxmlformats.org/officeDocument/2006/relationships/image" Target="../media/image155.jpeg"/><Relationship Id="rId3" Type="http://schemas.openxmlformats.org/officeDocument/2006/relationships/image" Target="../media/image154.png"/><Relationship Id="rId2" Type="http://schemas.openxmlformats.org/officeDocument/2006/relationships/image" Target="../media/image153.png"/><Relationship Id="rId11" Type="http://schemas.openxmlformats.org/officeDocument/2006/relationships/notesSlide" Target="../notesSlides/notesSlide2.xml"/><Relationship Id="rId10" Type="http://schemas.openxmlformats.org/officeDocument/2006/relationships/slideLayout" Target="../slideLayouts/slideLayout4.xml"/><Relationship Id="rId1" Type="http://schemas.openxmlformats.org/officeDocument/2006/relationships/tags" Target="../tags/tag2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164.jpeg"/><Relationship Id="rId3" Type="http://schemas.openxmlformats.org/officeDocument/2006/relationships/image" Target="../media/image163.jpeg"/><Relationship Id="rId2" Type="http://schemas.openxmlformats.org/officeDocument/2006/relationships/image" Target="../media/image162.jpeg"/><Relationship Id="rId1" Type="http://schemas.openxmlformats.org/officeDocument/2006/relationships/image" Target="../media/image161.jpeg"/></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168.jpeg"/><Relationship Id="rId3" Type="http://schemas.openxmlformats.org/officeDocument/2006/relationships/image" Target="../media/image167.jpeg"/><Relationship Id="rId2" Type="http://schemas.openxmlformats.org/officeDocument/2006/relationships/image" Target="../media/image166.jpeg"/><Relationship Id="rId1" Type="http://schemas.openxmlformats.org/officeDocument/2006/relationships/image" Target="../media/image165.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69.jpeg"/><Relationship Id="rId1" Type="http://schemas.openxmlformats.org/officeDocument/2006/relationships/tags" Target="../tags/tag3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9" Type="http://schemas.openxmlformats.org/officeDocument/2006/relationships/image" Target="../media/image178.png"/><Relationship Id="rId8" Type="http://schemas.openxmlformats.org/officeDocument/2006/relationships/image" Target="../media/image177.png"/><Relationship Id="rId7" Type="http://schemas.openxmlformats.org/officeDocument/2006/relationships/image" Target="../media/image176.png"/><Relationship Id="rId6" Type="http://schemas.openxmlformats.org/officeDocument/2006/relationships/image" Target="../media/image175.png"/><Relationship Id="rId5" Type="http://schemas.openxmlformats.org/officeDocument/2006/relationships/image" Target="../media/image174.jpeg"/><Relationship Id="rId4" Type="http://schemas.openxmlformats.org/officeDocument/2006/relationships/image" Target="../media/image173.png"/><Relationship Id="rId30" Type="http://schemas.openxmlformats.org/officeDocument/2006/relationships/slideLayout" Target="../slideLayouts/slideLayout4.xml"/><Relationship Id="rId3" Type="http://schemas.openxmlformats.org/officeDocument/2006/relationships/image" Target="../media/image172.jpeg"/><Relationship Id="rId29" Type="http://schemas.openxmlformats.org/officeDocument/2006/relationships/image" Target="../media/image196.jpeg"/><Relationship Id="rId28" Type="http://schemas.openxmlformats.org/officeDocument/2006/relationships/tags" Target="../tags/tag31.xml"/><Relationship Id="rId27" Type="http://schemas.openxmlformats.org/officeDocument/2006/relationships/image" Target="../media/image89.png"/><Relationship Id="rId26" Type="http://schemas.openxmlformats.org/officeDocument/2006/relationships/image" Target="../media/image195.png"/><Relationship Id="rId25" Type="http://schemas.openxmlformats.org/officeDocument/2006/relationships/image" Target="../media/image194.png"/><Relationship Id="rId24" Type="http://schemas.openxmlformats.org/officeDocument/2006/relationships/image" Target="../media/image193.png"/><Relationship Id="rId23" Type="http://schemas.openxmlformats.org/officeDocument/2006/relationships/image" Target="../media/image192.png"/><Relationship Id="rId22" Type="http://schemas.openxmlformats.org/officeDocument/2006/relationships/image" Target="../media/image191.png"/><Relationship Id="rId21" Type="http://schemas.openxmlformats.org/officeDocument/2006/relationships/image" Target="../media/image190.png"/><Relationship Id="rId20" Type="http://schemas.openxmlformats.org/officeDocument/2006/relationships/image" Target="../media/image189.png"/><Relationship Id="rId2" Type="http://schemas.openxmlformats.org/officeDocument/2006/relationships/image" Target="../media/image171.png"/><Relationship Id="rId19" Type="http://schemas.openxmlformats.org/officeDocument/2006/relationships/image" Target="../media/image188.jpeg"/><Relationship Id="rId18" Type="http://schemas.openxmlformats.org/officeDocument/2006/relationships/image" Target="../media/image187.png"/><Relationship Id="rId17" Type="http://schemas.openxmlformats.org/officeDocument/2006/relationships/image" Target="../media/image186.jpeg"/><Relationship Id="rId16" Type="http://schemas.openxmlformats.org/officeDocument/2006/relationships/image" Target="../media/image185.png"/><Relationship Id="rId15" Type="http://schemas.openxmlformats.org/officeDocument/2006/relationships/image" Target="../media/image184.png"/><Relationship Id="rId14" Type="http://schemas.openxmlformats.org/officeDocument/2006/relationships/image" Target="../media/image183.png"/><Relationship Id="rId13" Type="http://schemas.openxmlformats.org/officeDocument/2006/relationships/image" Target="../media/image182.png"/><Relationship Id="rId12" Type="http://schemas.openxmlformats.org/officeDocument/2006/relationships/image" Target="../media/image181.png"/><Relationship Id="rId11" Type="http://schemas.openxmlformats.org/officeDocument/2006/relationships/image" Target="../media/image180.png"/><Relationship Id="rId10" Type="http://schemas.openxmlformats.org/officeDocument/2006/relationships/image" Target="../media/image179.jpeg"/><Relationship Id="rId1" Type="http://schemas.openxmlformats.org/officeDocument/2006/relationships/image" Target="../media/image170.png"/></Relationships>
</file>

<file path=ppt/slides/_rels/slide31.xml.rels><?xml version="1.0" encoding="UTF-8" standalone="yes"?>
<Relationships xmlns="http://schemas.openxmlformats.org/package/2006/relationships"><Relationship Id="rId9" Type="http://schemas.openxmlformats.org/officeDocument/2006/relationships/image" Target="../media/image205.png"/><Relationship Id="rId8" Type="http://schemas.openxmlformats.org/officeDocument/2006/relationships/image" Target="../media/image204.png"/><Relationship Id="rId7" Type="http://schemas.openxmlformats.org/officeDocument/2006/relationships/image" Target="../media/image203.jpeg"/><Relationship Id="rId6" Type="http://schemas.openxmlformats.org/officeDocument/2006/relationships/image" Target="../media/image202.png"/><Relationship Id="rId5" Type="http://schemas.openxmlformats.org/officeDocument/2006/relationships/image" Target="../media/image201.png"/><Relationship Id="rId4" Type="http://schemas.openxmlformats.org/officeDocument/2006/relationships/image" Target="../media/image200.png"/><Relationship Id="rId3" Type="http://schemas.openxmlformats.org/officeDocument/2006/relationships/image" Target="../media/image199.png"/><Relationship Id="rId2" Type="http://schemas.openxmlformats.org/officeDocument/2006/relationships/image" Target="../media/image198.png"/><Relationship Id="rId16" Type="http://schemas.openxmlformats.org/officeDocument/2006/relationships/notesSlide" Target="../notesSlides/notesSlide3.xml"/><Relationship Id="rId15" Type="http://schemas.openxmlformats.org/officeDocument/2006/relationships/slideLayout" Target="../slideLayouts/slideLayout4.xml"/><Relationship Id="rId14" Type="http://schemas.openxmlformats.org/officeDocument/2006/relationships/image" Target="../media/image209.png"/><Relationship Id="rId13" Type="http://schemas.openxmlformats.org/officeDocument/2006/relationships/tags" Target="../tags/tag32.xml"/><Relationship Id="rId12" Type="http://schemas.openxmlformats.org/officeDocument/2006/relationships/image" Target="../media/image208.png"/><Relationship Id="rId11" Type="http://schemas.openxmlformats.org/officeDocument/2006/relationships/image" Target="../media/image207.png"/><Relationship Id="rId10" Type="http://schemas.openxmlformats.org/officeDocument/2006/relationships/image" Target="../media/image206.png"/><Relationship Id="rId1" Type="http://schemas.openxmlformats.org/officeDocument/2006/relationships/image" Target="../media/image197.png"/></Relationships>
</file>

<file path=ppt/slides/_rels/slide32.xml.rels><?xml version="1.0" encoding="UTF-8" standalone="yes"?>
<Relationships xmlns="http://schemas.openxmlformats.org/package/2006/relationships"><Relationship Id="rId9" Type="http://schemas.openxmlformats.org/officeDocument/2006/relationships/image" Target="../media/image218.png"/><Relationship Id="rId8" Type="http://schemas.openxmlformats.org/officeDocument/2006/relationships/image" Target="../media/image217.png"/><Relationship Id="rId7" Type="http://schemas.openxmlformats.org/officeDocument/2006/relationships/image" Target="../media/image216.png"/><Relationship Id="rId6" Type="http://schemas.openxmlformats.org/officeDocument/2006/relationships/image" Target="../media/image215.jpeg"/><Relationship Id="rId5" Type="http://schemas.openxmlformats.org/officeDocument/2006/relationships/image" Target="../media/image214.png"/><Relationship Id="rId4" Type="http://schemas.openxmlformats.org/officeDocument/2006/relationships/image" Target="../media/image213.png"/><Relationship Id="rId3" Type="http://schemas.openxmlformats.org/officeDocument/2006/relationships/image" Target="../media/image212.png"/><Relationship Id="rId2" Type="http://schemas.openxmlformats.org/officeDocument/2006/relationships/image" Target="../media/image211.png"/><Relationship Id="rId16" Type="http://schemas.openxmlformats.org/officeDocument/2006/relationships/notesSlide" Target="../notesSlides/notesSlide4.xml"/><Relationship Id="rId15" Type="http://schemas.openxmlformats.org/officeDocument/2006/relationships/slideLayout" Target="../slideLayouts/slideLayout4.xml"/><Relationship Id="rId14" Type="http://schemas.openxmlformats.org/officeDocument/2006/relationships/tags" Target="../tags/tag33.xml"/><Relationship Id="rId13" Type="http://schemas.openxmlformats.org/officeDocument/2006/relationships/image" Target="../media/image222.png"/><Relationship Id="rId12" Type="http://schemas.openxmlformats.org/officeDocument/2006/relationships/image" Target="../media/image221.png"/><Relationship Id="rId11" Type="http://schemas.openxmlformats.org/officeDocument/2006/relationships/image" Target="../media/image220.png"/><Relationship Id="rId10" Type="http://schemas.openxmlformats.org/officeDocument/2006/relationships/image" Target="../media/image219.png"/><Relationship Id="rId1" Type="http://schemas.openxmlformats.org/officeDocument/2006/relationships/image" Target="../media/image210.png"/></Relationships>
</file>

<file path=ppt/slides/_rels/slide33.xml.rels><?xml version="1.0" encoding="UTF-8" standalone="yes"?>
<Relationships xmlns="http://schemas.openxmlformats.org/package/2006/relationships"><Relationship Id="rId9" Type="http://schemas.openxmlformats.org/officeDocument/2006/relationships/image" Target="../media/image230.png"/><Relationship Id="rId8" Type="http://schemas.openxmlformats.org/officeDocument/2006/relationships/image" Target="../media/image201.png"/><Relationship Id="rId7" Type="http://schemas.openxmlformats.org/officeDocument/2006/relationships/image" Target="../media/image229.png"/><Relationship Id="rId6" Type="http://schemas.openxmlformats.org/officeDocument/2006/relationships/image" Target="../media/image228.png"/><Relationship Id="rId5" Type="http://schemas.openxmlformats.org/officeDocument/2006/relationships/image" Target="../media/image227.png"/><Relationship Id="rId4" Type="http://schemas.openxmlformats.org/officeDocument/2006/relationships/image" Target="../media/image226.png"/><Relationship Id="rId3" Type="http://schemas.openxmlformats.org/officeDocument/2006/relationships/image" Target="../media/image225.png"/><Relationship Id="rId2" Type="http://schemas.openxmlformats.org/officeDocument/2006/relationships/image" Target="../media/image224.png"/><Relationship Id="rId14" Type="http://schemas.openxmlformats.org/officeDocument/2006/relationships/slideLayout" Target="../slideLayouts/slideLayout4.xml"/><Relationship Id="rId13" Type="http://schemas.openxmlformats.org/officeDocument/2006/relationships/image" Target="../media/image233.png"/><Relationship Id="rId12" Type="http://schemas.openxmlformats.org/officeDocument/2006/relationships/image" Target="../media/image232.png"/><Relationship Id="rId11" Type="http://schemas.openxmlformats.org/officeDocument/2006/relationships/image" Target="../media/image231.png"/><Relationship Id="rId10" Type="http://schemas.openxmlformats.org/officeDocument/2006/relationships/tags" Target="../tags/tag34.xml"/><Relationship Id="rId1" Type="http://schemas.openxmlformats.org/officeDocument/2006/relationships/image" Target="../media/image223.png"/></Relationships>
</file>

<file path=ppt/slides/_rels/slide34.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image" Target="../media/image239.png"/><Relationship Id="rId5" Type="http://schemas.openxmlformats.org/officeDocument/2006/relationships/image" Target="../media/image238.png"/><Relationship Id="rId4" Type="http://schemas.openxmlformats.org/officeDocument/2006/relationships/image" Target="../media/image237.png"/><Relationship Id="rId3" Type="http://schemas.openxmlformats.org/officeDocument/2006/relationships/image" Target="../media/image236.png"/><Relationship Id="rId2" Type="http://schemas.openxmlformats.org/officeDocument/2006/relationships/image" Target="../media/image235.png"/><Relationship Id="rId1" Type="http://schemas.openxmlformats.org/officeDocument/2006/relationships/image" Target="../media/image234.jpeg"/></Relationships>
</file>

<file path=ppt/slides/_rels/slide35.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244.jpeg"/><Relationship Id="rId4" Type="http://schemas.openxmlformats.org/officeDocument/2006/relationships/image" Target="../media/image243.png"/><Relationship Id="rId3" Type="http://schemas.openxmlformats.org/officeDocument/2006/relationships/image" Target="../media/image242.png"/><Relationship Id="rId2" Type="http://schemas.openxmlformats.org/officeDocument/2006/relationships/image" Target="../media/image241.png"/><Relationship Id="rId1" Type="http://schemas.openxmlformats.org/officeDocument/2006/relationships/image" Target="../media/image240.png"/></Relationships>
</file>

<file path=ppt/slides/_rels/slide36.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image" Target="../media/image250.png"/><Relationship Id="rId5" Type="http://schemas.openxmlformats.org/officeDocument/2006/relationships/image" Target="../media/image249.jpeg"/><Relationship Id="rId4" Type="http://schemas.openxmlformats.org/officeDocument/2006/relationships/image" Target="../media/image248.jpeg"/><Relationship Id="rId3" Type="http://schemas.openxmlformats.org/officeDocument/2006/relationships/image" Target="../media/image247.jpeg"/><Relationship Id="rId2" Type="http://schemas.openxmlformats.org/officeDocument/2006/relationships/image" Target="../media/image246.jpeg"/><Relationship Id="rId1" Type="http://schemas.openxmlformats.org/officeDocument/2006/relationships/image" Target="../media/image245.png"/></Relationships>
</file>

<file path=ppt/slides/_rels/slide37.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image" Target="../media/image256.jpeg"/><Relationship Id="rId5" Type="http://schemas.openxmlformats.org/officeDocument/2006/relationships/image" Target="../media/image255.jpeg"/><Relationship Id="rId4" Type="http://schemas.openxmlformats.org/officeDocument/2006/relationships/image" Target="../media/image254.jpeg"/><Relationship Id="rId3" Type="http://schemas.openxmlformats.org/officeDocument/2006/relationships/image" Target="../media/image253.jpeg"/><Relationship Id="rId2" Type="http://schemas.openxmlformats.org/officeDocument/2006/relationships/image" Target="../media/image252.jpeg"/><Relationship Id="rId1" Type="http://schemas.openxmlformats.org/officeDocument/2006/relationships/image" Target="../media/image251.jpeg"/></Relationships>
</file>

<file path=ppt/slides/_rels/slide38.xml.rels><?xml version="1.0" encoding="UTF-8" standalone="yes"?>
<Relationships xmlns="http://schemas.openxmlformats.org/package/2006/relationships"><Relationship Id="rId9" Type="http://schemas.openxmlformats.org/officeDocument/2006/relationships/image" Target="../media/image265.png"/><Relationship Id="rId8" Type="http://schemas.openxmlformats.org/officeDocument/2006/relationships/image" Target="../media/image264.png"/><Relationship Id="rId7" Type="http://schemas.openxmlformats.org/officeDocument/2006/relationships/image" Target="../media/image263.png"/><Relationship Id="rId6" Type="http://schemas.openxmlformats.org/officeDocument/2006/relationships/image" Target="../media/image262.png"/><Relationship Id="rId5" Type="http://schemas.openxmlformats.org/officeDocument/2006/relationships/image" Target="../media/image261.png"/><Relationship Id="rId4" Type="http://schemas.openxmlformats.org/officeDocument/2006/relationships/image" Target="../media/image260.png"/><Relationship Id="rId3" Type="http://schemas.openxmlformats.org/officeDocument/2006/relationships/image" Target="../media/image259.png"/><Relationship Id="rId2" Type="http://schemas.openxmlformats.org/officeDocument/2006/relationships/image" Target="../media/image258.png"/><Relationship Id="rId14" Type="http://schemas.openxmlformats.org/officeDocument/2006/relationships/notesSlide" Target="../notesSlides/notesSlide5.xml"/><Relationship Id="rId13" Type="http://schemas.openxmlformats.org/officeDocument/2006/relationships/slideLayout" Target="../slideLayouts/slideLayout4.xml"/><Relationship Id="rId12" Type="http://schemas.openxmlformats.org/officeDocument/2006/relationships/image" Target="../media/image268.png"/><Relationship Id="rId11" Type="http://schemas.openxmlformats.org/officeDocument/2006/relationships/image" Target="../media/image267.png"/><Relationship Id="rId10" Type="http://schemas.openxmlformats.org/officeDocument/2006/relationships/image" Target="../media/image266.png"/><Relationship Id="rId1" Type="http://schemas.openxmlformats.org/officeDocument/2006/relationships/image" Target="../media/image257.png"/></Relationships>
</file>

<file path=ppt/slides/_rels/slide39.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image" Target="../media/image274.png"/><Relationship Id="rId5" Type="http://schemas.openxmlformats.org/officeDocument/2006/relationships/image" Target="../media/image273.png"/><Relationship Id="rId4" Type="http://schemas.openxmlformats.org/officeDocument/2006/relationships/image" Target="../media/image272.png"/><Relationship Id="rId3" Type="http://schemas.openxmlformats.org/officeDocument/2006/relationships/image" Target="../media/image271.png"/><Relationship Id="rId2" Type="http://schemas.openxmlformats.org/officeDocument/2006/relationships/image" Target="../media/image270.jpeg"/><Relationship Id="rId1" Type="http://schemas.openxmlformats.org/officeDocument/2006/relationships/image" Target="../media/image269.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9" Type="http://schemas.openxmlformats.org/officeDocument/2006/relationships/image" Target="../media/image283.jpeg"/><Relationship Id="rId8" Type="http://schemas.openxmlformats.org/officeDocument/2006/relationships/image" Target="../media/image282.png"/><Relationship Id="rId7" Type="http://schemas.openxmlformats.org/officeDocument/2006/relationships/image" Target="../media/image281.png"/><Relationship Id="rId6" Type="http://schemas.openxmlformats.org/officeDocument/2006/relationships/image" Target="../media/image280.png"/><Relationship Id="rId5" Type="http://schemas.openxmlformats.org/officeDocument/2006/relationships/image" Target="../media/image279.jpeg"/><Relationship Id="rId4" Type="http://schemas.openxmlformats.org/officeDocument/2006/relationships/image" Target="../media/image278.png"/><Relationship Id="rId3" Type="http://schemas.openxmlformats.org/officeDocument/2006/relationships/image" Target="../media/image277.png"/><Relationship Id="rId2" Type="http://schemas.openxmlformats.org/officeDocument/2006/relationships/image" Target="../media/image276.png"/><Relationship Id="rId14" Type="http://schemas.openxmlformats.org/officeDocument/2006/relationships/notesSlide" Target="../notesSlides/notesSlide6.xml"/><Relationship Id="rId13" Type="http://schemas.openxmlformats.org/officeDocument/2006/relationships/slideLayout" Target="../slideLayouts/slideLayout4.xml"/><Relationship Id="rId12" Type="http://schemas.openxmlformats.org/officeDocument/2006/relationships/image" Target="../media/image286.jpeg"/><Relationship Id="rId11" Type="http://schemas.openxmlformats.org/officeDocument/2006/relationships/image" Target="../media/image285.png"/><Relationship Id="rId10" Type="http://schemas.openxmlformats.org/officeDocument/2006/relationships/image" Target="../media/image284.png"/><Relationship Id="rId1" Type="http://schemas.openxmlformats.org/officeDocument/2006/relationships/image" Target="../media/image275.png"/></Relationships>
</file>

<file path=ppt/slides/_rels/slide41.xml.rels><?xml version="1.0" encoding="UTF-8" standalone="yes"?>
<Relationships xmlns="http://schemas.openxmlformats.org/package/2006/relationships"><Relationship Id="rId8" Type="http://schemas.openxmlformats.org/officeDocument/2006/relationships/notesSlide" Target="../notesSlides/notesSlide7.xml"/><Relationship Id="rId7" Type="http://schemas.openxmlformats.org/officeDocument/2006/relationships/slideLayout" Target="../slideLayouts/slideLayout4.xml"/><Relationship Id="rId6" Type="http://schemas.openxmlformats.org/officeDocument/2006/relationships/image" Target="../media/image292.png"/><Relationship Id="rId5" Type="http://schemas.openxmlformats.org/officeDocument/2006/relationships/image" Target="../media/image291.png"/><Relationship Id="rId4" Type="http://schemas.openxmlformats.org/officeDocument/2006/relationships/image" Target="../media/image290.png"/><Relationship Id="rId3" Type="http://schemas.openxmlformats.org/officeDocument/2006/relationships/image" Target="../media/image289.png"/><Relationship Id="rId2" Type="http://schemas.openxmlformats.org/officeDocument/2006/relationships/image" Target="../media/image288.png"/><Relationship Id="rId1" Type="http://schemas.openxmlformats.org/officeDocument/2006/relationships/image" Target="../media/image287.png"/></Relationships>
</file>

<file path=ppt/slides/_rels/slide42.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4.xml"/><Relationship Id="rId5" Type="http://schemas.openxmlformats.org/officeDocument/2006/relationships/image" Target="../media/image297.png"/><Relationship Id="rId4" Type="http://schemas.openxmlformats.org/officeDocument/2006/relationships/image" Target="../media/image296.png"/><Relationship Id="rId3" Type="http://schemas.openxmlformats.org/officeDocument/2006/relationships/image" Target="../media/image295.png"/><Relationship Id="rId2" Type="http://schemas.openxmlformats.org/officeDocument/2006/relationships/image" Target="../media/image294.png"/><Relationship Id="rId1" Type="http://schemas.openxmlformats.org/officeDocument/2006/relationships/image" Target="../media/image293.png"/></Relationships>
</file>

<file path=ppt/slides/_rels/slide43.xml.rels><?xml version="1.0" encoding="UTF-8" standalone="yes"?>
<Relationships xmlns="http://schemas.openxmlformats.org/package/2006/relationships"><Relationship Id="rId8" Type="http://schemas.openxmlformats.org/officeDocument/2006/relationships/notesSlide" Target="../notesSlides/notesSlide9.xml"/><Relationship Id="rId7" Type="http://schemas.openxmlformats.org/officeDocument/2006/relationships/slideLayout" Target="../slideLayouts/slideLayout4.xml"/><Relationship Id="rId6" Type="http://schemas.openxmlformats.org/officeDocument/2006/relationships/image" Target="../media/image303.jpeg"/><Relationship Id="rId5" Type="http://schemas.openxmlformats.org/officeDocument/2006/relationships/image" Target="../media/image302.jpeg"/><Relationship Id="rId4" Type="http://schemas.openxmlformats.org/officeDocument/2006/relationships/image" Target="../media/image301.jpeg"/><Relationship Id="rId3" Type="http://schemas.openxmlformats.org/officeDocument/2006/relationships/image" Target="../media/image300.jpeg"/><Relationship Id="rId2" Type="http://schemas.openxmlformats.org/officeDocument/2006/relationships/image" Target="../media/image299.jpeg"/><Relationship Id="rId1" Type="http://schemas.openxmlformats.org/officeDocument/2006/relationships/image" Target="../media/image298.png"/></Relationships>
</file>

<file path=ppt/slides/_rels/slide44.xml.rels><?xml version="1.0" encoding="UTF-8" standalone="yes"?>
<Relationships xmlns="http://schemas.openxmlformats.org/package/2006/relationships"><Relationship Id="rId9" Type="http://schemas.openxmlformats.org/officeDocument/2006/relationships/image" Target="../media/image312.png"/><Relationship Id="rId8" Type="http://schemas.openxmlformats.org/officeDocument/2006/relationships/image" Target="../media/image311.png"/><Relationship Id="rId7" Type="http://schemas.openxmlformats.org/officeDocument/2006/relationships/image" Target="../media/image310.png"/><Relationship Id="rId6" Type="http://schemas.openxmlformats.org/officeDocument/2006/relationships/image" Target="../media/image309.png"/><Relationship Id="rId5" Type="http://schemas.openxmlformats.org/officeDocument/2006/relationships/image" Target="../media/image308.png"/><Relationship Id="rId4" Type="http://schemas.openxmlformats.org/officeDocument/2006/relationships/image" Target="../media/image307.jpeg"/><Relationship Id="rId3" Type="http://schemas.openxmlformats.org/officeDocument/2006/relationships/image" Target="../media/image306.png"/><Relationship Id="rId2" Type="http://schemas.openxmlformats.org/officeDocument/2006/relationships/image" Target="../media/image305.png"/><Relationship Id="rId16" Type="http://schemas.openxmlformats.org/officeDocument/2006/relationships/notesSlide" Target="../notesSlides/notesSlide10.xml"/><Relationship Id="rId15" Type="http://schemas.openxmlformats.org/officeDocument/2006/relationships/slideLayout" Target="../slideLayouts/slideLayout4.xml"/><Relationship Id="rId14" Type="http://schemas.openxmlformats.org/officeDocument/2006/relationships/image" Target="../media/image317.png"/><Relationship Id="rId13" Type="http://schemas.openxmlformats.org/officeDocument/2006/relationships/image" Target="../media/image316.png"/><Relationship Id="rId12" Type="http://schemas.openxmlformats.org/officeDocument/2006/relationships/image" Target="../media/image315.png"/><Relationship Id="rId11" Type="http://schemas.openxmlformats.org/officeDocument/2006/relationships/image" Target="../media/image314.png"/><Relationship Id="rId10" Type="http://schemas.openxmlformats.org/officeDocument/2006/relationships/image" Target="../media/image313.png"/><Relationship Id="rId1" Type="http://schemas.openxmlformats.org/officeDocument/2006/relationships/image" Target="../media/image304.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18.png"/></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321.png"/><Relationship Id="rId2" Type="http://schemas.openxmlformats.org/officeDocument/2006/relationships/image" Target="../media/image320.png"/><Relationship Id="rId1" Type="http://schemas.openxmlformats.org/officeDocument/2006/relationships/image" Target="../media/image319.png"/></Relationships>
</file>

<file path=ppt/slides/_rels/slide47.xml.rels><?xml version="1.0" encoding="UTF-8" standalone="yes"?>
<Relationships xmlns="http://schemas.openxmlformats.org/package/2006/relationships"><Relationship Id="rId9" Type="http://schemas.openxmlformats.org/officeDocument/2006/relationships/image" Target="../media/image330.png"/><Relationship Id="rId8" Type="http://schemas.openxmlformats.org/officeDocument/2006/relationships/image" Target="../media/image329.png"/><Relationship Id="rId7" Type="http://schemas.openxmlformats.org/officeDocument/2006/relationships/image" Target="../media/image328.png"/><Relationship Id="rId6" Type="http://schemas.openxmlformats.org/officeDocument/2006/relationships/image" Target="../media/image327.png"/><Relationship Id="rId5" Type="http://schemas.openxmlformats.org/officeDocument/2006/relationships/image" Target="../media/image326.png"/><Relationship Id="rId4" Type="http://schemas.openxmlformats.org/officeDocument/2006/relationships/image" Target="../media/image325.png"/><Relationship Id="rId3" Type="http://schemas.openxmlformats.org/officeDocument/2006/relationships/image" Target="../media/image324.png"/><Relationship Id="rId27" Type="http://schemas.openxmlformats.org/officeDocument/2006/relationships/notesSlide" Target="../notesSlides/notesSlide11.xml"/><Relationship Id="rId26" Type="http://schemas.openxmlformats.org/officeDocument/2006/relationships/slideLayout" Target="../slideLayouts/slideLayout4.xml"/><Relationship Id="rId25" Type="http://schemas.openxmlformats.org/officeDocument/2006/relationships/image" Target="../media/image346.png"/><Relationship Id="rId24" Type="http://schemas.openxmlformats.org/officeDocument/2006/relationships/image" Target="../media/image345.png"/><Relationship Id="rId23" Type="http://schemas.openxmlformats.org/officeDocument/2006/relationships/image" Target="../media/image344.png"/><Relationship Id="rId22" Type="http://schemas.openxmlformats.org/officeDocument/2006/relationships/image" Target="../media/image343.png"/><Relationship Id="rId21" Type="http://schemas.openxmlformats.org/officeDocument/2006/relationships/image" Target="../media/image342.jpeg"/><Relationship Id="rId20" Type="http://schemas.openxmlformats.org/officeDocument/2006/relationships/image" Target="../media/image341.png"/><Relationship Id="rId2" Type="http://schemas.openxmlformats.org/officeDocument/2006/relationships/image" Target="../media/image323.png"/><Relationship Id="rId19" Type="http://schemas.openxmlformats.org/officeDocument/2006/relationships/image" Target="../media/image340.jpeg"/><Relationship Id="rId18" Type="http://schemas.openxmlformats.org/officeDocument/2006/relationships/image" Target="../media/image339.jpeg"/><Relationship Id="rId17" Type="http://schemas.openxmlformats.org/officeDocument/2006/relationships/image" Target="../media/image338.jpeg"/><Relationship Id="rId16" Type="http://schemas.openxmlformats.org/officeDocument/2006/relationships/image" Target="../media/image337.jpeg"/><Relationship Id="rId15" Type="http://schemas.openxmlformats.org/officeDocument/2006/relationships/image" Target="../media/image336.jpeg"/><Relationship Id="rId14" Type="http://schemas.openxmlformats.org/officeDocument/2006/relationships/image" Target="../media/image335.jpeg"/><Relationship Id="rId13" Type="http://schemas.openxmlformats.org/officeDocument/2006/relationships/image" Target="../media/image334.png"/><Relationship Id="rId12" Type="http://schemas.openxmlformats.org/officeDocument/2006/relationships/image" Target="../media/image333.png"/><Relationship Id="rId11" Type="http://schemas.openxmlformats.org/officeDocument/2006/relationships/image" Target="../media/image332.png"/><Relationship Id="rId10" Type="http://schemas.openxmlformats.org/officeDocument/2006/relationships/image" Target="../media/image331.png"/><Relationship Id="rId1" Type="http://schemas.openxmlformats.org/officeDocument/2006/relationships/image" Target="../media/image322.png"/></Relationships>
</file>

<file path=ppt/slides/_rels/slide48.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350.png"/><Relationship Id="rId3" Type="http://schemas.openxmlformats.org/officeDocument/2006/relationships/image" Target="../media/image349.png"/><Relationship Id="rId2" Type="http://schemas.openxmlformats.org/officeDocument/2006/relationships/image" Target="../media/image348.jpeg"/><Relationship Id="rId1" Type="http://schemas.openxmlformats.org/officeDocument/2006/relationships/image" Target="../media/image347.jpeg"/></Relationships>
</file>

<file path=ppt/slides/_rels/slide49.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image" Target="../media/image356.png"/><Relationship Id="rId5" Type="http://schemas.openxmlformats.org/officeDocument/2006/relationships/image" Target="../media/image355.png"/><Relationship Id="rId4" Type="http://schemas.openxmlformats.org/officeDocument/2006/relationships/image" Target="../media/image354.png"/><Relationship Id="rId3" Type="http://schemas.openxmlformats.org/officeDocument/2006/relationships/image" Target="../media/image353.png"/><Relationship Id="rId2" Type="http://schemas.openxmlformats.org/officeDocument/2006/relationships/image" Target="../media/image352.png"/><Relationship Id="rId1" Type="http://schemas.openxmlformats.org/officeDocument/2006/relationships/image" Target="../media/image351.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chart" Target="../charts/chart1.xml"/></Relationships>
</file>

<file path=ppt/slides/_rels/slide50.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image" Target="../media/image364.png"/><Relationship Id="rId7" Type="http://schemas.openxmlformats.org/officeDocument/2006/relationships/image" Target="../media/image363.png"/><Relationship Id="rId6" Type="http://schemas.openxmlformats.org/officeDocument/2006/relationships/image" Target="../media/image362.png"/><Relationship Id="rId5" Type="http://schemas.openxmlformats.org/officeDocument/2006/relationships/image" Target="../media/image361.png"/><Relationship Id="rId4" Type="http://schemas.openxmlformats.org/officeDocument/2006/relationships/image" Target="../media/image360.png"/><Relationship Id="rId3" Type="http://schemas.openxmlformats.org/officeDocument/2006/relationships/image" Target="../media/image359.png"/><Relationship Id="rId2" Type="http://schemas.openxmlformats.org/officeDocument/2006/relationships/image" Target="../media/image358.png"/><Relationship Id="rId1" Type="http://schemas.openxmlformats.org/officeDocument/2006/relationships/image" Target="../media/image357.png"/></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366.png"/><Relationship Id="rId1" Type="http://schemas.openxmlformats.org/officeDocument/2006/relationships/image" Target="../media/image365.jpeg"/></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4.xml"/><Relationship Id="rId2" Type="http://schemas.openxmlformats.org/officeDocument/2006/relationships/image" Target="../media/image368.png"/><Relationship Id="rId1" Type="http://schemas.openxmlformats.org/officeDocument/2006/relationships/image" Target="../media/image367.png"/></Relationships>
</file>

<file path=ppt/slides/_rels/slide53.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image" Target="../media/image374.jpeg"/><Relationship Id="rId5" Type="http://schemas.openxmlformats.org/officeDocument/2006/relationships/image" Target="../media/image373.jpeg"/><Relationship Id="rId4" Type="http://schemas.openxmlformats.org/officeDocument/2006/relationships/image" Target="../media/image372.jpeg"/><Relationship Id="rId3" Type="http://schemas.openxmlformats.org/officeDocument/2006/relationships/image" Target="../media/image371.jpeg"/><Relationship Id="rId2" Type="http://schemas.openxmlformats.org/officeDocument/2006/relationships/image" Target="../media/image370.jpeg"/><Relationship Id="rId1" Type="http://schemas.openxmlformats.org/officeDocument/2006/relationships/image" Target="../media/image369.jpeg"/></Relationships>
</file>

<file path=ppt/slides/_rels/slide54.xml.rels><?xml version="1.0" encoding="UTF-8" standalone="yes"?>
<Relationships xmlns="http://schemas.openxmlformats.org/package/2006/relationships"><Relationship Id="rId9" Type="http://schemas.openxmlformats.org/officeDocument/2006/relationships/image" Target="../media/image383.png"/><Relationship Id="rId8" Type="http://schemas.openxmlformats.org/officeDocument/2006/relationships/image" Target="../media/image382.png"/><Relationship Id="rId7" Type="http://schemas.openxmlformats.org/officeDocument/2006/relationships/image" Target="../media/image381.png"/><Relationship Id="rId6" Type="http://schemas.openxmlformats.org/officeDocument/2006/relationships/image" Target="../media/image380.png"/><Relationship Id="rId5" Type="http://schemas.openxmlformats.org/officeDocument/2006/relationships/image" Target="../media/image379.png"/><Relationship Id="rId4" Type="http://schemas.openxmlformats.org/officeDocument/2006/relationships/image" Target="../media/image378.png"/><Relationship Id="rId3" Type="http://schemas.openxmlformats.org/officeDocument/2006/relationships/image" Target="../media/image377.png"/><Relationship Id="rId20" Type="http://schemas.openxmlformats.org/officeDocument/2006/relationships/slideLayout" Target="../slideLayouts/slideLayout4.xml"/><Relationship Id="rId2" Type="http://schemas.openxmlformats.org/officeDocument/2006/relationships/image" Target="../media/image376.png"/><Relationship Id="rId19" Type="http://schemas.openxmlformats.org/officeDocument/2006/relationships/image" Target="../media/image393.png"/><Relationship Id="rId18" Type="http://schemas.microsoft.com/office/2007/relationships/hdphoto" Target="../media/image392.wdp"/><Relationship Id="rId17" Type="http://schemas.openxmlformats.org/officeDocument/2006/relationships/image" Target="../media/image391.png"/><Relationship Id="rId16" Type="http://schemas.microsoft.com/office/2007/relationships/hdphoto" Target="../media/image390.wdp"/><Relationship Id="rId15" Type="http://schemas.openxmlformats.org/officeDocument/2006/relationships/image" Target="../media/image389.png"/><Relationship Id="rId14" Type="http://schemas.openxmlformats.org/officeDocument/2006/relationships/image" Target="../media/image388.jpeg"/><Relationship Id="rId13" Type="http://schemas.openxmlformats.org/officeDocument/2006/relationships/image" Target="../media/image387.png"/><Relationship Id="rId12" Type="http://schemas.openxmlformats.org/officeDocument/2006/relationships/image" Target="../media/image386.png"/><Relationship Id="rId11" Type="http://schemas.openxmlformats.org/officeDocument/2006/relationships/image" Target="../media/image385.png"/><Relationship Id="rId10" Type="http://schemas.openxmlformats.org/officeDocument/2006/relationships/image" Target="../media/image384.png"/><Relationship Id="rId1" Type="http://schemas.openxmlformats.org/officeDocument/2006/relationships/image" Target="../media/image375.png"/></Relationships>
</file>

<file path=ppt/slides/_rels/slide55.xml.rels><?xml version="1.0" encoding="UTF-8" standalone="yes"?>
<Relationships xmlns="http://schemas.openxmlformats.org/package/2006/relationships"><Relationship Id="rId9" Type="http://schemas.openxmlformats.org/officeDocument/2006/relationships/image" Target="../media/image402.png"/><Relationship Id="rId8" Type="http://schemas.openxmlformats.org/officeDocument/2006/relationships/image" Target="../media/image401.png"/><Relationship Id="rId7" Type="http://schemas.openxmlformats.org/officeDocument/2006/relationships/image" Target="../media/image400.png"/><Relationship Id="rId6" Type="http://schemas.openxmlformats.org/officeDocument/2006/relationships/image" Target="../media/image399.png"/><Relationship Id="rId5" Type="http://schemas.openxmlformats.org/officeDocument/2006/relationships/image" Target="../media/image398.png"/><Relationship Id="rId4" Type="http://schemas.openxmlformats.org/officeDocument/2006/relationships/image" Target="../media/image397.png"/><Relationship Id="rId3" Type="http://schemas.openxmlformats.org/officeDocument/2006/relationships/image" Target="../media/image396.jpeg"/><Relationship Id="rId2" Type="http://schemas.openxmlformats.org/officeDocument/2006/relationships/image" Target="../media/image395.jpeg"/><Relationship Id="rId10" Type="http://schemas.openxmlformats.org/officeDocument/2006/relationships/slideLayout" Target="../slideLayouts/slideLayout4.xml"/><Relationship Id="rId1" Type="http://schemas.openxmlformats.org/officeDocument/2006/relationships/image" Target="../media/image394.png"/></Relationships>
</file>

<file path=ppt/slides/_rels/slide56.xml.rels><?xml version="1.0" encoding="UTF-8" standalone="yes"?>
<Relationships xmlns="http://schemas.openxmlformats.org/package/2006/relationships"><Relationship Id="rId9" Type="http://schemas.openxmlformats.org/officeDocument/2006/relationships/tags" Target="../tags/tag42.xml"/><Relationship Id="rId8" Type="http://schemas.openxmlformats.org/officeDocument/2006/relationships/image" Target="../media/image403.jpeg"/><Relationship Id="rId7" Type="http://schemas.openxmlformats.org/officeDocument/2006/relationships/tags" Target="../tags/tag41.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9" Type="http://schemas.openxmlformats.org/officeDocument/2006/relationships/slideLayout" Target="../slideLayouts/slideLayout4.xml"/><Relationship Id="rId18" Type="http://schemas.openxmlformats.org/officeDocument/2006/relationships/image" Target="../media/image408.jpeg"/><Relationship Id="rId17" Type="http://schemas.openxmlformats.org/officeDocument/2006/relationships/tags" Target="../tags/tag46.xml"/><Relationship Id="rId16" Type="http://schemas.openxmlformats.org/officeDocument/2006/relationships/image" Target="../media/image407.jpeg"/><Relationship Id="rId15" Type="http://schemas.openxmlformats.org/officeDocument/2006/relationships/tags" Target="../tags/tag45.xml"/><Relationship Id="rId14" Type="http://schemas.openxmlformats.org/officeDocument/2006/relationships/image" Target="../media/image406.jpeg"/><Relationship Id="rId13" Type="http://schemas.openxmlformats.org/officeDocument/2006/relationships/tags" Target="../tags/tag44.xml"/><Relationship Id="rId12" Type="http://schemas.openxmlformats.org/officeDocument/2006/relationships/image" Target="../media/image405.png"/><Relationship Id="rId11" Type="http://schemas.openxmlformats.org/officeDocument/2006/relationships/tags" Target="../tags/tag43.xml"/><Relationship Id="rId10" Type="http://schemas.openxmlformats.org/officeDocument/2006/relationships/image" Target="../media/image404.png"/><Relationship Id="rId1" Type="http://schemas.openxmlformats.org/officeDocument/2006/relationships/tags" Target="../tags/tag35.xml"/></Relationships>
</file>

<file path=ppt/slides/_rels/slide57.xml.rels><?xml version="1.0" encoding="UTF-8" standalone="yes"?>
<Relationships xmlns="http://schemas.openxmlformats.org/package/2006/relationships"><Relationship Id="rId9" Type="http://schemas.openxmlformats.org/officeDocument/2006/relationships/tags" Target="../tags/tag52.xml"/><Relationship Id="rId8" Type="http://schemas.openxmlformats.org/officeDocument/2006/relationships/image" Target="../media/image411.jpeg"/><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image" Target="../media/image410.jpeg"/><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image" Target="../media/image409.png"/><Relationship Id="rId19" Type="http://schemas.openxmlformats.org/officeDocument/2006/relationships/slideLayout" Target="../slideLayouts/slideLayout4.xml"/><Relationship Id="rId18" Type="http://schemas.openxmlformats.org/officeDocument/2006/relationships/image" Target="../media/image414.png"/><Relationship Id="rId17" Type="http://schemas.openxmlformats.org/officeDocument/2006/relationships/tags" Target="../tags/tag58.xml"/><Relationship Id="rId16" Type="http://schemas.openxmlformats.org/officeDocument/2006/relationships/image" Target="../media/image413.jpeg"/><Relationship Id="rId15" Type="http://schemas.openxmlformats.org/officeDocument/2006/relationships/tags" Target="../tags/tag57.xml"/><Relationship Id="rId14" Type="http://schemas.openxmlformats.org/officeDocument/2006/relationships/tags" Target="../tags/tag56.xml"/><Relationship Id="rId13" Type="http://schemas.openxmlformats.org/officeDocument/2006/relationships/tags" Target="../tags/tag55.xml"/><Relationship Id="rId12" Type="http://schemas.openxmlformats.org/officeDocument/2006/relationships/tags" Target="../tags/tag54.xml"/><Relationship Id="rId11" Type="http://schemas.openxmlformats.org/officeDocument/2006/relationships/image" Target="../media/image412.png"/><Relationship Id="rId10" Type="http://schemas.openxmlformats.org/officeDocument/2006/relationships/tags" Target="../tags/tag53.xml"/><Relationship Id="rId1" Type="http://schemas.openxmlformats.org/officeDocument/2006/relationships/tags" Target="../tags/tag47.xml"/></Relationships>
</file>

<file path=ppt/slides/_rels/slide58.xml.rels><?xml version="1.0" encoding="UTF-8" standalone="yes"?>
<Relationships xmlns="http://schemas.openxmlformats.org/package/2006/relationships"><Relationship Id="rId9" Type="http://schemas.openxmlformats.org/officeDocument/2006/relationships/image" Target="../media/image417.jpeg"/><Relationship Id="rId8" Type="http://schemas.openxmlformats.org/officeDocument/2006/relationships/tags" Target="../tags/tag64.xml"/><Relationship Id="rId7" Type="http://schemas.openxmlformats.org/officeDocument/2006/relationships/image" Target="../media/image416.jpeg"/><Relationship Id="rId6" Type="http://schemas.openxmlformats.org/officeDocument/2006/relationships/tags" Target="../tags/tag63.xml"/><Relationship Id="rId5" Type="http://schemas.openxmlformats.org/officeDocument/2006/relationships/image" Target="../media/image415.jpeg"/><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9" Type="http://schemas.openxmlformats.org/officeDocument/2006/relationships/slideLayout" Target="../slideLayouts/slideLayout4.xml"/><Relationship Id="rId18" Type="http://schemas.openxmlformats.org/officeDocument/2006/relationships/tags" Target="../tags/tag70.xml"/><Relationship Id="rId17" Type="http://schemas.openxmlformats.org/officeDocument/2006/relationships/image" Target="../media/image420.jpeg"/><Relationship Id="rId16" Type="http://schemas.openxmlformats.org/officeDocument/2006/relationships/tags" Target="../tags/tag69.xml"/><Relationship Id="rId15" Type="http://schemas.openxmlformats.org/officeDocument/2006/relationships/tags" Target="../tags/tag68.xml"/><Relationship Id="rId14" Type="http://schemas.openxmlformats.org/officeDocument/2006/relationships/image" Target="../media/image419.png"/><Relationship Id="rId13" Type="http://schemas.openxmlformats.org/officeDocument/2006/relationships/tags" Target="../tags/tag67.xml"/><Relationship Id="rId12" Type="http://schemas.openxmlformats.org/officeDocument/2006/relationships/tags" Target="../tags/tag66.xml"/><Relationship Id="rId11" Type="http://schemas.openxmlformats.org/officeDocument/2006/relationships/image" Target="../media/image418.jpeg"/><Relationship Id="rId10" Type="http://schemas.openxmlformats.org/officeDocument/2006/relationships/tags" Target="../tags/tag65.xml"/><Relationship Id="rId1" Type="http://schemas.openxmlformats.org/officeDocument/2006/relationships/tags" Target="../tags/tag59.xml"/></Relationships>
</file>

<file path=ppt/slides/_rels/slide59.xml.rels><?xml version="1.0" encoding="UTF-8" standalone="yes"?>
<Relationships xmlns="http://schemas.openxmlformats.org/package/2006/relationships"><Relationship Id="rId9" Type="http://schemas.microsoft.com/office/2007/relationships/hdphoto" Target="../media/image429.wdp"/><Relationship Id="rId8" Type="http://schemas.openxmlformats.org/officeDocument/2006/relationships/image" Target="../media/image428.png"/><Relationship Id="rId7" Type="http://schemas.openxmlformats.org/officeDocument/2006/relationships/image" Target="../media/image427.png"/><Relationship Id="rId6" Type="http://schemas.openxmlformats.org/officeDocument/2006/relationships/image" Target="../media/image426.png"/><Relationship Id="rId5" Type="http://schemas.microsoft.com/office/2007/relationships/hdphoto" Target="../media/image425.wdp"/><Relationship Id="rId4" Type="http://schemas.openxmlformats.org/officeDocument/2006/relationships/image" Target="../media/image424.png"/><Relationship Id="rId3" Type="http://schemas.microsoft.com/office/2007/relationships/hdphoto" Target="../media/image423.wdp"/><Relationship Id="rId26" Type="http://schemas.openxmlformats.org/officeDocument/2006/relationships/slideLayout" Target="../slideLayouts/slideLayout4.xml"/><Relationship Id="rId25" Type="http://schemas.openxmlformats.org/officeDocument/2006/relationships/image" Target="../media/image444.png"/><Relationship Id="rId24" Type="http://schemas.openxmlformats.org/officeDocument/2006/relationships/image" Target="../media/image443.png"/><Relationship Id="rId23" Type="http://schemas.openxmlformats.org/officeDocument/2006/relationships/image" Target="../media/image442.png"/><Relationship Id="rId22" Type="http://schemas.openxmlformats.org/officeDocument/2006/relationships/image" Target="../media/image441.jpeg"/><Relationship Id="rId21" Type="http://schemas.openxmlformats.org/officeDocument/2006/relationships/image" Target="../media/image440.png"/><Relationship Id="rId20" Type="http://schemas.openxmlformats.org/officeDocument/2006/relationships/image" Target="../media/image439.png"/><Relationship Id="rId2" Type="http://schemas.openxmlformats.org/officeDocument/2006/relationships/image" Target="../media/image422.png"/><Relationship Id="rId19" Type="http://schemas.openxmlformats.org/officeDocument/2006/relationships/image" Target="../media/image63.png"/><Relationship Id="rId18" Type="http://schemas.openxmlformats.org/officeDocument/2006/relationships/image" Target="../media/image438.png"/><Relationship Id="rId17" Type="http://schemas.openxmlformats.org/officeDocument/2006/relationships/image" Target="../media/image437.png"/><Relationship Id="rId16" Type="http://schemas.openxmlformats.org/officeDocument/2006/relationships/image" Target="../media/image436.png"/><Relationship Id="rId15" Type="http://schemas.openxmlformats.org/officeDocument/2006/relationships/image" Target="../media/image435.png"/><Relationship Id="rId14" Type="http://schemas.openxmlformats.org/officeDocument/2006/relationships/image" Target="../media/image434.jpeg"/><Relationship Id="rId13" Type="http://schemas.openxmlformats.org/officeDocument/2006/relationships/image" Target="../media/image433.png"/><Relationship Id="rId12" Type="http://schemas.openxmlformats.org/officeDocument/2006/relationships/image" Target="../media/image432.png"/><Relationship Id="rId11" Type="http://schemas.microsoft.com/office/2007/relationships/hdphoto" Target="../media/image431.wdp"/><Relationship Id="rId10" Type="http://schemas.openxmlformats.org/officeDocument/2006/relationships/image" Target="../media/image430.png"/><Relationship Id="rId1" Type="http://schemas.openxmlformats.org/officeDocument/2006/relationships/image" Target="../media/image42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446.jpeg"/><Relationship Id="rId1" Type="http://schemas.openxmlformats.org/officeDocument/2006/relationships/image" Target="../media/image445.jpeg"/></Relationships>
</file>

<file path=ppt/slides/_rels/slide61.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48.png"/><Relationship Id="rId3" Type="http://schemas.openxmlformats.org/officeDocument/2006/relationships/tags" Target="../tags/tag72.xml"/><Relationship Id="rId2" Type="http://schemas.openxmlformats.org/officeDocument/2006/relationships/image" Target="../media/image447.png"/><Relationship Id="rId1" Type="http://schemas.openxmlformats.org/officeDocument/2006/relationships/tags" Target="../tags/tag71.xml"/></Relationships>
</file>

<file path=ppt/slides/_rels/slide62.xml.rels><?xml version="1.0" encoding="UTF-8" standalone="yes"?>
<Relationships xmlns="http://schemas.openxmlformats.org/package/2006/relationships"><Relationship Id="rId9" Type="http://schemas.openxmlformats.org/officeDocument/2006/relationships/image" Target="../media/image457.tiff"/><Relationship Id="rId8" Type="http://schemas.openxmlformats.org/officeDocument/2006/relationships/image" Target="../media/image456.png"/><Relationship Id="rId7" Type="http://schemas.openxmlformats.org/officeDocument/2006/relationships/image" Target="../media/image455.png"/><Relationship Id="rId6" Type="http://schemas.openxmlformats.org/officeDocument/2006/relationships/image" Target="../media/image454.png"/><Relationship Id="rId5" Type="http://schemas.openxmlformats.org/officeDocument/2006/relationships/image" Target="../media/image453.jpeg"/><Relationship Id="rId4" Type="http://schemas.openxmlformats.org/officeDocument/2006/relationships/image" Target="../media/image452.png"/><Relationship Id="rId3" Type="http://schemas.openxmlformats.org/officeDocument/2006/relationships/image" Target="../media/image451.png"/><Relationship Id="rId2" Type="http://schemas.openxmlformats.org/officeDocument/2006/relationships/image" Target="../media/image450.png"/><Relationship Id="rId18" Type="http://schemas.openxmlformats.org/officeDocument/2006/relationships/slideLayout" Target="../slideLayouts/slideLayout4.xml"/><Relationship Id="rId17" Type="http://schemas.openxmlformats.org/officeDocument/2006/relationships/image" Target="../media/image464.png"/><Relationship Id="rId16" Type="http://schemas.openxmlformats.org/officeDocument/2006/relationships/image" Target="../media/image463.png"/><Relationship Id="rId15" Type="http://schemas.openxmlformats.org/officeDocument/2006/relationships/image" Target="../media/image462.png"/><Relationship Id="rId14" Type="http://schemas.openxmlformats.org/officeDocument/2006/relationships/image" Target="../media/image461.png"/><Relationship Id="rId13" Type="http://schemas.openxmlformats.org/officeDocument/2006/relationships/image" Target="../media/image460.png"/><Relationship Id="rId12" Type="http://schemas.openxmlformats.org/officeDocument/2006/relationships/image" Target="../media/image459.jpeg"/><Relationship Id="rId11" Type="http://schemas.openxmlformats.org/officeDocument/2006/relationships/image" Target="../media/image88.png"/><Relationship Id="rId10" Type="http://schemas.openxmlformats.org/officeDocument/2006/relationships/image" Target="../media/image458.jpeg"/><Relationship Id="rId1" Type="http://schemas.openxmlformats.org/officeDocument/2006/relationships/image" Target="../media/image449.png"/></Relationships>
</file>

<file path=ppt/slides/_rels/slide63.xml.rels><?xml version="1.0" encoding="UTF-8" standalone="yes"?>
<Relationships xmlns="http://schemas.openxmlformats.org/package/2006/relationships"><Relationship Id="rId9" Type="http://schemas.openxmlformats.org/officeDocument/2006/relationships/tags" Target="../tags/tag77.xml"/><Relationship Id="rId8" Type="http://schemas.openxmlformats.org/officeDocument/2006/relationships/tags" Target="../tags/tag76.xml"/><Relationship Id="rId7" Type="http://schemas.openxmlformats.org/officeDocument/2006/relationships/tags" Target="../tags/tag75.xml"/><Relationship Id="rId6" Type="http://schemas.openxmlformats.org/officeDocument/2006/relationships/tags" Target="../tags/tag74.xml"/><Relationship Id="rId5" Type="http://schemas.openxmlformats.org/officeDocument/2006/relationships/tags" Target="../tags/tag73.xml"/><Relationship Id="rId4" Type="http://schemas.openxmlformats.org/officeDocument/2006/relationships/image" Target="../media/image468.jpeg"/><Relationship Id="rId3" Type="http://schemas.openxmlformats.org/officeDocument/2006/relationships/image" Target="../media/image467.jpeg"/><Relationship Id="rId2" Type="http://schemas.openxmlformats.org/officeDocument/2006/relationships/image" Target="../media/image466.jpeg"/><Relationship Id="rId13" Type="http://schemas.openxmlformats.org/officeDocument/2006/relationships/slideLayout" Target="../slideLayouts/slideLayout4.xml"/><Relationship Id="rId12" Type="http://schemas.openxmlformats.org/officeDocument/2006/relationships/image" Target="../media/image470.jpeg"/><Relationship Id="rId11" Type="http://schemas.openxmlformats.org/officeDocument/2006/relationships/image" Target="../media/image469.jpeg"/><Relationship Id="rId10" Type="http://schemas.openxmlformats.org/officeDocument/2006/relationships/tags" Target="../tags/tag78.xml"/><Relationship Id="rId1" Type="http://schemas.openxmlformats.org/officeDocument/2006/relationships/image" Target="../media/image465.jpeg"/></Relationships>
</file>

<file path=ppt/slides/_rels/slide64.xml.rels><?xml version="1.0" encoding="UTF-8" standalone="yes"?>
<Relationships xmlns="http://schemas.openxmlformats.org/package/2006/relationships"><Relationship Id="rId9" Type="http://schemas.openxmlformats.org/officeDocument/2006/relationships/image" Target="../media/image478.png"/><Relationship Id="rId8" Type="http://schemas.openxmlformats.org/officeDocument/2006/relationships/image" Target="../media/image65.png"/><Relationship Id="rId7" Type="http://schemas.openxmlformats.org/officeDocument/2006/relationships/image" Target="../media/image477.png"/><Relationship Id="rId6" Type="http://schemas.openxmlformats.org/officeDocument/2006/relationships/image" Target="../media/image476.png"/><Relationship Id="rId5" Type="http://schemas.openxmlformats.org/officeDocument/2006/relationships/image" Target="../media/image475.png"/><Relationship Id="rId4" Type="http://schemas.openxmlformats.org/officeDocument/2006/relationships/image" Target="../media/image474.png"/><Relationship Id="rId3" Type="http://schemas.openxmlformats.org/officeDocument/2006/relationships/image" Target="../media/image473.png"/><Relationship Id="rId2" Type="http://schemas.openxmlformats.org/officeDocument/2006/relationships/image" Target="../media/image472.jpeg"/><Relationship Id="rId19" Type="http://schemas.openxmlformats.org/officeDocument/2006/relationships/slideLayout" Target="../slideLayouts/slideLayout4.xml"/><Relationship Id="rId18" Type="http://schemas.openxmlformats.org/officeDocument/2006/relationships/image" Target="../media/image485.png"/><Relationship Id="rId17" Type="http://schemas.openxmlformats.org/officeDocument/2006/relationships/image" Target="../media/image484.png"/><Relationship Id="rId16" Type="http://schemas.openxmlformats.org/officeDocument/2006/relationships/image" Target="../media/image483.png"/><Relationship Id="rId15" Type="http://schemas.openxmlformats.org/officeDocument/2006/relationships/image" Target="../media/image482.png"/><Relationship Id="rId14" Type="http://schemas.openxmlformats.org/officeDocument/2006/relationships/image" Target="../media/image67.png"/><Relationship Id="rId13" Type="http://schemas.openxmlformats.org/officeDocument/2006/relationships/image" Target="../media/image481.png"/><Relationship Id="rId12" Type="http://schemas.openxmlformats.org/officeDocument/2006/relationships/image" Target="../media/image480.tiff"/><Relationship Id="rId11" Type="http://schemas.openxmlformats.org/officeDocument/2006/relationships/image" Target="../media/image479.png"/><Relationship Id="rId10" Type="http://schemas.openxmlformats.org/officeDocument/2006/relationships/image" Target="../media/image66.png"/><Relationship Id="rId1" Type="http://schemas.openxmlformats.org/officeDocument/2006/relationships/image" Target="../media/image471.jpeg"/></Relationships>
</file>

<file path=ppt/slides/_rels/slide65.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89.png"/><Relationship Id="rId3" Type="http://schemas.openxmlformats.org/officeDocument/2006/relationships/image" Target="../media/image488.png"/><Relationship Id="rId2" Type="http://schemas.openxmlformats.org/officeDocument/2006/relationships/image" Target="../media/image487.png"/><Relationship Id="rId1" Type="http://schemas.openxmlformats.org/officeDocument/2006/relationships/image" Target="../media/image486.png"/></Relationships>
</file>

<file path=ppt/slides/_rels/slide66.xml.rels><?xml version="1.0" encoding="UTF-8" standalone="yes"?>
<Relationships xmlns="http://schemas.openxmlformats.org/package/2006/relationships"><Relationship Id="rId9" Type="http://schemas.openxmlformats.org/officeDocument/2006/relationships/image" Target="../media/image498.png"/><Relationship Id="rId8" Type="http://schemas.openxmlformats.org/officeDocument/2006/relationships/image" Target="../media/image497.png"/><Relationship Id="rId7" Type="http://schemas.openxmlformats.org/officeDocument/2006/relationships/image" Target="../media/image496.png"/><Relationship Id="rId6" Type="http://schemas.openxmlformats.org/officeDocument/2006/relationships/image" Target="../media/image495.png"/><Relationship Id="rId5" Type="http://schemas.openxmlformats.org/officeDocument/2006/relationships/image" Target="../media/image494.png"/><Relationship Id="rId4" Type="http://schemas.openxmlformats.org/officeDocument/2006/relationships/image" Target="../media/image493.png"/><Relationship Id="rId3" Type="http://schemas.openxmlformats.org/officeDocument/2006/relationships/image" Target="../media/image492.png"/><Relationship Id="rId2" Type="http://schemas.openxmlformats.org/officeDocument/2006/relationships/image" Target="../media/image491.png"/><Relationship Id="rId13" Type="http://schemas.openxmlformats.org/officeDocument/2006/relationships/slideLayout" Target="../slideLayouts/slideLayout4.xml"/><Relationship Id="rId12" Type="http://schemas.openxmlformats.org/officeDocument/2006/relationships/image" Target="../media/image501.png"/><Relationship Id="rId11" Type="http://schemas.openxmlformats.org/officeDocument/2006/relationships/image" Target="../media/image500.png"/><Relationship Id="rId10" Type="http://schemas.openxmlformats.org/officeDocument/2006/relationships/image" Target="../media/image499.png"/><Relationship Id="rId1" Type="http://schemas.openxmlformats.org/officeDocument/2006/relationships/image" Target="../media/image490.png"/></Relationships>
</file>

<file path=ppt/slides/_rels/slide67.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504.png"/><Relationship Id="rId2" Type="http://schemas.openxmlformats.org/officeDocument/2006/relationships/image" Target="../media/image503.png"/><Relationship Id="rId1" Type="http://schemas.openxmlformats.org/officeDocument/2006/relationships/image" Target="../media/image502.png"/></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9" Type="http://schemas.openxmlformats.org/officeDocument/2006/relationships/image" Target="../media/image14.png"/><Relationship Id="rId8" Type="http://schemas.openxmlformats.org/officeDocument/2006/relationships/image" Target="../media/image13.png"/><Relationship Id="rId7" Type="http://schemas.openxmlformats.org/officeDocument/2006/relationships/image" Target="../media/image12.png"/><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tags" Target="../tags/tag2.xml"/><Relationship Id="rId3" Type="http://schemas.openxmlformats.org/officeDocument/2006/relationships/image" Target="../media/image9.png"/><Relationship Id="rId2" Type="http://schemas.openxmlformats.org/officeDocument/2006/relationships/image" Target="../media/image8.png"/><Relationship Id="rId10" Type="http://schemas.openxmlformats.org/officeDocument/2006/relationships/slideLayout" Target="../slideLayouts/slideLayout4.xml"/><Relationship Id="rId1" Type="http://schemas.openxmlformats.org/officeDocument/2006/relationships/tags" Target="../tags/tag1.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868" name="标题 1"/>
          <p:cNvSpPr txBox="1">
            <a:spLocks noGrp="1"/>
          </p:cNvSpPr>
          <p:nvPr/>
        </p:nvSpPr>
        <p:spPr>
          <a:xfrm>
            <a:off x="7463364" y="2597883"/>
            <a:ext cx="2545512" cy="1061084"/>
          </a:xfrm>
          <a:prstGeom prst="rect">
            <a:avLst/>
          </a:prstGeom>
        </p:spPr>
        <p:txBody>
          <a:bodyPr>
            <a:noAutofit/>
          </a:bodyPr>
          <a:lstStyle>
            <a:lvl1pPr>
              <a:defRPr b="1" spc="0">
                <a:solidFill>
                  <a:srgbClr val="2F5686"/>
                </a:solidFill>
                <a:latin typeface="+mn-lt"/>
                <a:ea typeface="+mn-ea"/>
                <a:cs typeface="+mn-cs"/>
                <a:sym typeface="阿里巴巴普惠体 R" panose="00020600040101010101" charset="-122"/>
              </a:defRPr>
            </a:lvl1pPr>
          </a:lstStyle>
          <a:p>
            <a:r>
              <a:rPr lang="zh-CN" altLang="en-US" sz="4000" dirty="0" smtClean="0">
                <a:solidFill>
                  <a:schemeClr val="accent5">
                    <a:lumMod val="50000"/>
                  </a:schemeClr>
                </a:solidFill>
                <a:uFillTx/>
                <a:latin typeface="Arial" panose="020B0604020202090204" pitchFamily="34" charset="0"/>
                <a:ea typeface="黑体" panose="02010609060101010101" charset="-122"/>
              </a:rPr>
              <a:t>公司介绍</a:t>
            </a:r>
            <a:endParaRPr lang="zh-CN" altLang="en-US" sz="4000" dirty="0" smtClean="0">
              <a:solidFill>
                <a:schemeClr val="accent5">
                  <a:lumMod val="50000"/>
                </a:schemeClr>
              </a:solidFill>
              <a:uFillTx/>
              <a:latin typeface="Arial" panose="020B0604020202090204" pitchFamily="34" charset="0"/>
              <a:ea typeface="黑体" panose="02010609060101010101" charset="-122"/>
            </a:endParaRPr>
          </a:p>
        </p:txBody>
      </p:sp>
      <p:pic>
        <p:nvPicPr>
          <p:cNvPr id="4" name="Picture 2" descr="D:\ENVICOOL\2011-3-21-LOGO\英维克LOGO更新版2017V1.0\描边.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87304" y="2162077"/>
            <a:ext cx="1333867" cy="103843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dirty="0">
                <a:latin typeface="Arial" panose="020B0604020202090204" pitchFamily="34" charset="0"/>
                <a:ea typeface="黑体" panose="02010609060101010101" charset="-122"/>
                <a:cs typeface="+mn-cs"/>
                <a:sym typeface="+mn-ea"/>
              </a:rPr>
              <a:t>英维克</a:t>
            </a:r>
            <a:r>
              <a:rPr lang="zh-CN" sz="3200" b="1" dirty="0">
                <a:latin typeface="Arial" panose="020B0604020202090204" pitchFamily="34" charset="0"/>
                <a:ea typeface="黑体" panose="02010609060101010101" charset="-122"/>
                <a:cs typeface="+mn-cs"/>
                <a:sym typeface="+mn-ea"/>
              </a:rPr>
              <a:t>七</a:t>
            </a:r>
            <a:r>
              <a:rPr sz="3200" b="1" dirty="0">
                <a:latin typeface="Arial" panose="020B0604020202090204" pitchFamily="34" charset="0"/>
                <a:ea typeface="黑体" panose="02010609060101010101" charset="-122"/>
                <a:cs typeface="+mn-cs"/>
                <a:sym typeface="+mn-ea"/>
              </a:rPr>
              <a:t>大基地</a:t>
            </a:r>
            <a:endParaRPr sz="3200" b="1" dirty="0">
              <a:latin typeface="Arial" panose="020B0604020202090204" pitchFamily="34" charset="0"/>
              <a:ea typeface="黑体" panose="02010609060101010101" charset="-122"/>
              <a:cs typeface="+mn-cs"/>
              <a:sym typeface="+mn-ea"/>
            </a:endParaRPr>
          </a:p>
        </p:txBody>
      </p:sp>
      <p:pic>
        <p:nvPicPr>
          <p:cNvPr id="5" name="图片 4"/>
          <p:cNvPicPr>
            <a:picLocks noChangeAspect="1"/>
          </p:cNvPicPr>
          <p:nvPr>
            <p:custDataLst>
              <p:tags r:id="rId1"/>
            </p:custDataLst>
          </p:nvPr>
        </p:nvPicPr>
        <p:blipFill>
          <a:blip r:embed="rId2"/>
          <a:stretch>
            <a:fillRect/>
          </a:stretch>
        </p:blipFill>
        <p:spPr>
          <a:xfrm>
            <a:off x="1891030" y="1059815"/>
            <a:ext cx="8409940" cy="549402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1858645" y="3248660"/>
            <a:ext cx="28575" cy="1463040"/>
          </a:xfrm>
          <a:prstGeom prst="line">
            <a:avLst/>
          </a:prstGeom>
          <a:ln w="38100">
            <a:solidFill>
              <a:srgbClr val="106BA9"/>
            </a:solidFill>
          </a:ln>
        </p:spPr>
        <p:style>
          <a:lnRef idx="1">
            <a:schemeClr val="accent1"/>
          </a:lnRef>
          <a:fillRef idx="0">
            <a:schemeClr val="accent1"/>
          </a:fillRef>
          <a:effectRef idx="0">
            <a:schemeClr val="accent1"/>
          </a:effectRef>
          <a:fontRef idx="minor">
            <a:schemeClr val="tx1"/>
          </a:fontRef>
        </p:style>
      </p:cxnSp>
      <p:sp>
        <p:nvSpPr>
          <p:cNvPr id="3"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dirty="0" smtClean="0">
                <a:latin typeface="Arial" panose="020B0604020202090204" pitchFamily="34" charset="0"/>
                <a:ea typeface="黑体" panose="02010609060101010101" charset="-122"/>
                <a:cs typeface="+mn-cs"/>
                <a:sym typeface="+mn-ea"/>
              </a:rPr>
              <a:t>企业发展历程</a:t>
            </a:r>
            <a:r>
              <a:rPr lang="zh-CN" sz="3200" b="1" dirty="0" smtClean="0">
                <a:latin typeface="Arial" panose="020B0604020202090204" pitchFamily="34" charset="0"/>
                <a:ea typeface="黑体" panose="02010609060101010101" charset="-122"/>
                <a:cs typeface="+mn-cs"/>
                <a:sym typeface="+mn-ea"/>
              </a:rPr>
              <a:t>：</a:t>
            </a:r>
            <a:r>
              <a:rPr lang="en-US" sz="3200" b="1" dirty="0" smtClean="0">
                <a:latin typeface="Arial" panose="020B0604020202090204" pitchFamily="34" charset="0"/>
                <a:ea typeface="黑体" panose="02010609060101010101" charset="-122"/>
                <a:cs typeface="+mn-cs"/>
                <a:sym typeface="+mn-ea"/>
              </a:rPr>
              <a:t>2005~2015</a:t>
            </a:r>
            <a:endParaRPr sz="3200" b="1" dirty="0">
              <a:latin typeface="Arial" panose="020B0604020202090204" pitchFamily="34" charset="0"/>
              <a:ea typeface="黑体" panose="02010609060101010101" charset="-122"/>
              <a:cs typeface="+mn-cs"/>
              <a:sym typeface="+mn-ea"/>
            </a:endParaRPr>
          </a:p>
        </p:txBody>
      </p:sp>
      <p:cxnSp>
        <p:nvCxnSpPr>
          <p:cNvPr id="4" name="直接连接符 3"/>
          <p:cNvCxnSpPr/>
          <p:nvPr/>
        </p:nvCxnSpPr>
        <p:spPr>
          <a:xfrm>
            <a:off x="857250" y="4669155"/>
            <a:ext cx="1000125" cy="635"/>
          </a:xfrm>
          <a:prstGeom prst="line">
            <a:avLst/>
          </a:prstGeom>
          <a:ln w="38100">
            <a:solidFill>
              <a:srgbClr val="106BA9"/>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1885950" y="3242945"/>
            <a:ext cx="9529445" cy="5715"/>
          </a:xfrm>
          <a:prstGeom prst="line">
            <a:avLst/>
          </a:prstGeom>
          <a:ln w="38100">
            <a:solidFill>
              <a:srgbClr val="106BA9"/>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065530" y="4273550"/>
            <a:ext cx="1057275" cy="368300"/>
          </a:xfrm>
          <a:prstGeom prst="rect">
            <a:avLst/>
          </a:prstGeom>
          <a:noFill/>
        </p:spPr>
        <p:txBody>
          <a:bodyPr wrap="square" rtlCol="0">
            <a:spAutoFit/>
          </a:bodyPr>
          <a:lstStyle/>
          <a:p>
            <a:r>
              <a:rPr lang="en-US" altLang="zh-CN" b="1" dirty="0" smtClean="0">
                <a:solidFill>
                  <a:schemeClr val="tx1">
                    <a:lumMod val="75000"/>
                    <a:lumOff val="25000"/>
                  </a:schemeClr>
                </a:solidFill>
                <a:latin typeface="Arial" panose="020B0604020202090204" pitchFamily="34" charset="0"/>
                <a:ea typeface="黑体" panose="02010609060101010101" charset="-122"/>
                <a:sym typeface="Century Gothic" panose="020B0502020202020204" pitchFamily="34" charset="0"/>
              </a:rPr>
              <a:t>2005</a:t>
            </a:r>
            <a:endParaRPr lang="en-US" altLang="zh-CN" b="1" dirty="0" smtClean="0">
              <a:solidFill>
                <a:schemeClr val="tx1">
                  <a:lumMod val="75000"/>
                  <a:lumOff val="25000"/>
                </a:schemeClr>
              </a:solidFill>
              <a:latin typeface="Arial" panose="020B0604020202090204" pitchFamily="34" charset="0"/>
              <a:ea typeface="黑体" panose="02010609060101010101" charset="-122"/>
              <a:sym typeface="Century Gothic" panose="020B0502020202020204" pitchFamily="34" charset="0"/>
            </a:endParaRPr>
          </a:p>
        </p:txBody>
      </p:sp>
      <p:sp>
        <p:nvSpPr>
          <p:cNvPr id="11" name="矩形 10"/>
          <p:cNvSpPr/>
          <p:nvPr/>
        </p:nvSpPr>
        <p:spPr>
          <a:xfrm>
            <a:off x="857250" y="4825365"/>
            <a:ext cx="1171575" cy="306705"/>
          </a:xfrm>
          <a:prstGeom prst="rect">
            <a:avLst/>
          </a:prstGeom>
        </p:spPr>
        <p:txBody>
          <a:bodyPr wrap="square">
            <a:spAutoFit/>
          </a:bodyPr>
          <a:lstStyle/>
          <a:p>
            <a:pPr indent="0" defTabSz="914400">
              <a:buFont typeface="Arial" panose="020B0604020202090204" pitchFamily="34" charset="0"/>
              <a:buNone/>
            </a:pPr>
            <a:r>
              <a:rPr lang="zh-CN" altLang="en-US" sz="1400" b="1" dirty="0">
                <a:solidFill>
                  <a:srgbClr val="03327F"/>
                </a:solidFill>
                <a:latin typeface="Arial" panose="020B0604020202090204" pitchFamily="34" charset="0"/>
                <a:ea typeface="黑体" panose="02010609060101010101" charset="-122"/>
                <a:sym typeface="+mn-ea"/>
              </a:rPr>
              <a:t>英维克成立</a:t>
            </a:r>
            <a:endParaRPr lang="zh-CN" altLang="en-US" sz="1400" b="1" dirty="0">
              <a:solidFill>
                <a:srgbClr val="03327F"/>
              </a:solidFill>
              <a:latin typeface="Arial" panose="020B0604020202090204" pitchFamily="34" charset="0"/>
              <a:ea typeface="黑体" panose="02010609060101010101" charset="-122"/>
              <a:sym typeface="+mn-ea"/>
            </a:endParaRPr>
          </a:p>
        </p:txBody>
      </p:sp>
      <p:sp>
        <p:nvSpPr>
          <p:cNvPr id="12" name="文本框 11"/>
          <p:cNvSpPr txBox="1"/>
          <p:nvPr/>
        </p:nvSpPr>
        <p:spPr>
          <a:xfrm>
            <a:off x="2213610" y="3453765"/>
            <a:ext cx="1759585" cy="368300"/>
          </a:xfrm>
          <a:prstGeom prst="rect">
            <a:avLst/>
          </a:prstGeom>
          <a:noFill/>
        </p:spPr>
        <p:txBody>
          <a:bodyPr wrap="square" rtlCol="0">
            <a:spAutoFit/>
          </a:bodyPr>
          <a:lstStyle/>
          <a:p>
            <a:r>
              <a:rPr lang="en-US" b="1" dirty="0" smtClean="0">
                <a:solidFill>
                  <a:schemeClr val="tx1">
                    <a:lumMod val="75000"/>
                    <a:lumOff val="25000"/>
                  </a:schemeClr>
                </a:solidFill>
                <a:latin typeface="Arial" panose="020B0604020202090204" pitchFamily="34" charset="0"/>
                <a:ea typeface="黑体" panose="02010609060101010101" charset="-122"/>
                <a:sym typeface="Century Gothic" panose="020B0502020202020204" pitchFamily="34" charset="0"/>
              </a:rPr>
              <a:t>2006~2011</a:t>
            </a:r>
            <a:endParaRPr lang="en-US" b="1" dirty="0" smtClean="0">
              <a:solidFill>
                <a:schemeClr val="tx1">
                  <a:lumMod val="75000"/>
                  <a:lumOff val="25000"/>
                </a:schemeClr>
              </a:solidFill>
              <a:latin typeface="Arial" panose="020B0604020202090204" pitchFamily="34" charset="0"/>
              <a:ea typeface="黑体" panose="02010609060101010101" charset="-122"/>
              <a:sym typeface="Century Gothic" panose="020B0502020202020204" pitchFamily="34" charset="0"/>
            </a:endParaRPr>
          </a:p>
        </p:txBody>
      </p:sp>
      <p:sp>
        <p:nvSpPr>
          <p:cNvPr id="13" name="文本框 12"/>
          <p:cNvSpPr txBox="1"/>
          <p:nvPr/>
        </p:nvSpPr>
        <p:spPr>
          <a:xfrm>
            <a:off x="3192145" y="2232025"/>
            <a:ext cx="825500" cy="368300"/>
          </a:xfrm>
          <a:prstGeom prst="rect">
            <a:avLst/>
          </a:prstGeom>
          <a:noFill/>
        </p:spPr>
        <p:txBody>
          <a:bodyPr wrap="square" rtlCol="0">
            <a:spAutoFit/>
          </a:bodyPr>
          <a:lstStyle/>
          <a:p>
            <a:r>
              <a:rPr lang="en-US" altLang="zh-CN" b="1" dirty="0" smtClean="0">
                <a:solidFill>
                  <a:schemeClr val="tx1">
                    <a:lumMod val="75000"/>
                    <a:lumOff val="25000"/>
                  </a:schemeClr>
                </a:solidFill>
                <a:latin typeface="Arial" panose="020B0604020202090204" pitchFamily="34" charset="0"/>
                <a:ea typeface="黑体" panose="02010609060101010101" charset="-122"/>
                <a:sym typeface="Century Gothic" panose="020B0502020202020204" pitchFamily="34" charset="0"/>
              </a:rPr>
              <a:t>201</a:t>
            </a:r>
            <a:r>
              <a:rPr lang="en-US" b="1" dirty="0" smtClean="0">
                <a:solidFill>
                  <a:schemeClr val="tx1">
                    <a:lumMod val="75000"/>
                    <a:lumOff val="25000"/>
                  </a:schemeClr>
                </a:solidFill>
                <a:latin typeface="Arial" panose="020B0604020202090204" pitchFamily="34" charset="0"/>
                <a:ea typeface="黑体" panose="02010609060101010101" charset="-122"/>
                <a:sym typeface="Century Gothic" panose="020B0502020202020204" pitchFamily="34" charset="0"/>
              </a:rPr>
              <a:t>2</a:t>
            </a:r>
            <a:endParaRPr lang="en-US" b="1" dirty="0" smtClean="0">
              <a:solidFill>
                <a:schemeClr val="tx1">
                  <a:lumMod val="75000"/>
                  <a:lumOff val="25000"/>
                </a:schemeClr>
              </a:solidFill>
              <a:latin typeface="Arial" panose="020B0604020202090204" pitchFamily="34" charset="0"/>
              <a:ea typeface="黑体" panose="02010609060101010101" charset="-122"/>
              <a:sym typeface="Century Gothic" panose="020B0502020202020204" pitchFamily="34" charset="0"/>
            </a:endParaRPr>
          </a:p>
        </p:txBody>
      </p:sp>
      <p:sp>
        <p:nvSpPr>
          <p:cNvPr id="14" name="文本框 13"/>
          <p:cNvSpPr txBox="1"/>
          <p:nvPr/>
        </p:nvSpPr>
        <p:spPr>
          <a:xfrm>
            <a:off x="5890260" y="3415665"/>
            <a:ext cx="1807845" cy="368300"/>
          </a:xfrm>
          <a:prstGeom prst="rect">
            <a:avLst/>
          </a:prstGeom>
          <a:noFill/>
        </p:spPr>
        <p:txBody>
          <a:bodyPr wrap="square" rtlCol="0">
            <a:spAutoFit/>
          </a:bodyPr>
          <a:lstStyle/>
          <a:p>
            <a:pPr algn="l"/>
            <a:r>
              <a:rPr lang="en-US" b="1" dirty="0" smtClean="0">
                <a:solidFill>
                  <a:schemeClr val="tx1">
                    <a:lumMod val="75000"/>
                    <a:lumOff val="25000"/>
                  </a:schemeClr>
                </a:solidFill>
                <a:latin typeface="Arial" panose="020B0604020202090204" pitchFamily="34" charset="0"/>
                <a:ea typeface="黑体" panose="02010609060101010101" charset="-122"/>
                <a:sym typeface="Century Gothic" panose="020B0502020202020204" pitchFamily="34" charset="0"/>
              </a:rPr>
              <a:t>2013~2014</a:t>
            </a:r>
            <a:endParaRPr lang="en-US" b="1" dirty="0" smtClean="0">
              <a:solidFill>
                <a:schemeClr val="tx1">
                  <a:lumMod val="75000"/>
                  <a:lumOff val="25000"/>
                </a:schemeClr>
              </a:solidFill>
              <a:latin typeface="Arial" panose="020B0604020202090204" pitchFamily="34" charset="0"/>
              <a:ea typeface="黑体" panose="02010609060101010101" charset="-122"/>
              <a:sym typeface="Century Gothic" panose="020B0502020202020204" pitchFamily="34" charset="0"/>
            </a:endParaRPr>
          </a:p>
        </p:txBody>
      </p:sp>
      <p:sp>
        <p:nvSpPr>
          <p:cNvPr id="15" name="文本框 14"/>
          <p:cNvSpPr txBox="1"/>
          <p:nvPr/>
        </p:nvSpPr>
        <p:spPr>
          <a:xfrm>
            <a:off x="9361805" y="3402965"/>
            <a:ext cx="1584960" cy="368300"/>
          </a:xfrm>
          <a:prstGeom prst="rect">
            <a:avLst/>
          </a:prstGeom>
          <a:noFill/>
        </p:spPr>
        <p:txBody>
          <a:bodyPr wrap="square" rtlCol="0">
            <a:spAutoFit/>
          </a:bodyPr>
          <a:lstStyle/>
          <a:p>
            <a:r>
              <a:rPr lang="en-US" b="1" dirty="0" smtClean="0">
                <a:solidFill>
                  <a:schemeClr val="tx1">
                    <a:lumMod val="75000"/>
                    <a:lumOff val="25000"/>
                  </a:schemeClr>
                </a:solidFill>
                <a:latin typeface="Arial" panose="020B0604020202090204" pitchFamily="34" charset="0"/>
                <a:ea typeface="黑体" panose="02010609060101010101" charset="-122"/>
                <a:sym typeface="Century Gothic" panose="020B0502020202020204" pitchFamily="34" charset="0"/>
              </a:rPr>
              <a:t>2015</a:t>
            </a:r>
            <a:endParaRPr lang="en-US" b="1" dirty="0" smtClean="0">
              <a:solidFill>
                <a:schemeClr val="tx1">
                  <a:lumMod val="75000"/>
                  <a:lumOff val="25000"/>
                </a:schemeClr>
              </a:solidFill>
              <a:latin typeface="Arial" panose="020B0604020202090204" pitchFamily="34" charset="0"/>
              <a:ea typeface="黑体" panose="02010609060101010101" charset="-122"/>
              <a:sym typeface="Century Gothic" panose="020B0502020202020204" pitchFamily="34" charset="0"/>
            </a:endParaRPr>
          </a:p>
        </p:txBody>
      </p:sp>
      <p:sp>
        <p:nvSpPr>
          <p:cNvPr id="16" name="矩形 15"/>
          <p:cNvSpPr/>
          <p:nvPr/>
        </p:nvSpPr>
        <p:spPr>
          <a:xfrm>
            <a:off x="2056130" y="3896360"/>
            <a:ext cx="2933700" cy="2553335"/>
          </a:xfrm>
          <a:prstGeom prst="rect">
            <a:avLst/>
          </a:prstGeom>
        </p:spPr>
        <p:txBody>
          <a:bodyPr wrap="square">
            <a:spAutoFit/>
          </a:bodyPr>
          <a:lstStyle/>
          <a:p>
            <a:pPr marL="285750" indent="-285750" defTabSz="914400" eaLnBrk="1">
              <a:lnSpc>
                <a:spcPts val="1600"/>
              </a:lnSpc>
              <a:buClr>
                <a:srgbClr val="E18F08"/>
              </a:buClr>
              <a:buFont typeface="Wingdings" panose="05000000000000000000" charset="0"/>
              <a:buChar char="l"/>
            </a:pPr>
            <a:r>
              <a:rPr lang="zh-CN" altLang="en-US" sz="1400" b="1" dirty="0" smtClean="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rPr>
              <a:t>产品</a:t>
            </a:r>
            <a:r>
              <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rPr>
              <a:t>通过</a:t>
            </a:r>
            <a:r>
              <a:rPr lang="en-US" altLang="zh-CN" sz="1400" b="1" dirty="0">
                <a:solidFill>
                  <a:srgbClr val="02337F"/>
                </a:solidFill>
                <a:latin typeface="Arial" panose="020B0604020202090204" pitchFamily="34" charset="0"/>
                <a:ea typeface="黑体" panose="02010609060101010101" charset="-122"/>
                <a:cs typeface="Arial" panose="020B0604020202090204" pitchFamily="34" charset="0"/>
                <a:sym typeface="微软雅黑" panose="020B0503020204020204" charset="-122"/>
              </a:rPr>
              <a:t>CE</a:t>
            </a:r>
            <a:r>
              <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rPr>
              <a:t>认证</a:t>
            </a:r>
            <a:endPar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endParaRPr>
          </a:p>
          <a:p>
            <a:pPr marL="285750" indent="-285750" defTabSz="914400" eaLnBrk="1">
              <a:lnSpc>
                <a:spcPts val="1600"/>
              </a:lnSpc>
              <a:buClr>
                <a:srgbClr val="E18F08"/>
              </a:buClr>
              <a:buFont typeface="Wingdings" panose="05000000000000000000" charset="0"/>
              <a:buChar char="l"/>
            </a:pPr>
            <a:r>
              <a:rPr lang="zh-CN" altLang="en-US" sz="1400" dirty="0" smtClean="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进入</a:t>
            </a:r>
            <a:r>
              <a:rPr lang="zh-CN" altLang="en-US"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欧洲市场</a:t>
            </a:r>
            <a:endParaRPr lang="zh-CN" altLang="en-US"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endParaRPr>
          </a:p>
          <a:p>
            <a:pPr marL="285750" indent="-285750" defTabSz="914400" eaLnBrk="1">
              <a:lnSpc>
                <a:spcPts val="1600"/>
              </a:lnSpc>
              <a:buClr>
                <a:srgbClr val="E18F08"/>
              </a:buClr>
              <a:buFont typeface="Wingdings" panose="05000000000000000000" charset="0"/>
              <a:buChar char="l"/>
            </a:pPr>
            <a:r>
              <a:rPr lang="zh-CN" altLang="en-US" sz="1400" dirty="0" smtClean="0">
                <a:solidFill>
                  <a:schemeClr val="tx1"/>
                </a:solidFill>
                <a:latin typeface="Arial" panose="020B0604020202090204" pitchFamily="34" charset="0"/>
                <a:ea typeface="黑体" panose="02010609060101010101" charset="-122"/>
                <a:cs typeface="黑体" panose="02010609060101010101" charset="-122"/>
                <a:sym typeface="+mn-ea"/>
              </a:rPr>
              <a:t>推出</a:t>
            </a:r>
            <a:r>
              <a:rPr lang="en-US" altLang="zh-CN" sz="1400" b="1" dirty="0">
                <a:solidFill>
                  <a:srgbClr val="02337F"/>
                </a:solidFill>
                <a:latin typeface="Arial" panose="020B0604020202090204" pitchFamily="34" charset="0"/>
                <a:ea typeface="黑体" panose="02010609060101010101" charset="-122"/>
                <a:cs typeface="Arial" panose="020B0604020202090204" pitchFamily="34" charset="0"/>
                <a:sym typeface="+mn-ea"/>
              </a:rPr>
              <a:t>IDC</a:t>
            </a:r>
            <a:r>
              <a:rPr lang="zh-CN" altLang="en-US" sz="1400" dirty="0">
                <a:solidFill>
                  <a:schemeClr val="tx1"/>
                </a:solidFill>
                <a:latin typeface="Arial" panose="020B0604020202090204" pitchFamily="34" charset="0"/>
                <a:ea typeface="黑体" panose="02010609060101010101" charset="-122"/>
                <a:cs typeface="黑体" panose="02010609060101010101" charset="-122"/>
                <a:sym typeface="+mn-ea"/>
              </a:rPr>
              <a:t>机房节能空调系列</a:t>
            </a:r>
            <a:endParaRPr lang="zh-CN" altLang="en-US" sz="1400" dirty="0">
              <a:solidFill>
                <a:schemeClr val="tx1"/>
              </a:solidFill>
              <a:latin typeface="Arial" panose="020B0604020202090204" pitchFamily="34" charset="0"/>
              <a:ea typeface="黑体" panose="02010609060101010101" charset="-122"/>
              <a:cs typeface="黑体" panose="02010609060101010101" charset="-122"/>
              <a:sym typeface="+mn-ea"/>
            </a:endParaRPr>
          </a:p>
          <a:p>
            <a:pPr marL="285750" indent="-285750" defTabSz="914400" eaLnBrk="1">
              <a:lnSpc>
                <a:spcPts val="1600"/>
              </a:lnSpc>
              <a:buClr>
                <a:srgbClr val="E18F08"/>
              </a:buClr>
              <a:buFont typeface="Wingdings" panose="05000000000000000000" charset="0"/>
              <a:buChar char="l"/>
            </a:pPr>
            <a:r>
              <a:rPr lang="zh-CN" altLang="en-US" sz="1400" dirty="0" smtClean="0">
                <a:solidFill>
                  <a:schemeClr val="tx1"/>
                </a:solidFill>
                <a:latin typeface="Arial" panose="020B0604020202090204" pitchFamily="34" charset="0"/>
                <a:ea typeface="黑体" panose="02010609060101010101" charset="-122"/>
                <a:cs typeface="黑体" panose="02010609060101010101" charset="-122"/>
                <a:sym typeface="+mn-ea"/>
              </a:rPr>
              <a:t>推出</a:t>
            </a:r>
            <a:r>
              <a:rPr lang="zh-CN" altLang="en-US" sz="1400" dirty="0">
                <a:solidFill>
                  <a:schemeClr val="tx1"/>
                </a:solidFill>
                <a:latin typeface="Arial" panose="020B0604020202090204" pitchFamily="34" charset="0"/>
                <a:ea typeface="黑体" panose="02010609060101010101" charset="-122"/>
                <a:cs typeface="黑体" panose="02010609060101010101" charset="-122"/>
                <a:sym typeface="+mn-ea"/>
              </a:rPr>
              <a:t>通讯户外柜专用空调系列</a:t>
            </a:r>
            <a:endParaRPr lang="zh-CN" altLang="en-US" sz="1400" dirty="0">
              <a:solidFill>
                <a:schemeClr val="tx1"/>
              </a:solidFill>
              <a:latin typeface="Arial" panose="020B0604020202090204" pitchFamily="34" charset="0"/>
              <a:ea typeface="黑体" panose="02010609060101010101" charset="-122"/>
              <a:cs typeface="黑体" panose="02010609060101010101" charset="-122"/>
              <a:sym typeface="+mn-ea"/>
            </a:endParaRPr>
          </a:p>
          <a:p>
            <a:pPr marL="285750" indent="-285750">
              <a:lnSpc>
                <a:spcPts val="1600"/>
              </a:lnSpc>
              <a:buClr>
                <a:srgbClr val="E18F08"/>
              </a:buClr>
              <a:buFont typeface="Wingdings" panose="05000000000000000000" charset="0"/>
              <a:buChar char="l"/>
            </a:pPr>
            <a:r>
              <a:rPr lang="zh-CN" altLang="en-US" sz="1400" dirty="0" smtClean="0">
                <a:solidFill>
                  <a:schemeClr val="tx1"/>
                </a:solidFill>
                <a:latin typeface="Arial" panose="020B0604020202090204" pitchFamily="34" charset="0"/>
                <a:ea typeface="黑体" panose="02010609060101010101" charset="-122"/>
                <a:cs typeface="黑体" panose="02010609060101010101" charset="-122"/>
                <a:sym typeface="+mn-ea"/>
              </a:rPr>
              <a:t>推出</a:t>
            </a:r>
            <a:r>
              <a:rPr lang="zh-CN" altLang="en-US" sz="1400" dirty="0">
                <a:solidFill>
                  <a:schemeClr val="tx1"/>
                </a:solidFill>
                <a:latin typeface="Arial" panose="020B0604020202090204" pitchFamily="34" charset="0"/>
                <a:ea typeface="黑体" panose="02010609060101010101" charset="-122"/>
                <a:cs typeface="黑体" panose="02010609060101010101" charset="-122"/>
                <a:sym typeface="+mn-ea"/>
              </a:rPr>
              <a:t>通讯基站专用空调</a:t>
            </a:r>
            <a:r>
              <a:rPr lang="zh-CN" altLang="en-US" sz="1400" dirty="0" smtClean="0">
                <a:solidFill>
                  <a:schemeClr val="tx1"/>
                </a:solidFill>
                <a:latin typeface="Arial" panose="020B0604020202090204" pitchFamily="34" charset="0"/>
                <a:ea typeface="黑体" panose="02010609060101010101" charset="-122"/>
                <a:cs typeface="黑体" panose="02010609060101010101" charset="-122"/>
                <a:sym typeface="+mn-ea"/>
              </a:rPr>
              <a:t>系列</a:t>
            </a:r>
            <a:endParaRPr lang="zh-CN" altLang="en-US" sz="1400" dirty="0" smtClean="0">
              <a:solidFill>
                <a:schemeClr val="tx1"/>
              </a:solidFill>
              <a:latin typeface="Arial" panose="020B0604020202090204" pitchFamily="34" charset="0"/>
              <a:ea typeface="黑体" panose="02010609060101010101" charset="-122"/>
              <a:cs typeface="黑体" panose="02010609060101010101" charset="-122"/>
              <a:sym typeface="+mn-ea"/>
            </a:endParaRPr>
          </a:p>
          <a:p>
            <a:pPr marL="285750" indent="-285750">
              <a:lnSpc>
                <a:spcPts val="1600"/>
              </a:lnSpc>
              <a:buClr>
                <a:srgbClr val="E18F08"/>
              </a:buClr>
              <a:buFont typeface="Wingdings" panose="05000000000000000000" charset="0"/>
              <a:buChar char="l"/>
            </a:pPr>
            <a:r>
              <a:rPr lang="zh-CN" altLang="en-US"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入围</a:t>
            </a:r>
            <a:r>
              <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rPr>
              <a:t>中国移动</a:t>
            </a:r>
            <a:r>
              <a:rPr lang="zh-CN" altLang="en-US"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集团集中采购</a:t>
            </a:r>
            <a:endParaRPr lang="zh-CN" altLang="en-US"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endParaRPr>
          </a:p>
          <a:p>
            <a:pPr marL="285750" indent="-285750">
              <a:lnSpc>
                <a:spcPts val="1600"/>
              </a:lnSpc>
              <a:buClr>
                <a:srgbClr val="E18F08"/>
              </a:buClr>
              <a:buFont typeface="Wingdings" panose="05000000000000000000" charset="0"/>
              <a:buChar char="l"/>
            </a:pPr>
            <a:r>
              <a:rPr lang="zh-CN" altLang="en-US"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被认定为深圳市高新技术企业</a:t>
            </a:r>
            <a:endParaRPr lang="zh-CN" altLang="en-US"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endParaRPr>
          </a:p>
          <a:p>
            <a:pPr marL="285750" indent="-285750">
              <a:lnSpc>
                <a:spcPts val="1600"/>
              </a:lnSpc>
              <a:buClr>
                <a:srgbClr val="E18F08"/>
              </a:buClr>
              <a:buFont typeface="Wingdings" panose="05000000000000000000" charset="0"/>
              <a:buChar char="l"/>
            </a:pPr>
            <a:r>
              <a:rPr lang="zh-CN" altLang="en-US"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被认定为国家高新技术</a:t>
            </a:r>
            <a:r>
              <a:rPr lang="zh-CN" altLang="en-US" sz="1400" dirty="0" smtClean="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企业</a:t>
            </a:r>
            <a:endParaRPr lang="zh-CN" altLang="en-US" sz="1400" dirty="0" smtClean="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endParaRPr>
          </a:p>
          <a:p>
            <a:pPr marL="285750" indent="-285750">
              <a:lnSpc>
                <a:spcPts val="1600"/>
              </a:lnSpc>
              <a:buClr>
                <a:srgbClr val="E18F08"/>
              </a:buClr>
              <a:buFont typeface="Wingdings" panose="05000000000000000000" charset="0"/>
              <a:buChar char="l"/>
            </a:pPr>
            <a:r>
              <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rPr>
              <a:t>成为华为、中兴一级供应商</a:t>
            </a:r>
            <a:endParaRPr lang="en-US" altLang="zh-CN" sz="1400" b="1" dirty="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endParaRPr>
          </a:p>
          <a:p>
            <a:pPr marL="285750" indent="-285750">
              <a:lnSpc>
                <a:spcPts val="1600"/>
              </a:lnSpc>
              <a:buClr>
                <a:srgbClr val="E18F08"/>
              </a:buClr>
              <a:buFont typeface="Wingdings" panose="05000000000000000000" charset="0"/>
              <a:buChar char="l"/>
            </a:pPr>
            <a:r>
              <a:rPr lang="zh-CN" altLang="en-US"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入围中国联通集团采购</a:t>
            </a:r>
            <a:endParaRPr lang="zh-CN" altLang="en-US"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endParaRPr>
          </a:p>
          <a:p>
            <a:pPr>
              <a:lnSpc>
                <a:spcPts val="1600"/>
              </a:lnSpc>
            </a:pPr>
            <a:endParaRPr lang="zh-CN" altLang="en-US" sz="1000" dirty="0">
              <a:solidFill>
                <a:schemeClr val="tx1">
                  <a:lumMod val="75000"/>
                  <a:lumOff val="25000"/>
                </a:schemeClr>
              </a:solidFill>
              <a:latin typeface="Arial" panose="020B0604020202090204" pitchFamily="34" charset="0"/>
              <a:ea typeface="黑体" panose="02010609060101010101" charset="-122"/>
              <a:cs typeface="思源黑体 CN Regular" panose="020B0500000000000000" pitchFamily="34" charset="-122"/>
              <a:sym typeface="微软雅黑" panose="020B0503020204020204" charset="-122"/>
            </a:endParaRPr>
          </a:p>
          <a:p>
            <a:pPr>
              <a:lnSpc>
                <a:spcPts val="1600"/>
              </a:lnSpc>
            </a:pPr>
            <a:endParaRPr lang="zh-CN" altLang="en-US" sz="1000" dirty="0">
              <a:solidFill>
                <a:schemeClr val="tx1">
                  <a:lumMod val="75000"/>
                  <a:lumOff val="25000"/>
                </a:schemeClr>
              </a:solidFill>
              <a:latin typeface="Arial" panose="020B0604020202090204" pitchFamily="34" charset="0"/>
              <a:ea typeface="黑体" panose="02010609060101010101" charset="-122"/>
              <a:cs typeface="思源黑体 CN Regular" panose="020B0500000000000000" pitchFamily="34" charset="-122"/>
              <a:sym typeface="+mn-ea"/>
            </a:endParaRPr>
          </a:p>
        </p:txBody>
      </p:sp>
      <p:sp>
        <p:nvSpPr>
          <p:cNvPr id="17" name="矩形 16"/>
          <p:cNvSpPr/>
          <p:nvPr/>
        </p:nvSpPr>
        <p:spPr>
          <a:xfrm>
            <a:off x="3973195" y="1329055"/>
            <a:ext cx="3173095" cy="1938020"/>
          </a:xfrm>
          <a:prstGeom prst="rect">
            <a:avLst/>
          </a:prstGeom>
        </p:spPr>
        <p:txBody>
          <a:bodyPr wrap="square">
            <a:spAutoFit/>
          </a:bodyPr>
          <a:lstStyle/>
          <a:p>
            <a:pPr marL="285750" indent="-285750">
              <a:lnSpc>
                <a:spcPts val="1600"/>
              </a:lnSpc>
              <a:buClr>
                <a:srgbClr val="E18F08"/>
              </a:buClr>
              <a:buFont typeface="Wingdings" panose="05000000000000000000" charset="0"/>
              <a:buChar char="l"/>
            </a:pPr>
            <a:r>
              <a:rPr lang="zh-CN" altLang="en-US" sz="1400" dirty="0" smtClean="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入围</a:t>
            </a:r>
            <a:r>
              <a:rPr lang="zh-CN" altLang="en-US"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中国电信节能产品集采</a:t>
            </a:r>
            <a:endParaRPr lang="zh-CN" altLang="en-US"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endParaRPr>
          </a:p>
          <a:p>
            <a:pPr marL="285750" indent="-285750">
              <a:lnSpc>
                <a:spcPts val="1600"/>
              </a:lnSpc>
              <a:buClr>
                <a:srgbClr val="E18F08"/>
              </a:buClr>
              <a:buFont typeface="Wingdings" panose="05000000000000000000" charset="0"/>
              <a:buChar char="l"/>
            </a:pPr>
            <a:r>
              <a:rPr lang="zh-CN" altLang="en-US" sz="1400" dirty="0" smtClean="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产品</a:t>
            </a:r>
            <a:r>
              <a:rPr lang="zh-CN" altLang="en-US"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通过</a:t>
            </a:r>
            <a:r>
              <a:rPr lang="en-US" altLang="zh-CN"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UL</a:t>
            </a:r>
            <a:r>
              <a:rPr lang="zh-CN" altLang="en-US"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认证，进入</a:t>
            </a:r>
            <a:r>
              <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rPr>
              <a:t>北美市场</a:t>
            </a:r>
            <a:endPar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endParaRPr>
          </a:p>
          <a:p>
            <a:pPr marL="285750" indent="-285750">
              <a:lnSpc>
                <a:spcPts val="1600"/>
              </a:lnSpc>
              <a:buClr>
                <a:srgbClr val="E18F08"/>
              </a:buClr>
              <a:buFont typeface="Wingdings" panose="05000000000000000000" charset="0"/>
              <a:buChar char="l"/>
            </a:pPr>
            <a:r>
              <a:rPr lang="zh-CN" altLang="en-US" sz="1400" dirty="0" smtClean="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通过挪威</a:t>
            </a:r>
            <a:r>
              <a:rPr lang="en-US" altLang="zh-CN" sz="1400" b="1" dirty="0">
                <a:solidFill>
                  <a:srgbClr val="02337F"/>
                </a:solidFill>
                <a:latin typeface="Arial" panose="020B0604020202090204" pitchFamily="34" charset="0"/>
                <a:ea typeface="黑体" panose="02010609060101010101" charset="-122"/>
                <a:cs typeface="Arial" panose="020B0604020202090204" pitchFamily="34" charset="0"/>
                <a:sym typeface="微软雅黑" panose="020B0503020204020204" charset="-122"/>
              </a:rPr>
              <a:t>Eltek</a:t>
            </a:r>
            <a:r>
              <a:rPr lang="zh-CN" altLang="en-US" sz="1400" dirty="0" smtClean="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的</a:t>
            </a:r>
            <a:r>
              <a:rPr lang="zh-CN" altLang="en-US"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合格供应商</a:t>
            </a:r>
            <a:r>
              <a:rPr lang="zh-CN" altLang="en-US" sz="1400" dirty="0" smtClean="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资格认证</a:t>
            </a:r>
            <a:endParaRPr lang="zh-CN" altLang="en-US" sz="1400" dirty="0" smtClean="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endParaRPr>
          </a:p>
          <a:p>
            <a:pPr marL="285750" indent="-285750">
              <a:lnSpc>
                <a:spcPts val="1600"/>
              </a:lnSpc>
              <a:buClr>
                <a:srgbClr val="E18F08"/>
              </a:buClr>
              <a:buFont typeface="Wingdings" panose="05000000000000000000" charset="0"/>
              <a:buChar char="l"/>
            </a:pPr>
            <a:r>
              <a:rPr lang="zh-CN" altLang="en-US" sz="1400" dirty="0" smtClean="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进入</a:t>
            </a:r>
            <a:r>
              <a:rPr lang="zh-CN" altLang="en-US"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韩国</a:t>
            </a:r>
            <a:r>
              <a:rPr lang="en-US" altLang="zh-CN" sz="1400" b="1" dirty="0">
                <a:solidFill>
                  <a:srgbClr val="02337F"/>
                </a:solidFill>
                <a:latin typeface="Arial" panose="020B0604020202090204" pitchFamily="34" charset="0"/>
                <a:ea typeface="黑体" panose="02010609060101010101" charset="-122"/>
                <a:cs typeface="Arial" panose="020B0604020202090204" pitchFamily="34" charset="0"/>
                <a:sym typeface="微软雅黑" panose="020B0503020204020204" charset="-122"/>
              </a:rPr>
              <a:t>Samsung</a:t>
            </a:r>
            <a:r>
              <a:rPr lang="zh-CN" altLang="en-US" sz="1400" dirty="0">
                <a:solidFill>
                  <a:schemeClr val="tx1">
                    <a:lumMod val="75000"/>
                    <a:lumOff val="25000"/>
                  </a:schemeClr>
                </a:solidFill>
                <a:latin typeface="Arial" panose="020B0604020202090204" pitchFamily="34" charset="0"/>
                <a:ea typeface="黑体" panose="02010609060101010101" charset="-122"/>
                <a:cs typeface="黑体" panose="02010609060101010101" charset="-122"/>
                <a:sym typeface="微软雅黑" panose="020B0503020204020204" charset="-122"/>
              </a:rPr>
              <a:t>，</a:t>
            </a:r>
            <a:r>
              <a:rPr lang="zh-CN" altLang="en-US"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应用于</a:t>
            </a:r>
            <a:r>
              <a:rPr lang="zh-CN" altLang="en-US" sz="1400" dirty="0" smtClean="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美国</a:t>
            </a:r>
            <a:r>
              <a:rPr lang="en-US" altLang="zh-CN" sz="1400" b="1" dirty="0">
                <a:solidFill>
                  <a:srgbClr val="02337F"/>
                </a:solidFill>
                <a:latin typeface="Arial" panose="020B0604020202090204" pitchFamily="34" charset="0"/>
                <a:ea typeface="黑体" panose="02010609060101010101" charset="-122"/>
                <a:cs typeface="Arial" panose="020B0604020202090204" pitchFamily="34" charset="0"/>
                <a:sym typeface="微软雅黑" panose="020B0503020204020204" charset="-122"/>
              </a:rPr>
              <a:t>Sprint</a:t>
            </a:r>
            <a:r>
              <a:rPr lang="zh-CN" altLang="en-US" sz="1400" dirty="0" smtClean="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的</a:t>
            </a:r>
            <a:r>
              <a:rPr lang="en-US" altLang="zh-CN" sz="1400" dirty="0" smtClean="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4G</a:t>
            </a:r>
            <a:r>
              <a:rPr lang="zh-CN" altLang="en-US"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移动通信网</a:t>
            </a:r>
            <a:endParaRPr lang="zh-CN" altLang="en-US"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endParaRPr>
          </a:p>
          <a:p>
            <a:pPr marL="285750" indent="-285750">
              <a:lnSpc>
                <a:spcPts val="1600"/>
              </a:lnSpc>
              <a:buClr>
                <a:srgbClr val="E18F08"/>
              </a:buClr>
              <a:buFont typeface="Wingdings" panose="05000000000000000000" charset="0"/>
              <a:buChar char="l"/>
            </a:pPr>
            <a:r>
              <a:rPr lang="zh-CN" altLang="en-US" sz="1400" dirty="0" smtClean="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进入</a:t>
            </a:r>
            <a:r>
              <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rPr>
              <a:t>日本</a:t>
            </a:r>
            <a:r>
              <a:rPr lang="zh-CN" altLang="en-US" sz="1400" b="1" dirty="0" smtClean="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rPr>
              <a:t>市场</a:t>
            </a:r>
            <a:r>
              <a:rPr lang="zh-CN" altLang="en-US"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a:t>
            </a:r>
            <a:r>
              <a:rPr lang="zh-CN" altLang="en-US" sz="1400" dirty="0" smtClean="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并</a:t>
            </a:r>
            <a:r>
              <a:rPr lang="zh-CN" altLang="en-US"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应用</a:t>
            </a:r>
            <a:r>
              <a:rPr lang="zh-CN" altLang="en-US" sz="1400" dirty="0" smtClean="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于</a:t>
            </a:r>
            <a:r>
              <a:rPr lang="en-US" altLang="zh-CN" sz="1400" b="1" dirty="0">
                <a:solidFill>
                  <a:srgbClr val="02337F"/>
                </a:solidFill>
                <a:latin typeface="Arial" panose="020B0604020202090204" pitchFamily="34" charset="0"/>
                <a:ea typeface="黑体" panose="02010609060101010101" charset="-122"/>
                <a:cs typeface="Arial" panose="020B0604020202090204" pitchFamily="34" charset="0"/>
                <a:sym typeface="微软雅黑" panose="020B0503020204020204" charset="-122"/>
              </a:rPr>
              <a:t>SoftBank</a:t>
            </a:r>
            <a:r>
              <a:rPr lang="zh-CN" altLang="en-US" sz="1400" dirty="0" smtClean="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移动运营</a:t>
            </a:r>
            <a:endParaRPr lang="zh-CN" altLang="en-US" sz="1400" dirty="0" smtClean="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endParaRPr>
          </a:p>
          <a:p>
            <a:pPr marL="285750" indent="-285750">
              <a:lnSpc>
                <a:spcPts val="1600"/>
              </a:lnSpc>
              <a:buClr>
                <a:srgbClr val="E18F08"/>
              </a:buClr>
              <a:buFont typeface="Wingdings" panose="05000000000000000000" charset="0"/>
              <a:buChar char="l"/>
            </a:pPr>
            <a:r>
              <a:rPr lang="zh-CN" altLang="en-US" sz="1400" dirty="0" smtClean="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升级</a:t>
            </a:r>
            <a:r>
              <a:rPr lang="zh-CN" altLang="en-US"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为</a:t>
            </a:r>
            <a:r>
              <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rPr>
              <a:t>华为</a:t>
            </a:r>
            <a:r>
              <a:rPr lang="zh-CN" altLang="en-US"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核心供应商</a:t>
            </a:r>
            <a:endParaRPr lang="zh-CN" altLang="en-US"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endParaRPr>
          </a:p>
        </p:txBody>
      </p:sp>
      <p:sp>
        <p:nvSpPr>
          <p:cNvPr id="18" name="矩形 17"/>
          <p:cNvSpPr/>
          <p:nvPr/>
        </p:nvSpPr>
        <p:spPr>
          <a:xfrm>
            <a:off x="5436235" y="3891915"/>
            <a:ext cx="4272280" cy="2348230"/>
          </a:xfrm>
          <a:prstGeom prst="rect">
            <a:avLst/>
          </a:prstGeom>
        </p:spPr>
        <p:txBody>
          <a:bodyPr wrap="square">
            <a:spAutoFit/>
          </a:bodyPr>
          <a:lstStyle/>
          <a:p>
            <a:pPr marL="285750" lvl="0" indent="-285750">
              <a:lnSpc>
                <a:spcPts val="1600"/>
              </a:lnSpc>
              <a:buClr>
                <a:srgbClr val="E18F08"/>
              </a:buClr>
              <a:buFont typeface="Wingdings" panose="05000000000000000000" charset="0"/>
              <a:buChar char="l"/>
            </a:pPr>
            <a:r>
              <a:rPr lang="zh-CN" altLang="en-US" sz="1400" dirty="0">
                <a:solidFill>
                  <a:schemeClr val="tx1"/>
                </a:solidFill>
                <a:latin typeface="Arial" panose="020B0604020202090204" pitchFamily="34" charset="0"/>
                <a:ea typeface="黑体" panose="02010609060101010101" charset="-122"/>
                <a:cs typeface="思源黑体 CN Regular" panose="020B0500000000000000" pitchFamily="34" charset="-122"/>
                <a:sym typeface="微软雅黑" panose="020B0503020204020204" charset="-122"/>
              </a:rPr>
              <a:t>通过</a:t>
            </a:r>
            <a:r>
              <a:rPr lang="en-US" altLang="zh-CN" sz="1400" b="1" dirty="0">
                <a:solidFill>
                  <a:srgbClr val="02337F"/>
                </a:solidFill>
                <a:latin typeface="Arial" panose="020B0604020202090204" pitchFamily="34" charset="0"/>
                <a:ea typeface="黑体" panose="02010609060101010101" charset="-122"/>
                <a:cs typeface="Arial" panose="020B0604020202090204" pitchFamily="34" charset="0"/>
                <a:sym typeface="微软雅黑" panose="020B0503020204020204" charset="-122"/>
              </a:rPr>
              <a:t>Dell</a:t>
            </a:r>
            <a:r>
              <a:rPr lang="zh-CN" altLang="en-US" sz="1400" dirty="0">
                <a:solidFill>
                  <a:schemeClr val="tx1"/>
                </a:solidFill>
                <a:latin typeface="Arial" panose="020B0604020202090204" pitchFamily="34" charset="0"/>
                <a:ea typeface="黑体" panose="02010609060101010101" charset="-122"/>
                <a:cs typeface="思源黑体 CN Regular" panose="020B0500000000000000" pitchFamily="34" charset="-122"/>
                <a:sym typeface="微软雅黑" panose="020B0503020204020204" charset="-122"/>
              </a:rPr>
              <a:t>的合格供应商认证</a:t>
            </a:r>
            <a:endParaRPr lang="zh-CN" altLang="en-US" sz="1400" dirty="0">
              <a:solidFill>
                <a:schemeClr val="tx1"/>
              </a:solidFill>
              <a:latin typeface="Arial" panose="020B0604020202090204" pitchFamily="34" charset="0"/>
              <a:ea typeface="黑体" panose="02010609060101010101" charset="-122"/>
              <a:cs typeface="思源黑体 CN Regular" panose="020B0500000000000000" pitchFamily="34" charset="-122"/>
              <a:sym typeface="微软雅黑" panose="020B0503020204020204" charset="-122"/>
            </a:endParaRPr>
          </a:p>
          <a:p>
            <a:pPr marL="285750" lvl="0" indent="-285750">
              <a:lnSpc>
                <a:spcPts val="1600"/>
              </a:lnSpc>
              <a:buClr>
                <a:srgbClr val="E18F08"/>
              </a:buClr>
              <a:buFont typeface="Wingdings" panose="05000000000000000000" charset="0"/>
              <a:buChar char="l"/>
            </a:pPr>
            <a:r>
              <a:rPr lang="zh-CN" altLang="en-US" sz="1400" dirty="0" smtClean="0">
                <a:solidFill>
                  <a:schemeClr val="tx1"/>
                </a:solidFill>
                <a:latin typeface="Arial" panose="020B0604020202090204" pitchFamily="34" charset="0"/>
                <a:ea typeface="黑体" panose="02010609060101010101" charset="-122"/>
                <a:cs typeface="思源黑体 CN Regular" panose="020B0500000000000000" pitchFamily="34" charset="-122"/>
                <a:sym typeface="微软雅黑" panose="020B0503020204020204" charset="-122"/>
              </a:rPr>
              <a:t>连续</a:t>
            </a:r>
            <a:r>
              <a:rPr lang="zh-CN" altLang="en-US" sz="1400" dirty="0">
                <a:solidFill>
                  <a:schemeClr val="tx1"/>
                </a:solidFill>
                <a:latin typeface="Arial" panose="020B0604020202090204" pitchFamily="34" charset="0"/>
                <a:ea typeface="黑体" panose="02010609060101010101" charset="-122"/>
                <a:cs typeface="思源黑体 CN Regular" panose="020B0500000000000000" pitchFamily="34" charset="-122"/>
                <a:sym typeface="微软雅黑" panose="020B0503020204020204" charset="-122"/>
              </a:rPr>
              <a:t>获得</a:t>
            </a:r>
            <a:r>
              <a:rPr lang="zh-CN" altLang="en-US" sz="1400" b="1" dirty="0">
                <a:solidFill>
                  <a:srgbClr val="033280"/>
                </a:solidFill>
                <a:latin typeface="Arial" panose="020B0604020202090204" pitchFamily="34" charset="0"/>
                <a:ea typeface="黑体" panose="02010609060101010101" charset="-122"/>
                <a:cs typeface="思源黑体 CN Regular" panose="020B0500000000000000" pitchFamily="34" charset="-122"/>
                <a:sym typeface="微软雅黑" panose="020B0503020204020204" charset="-122"/>
              </a:rPr>
              <a:t>中国联通</a:t>
            </a:r>
            <a:r>
              <a:rPr lang="zh-CN" altLang="en-US" sz="1400" dirty="0">
                <a:solidFill>
                  <a:schemeClr val="tx1"/>
                </a:solidFill>
                <a:latin typeface="Arial" panose="020B0604020202090204" pitchFamily="34" charset="0"/>
                <a:ea typeface="黑体" panose="02010609060101010101" charset="-122"/>
                <a:cs typeface="思源黑体 CN Regular" panose="020B0500000000000000" pitchFamily="34" charset="-122"/>
                <a:sym typeface="微软雅黑" panose="020B0503020204020204" charset="-122"/>
              </a:rPr>
              <a:t>华北</a:t>
            </a:r>
            <a:r>
              <a:rPr lang="en-US" altLang="zh-CN" sz="1400" b="1" dirty="0">
                <a:solidFill>
                  <a:srgbClr val="02337F"/>
                </a:solidFill>
                <a:latin typeface="Arial" panose="020B0604020202090204" pitchFamily="34" charset="0"/>
                <a:ea typeface="黑体" panose="02010609060101010101" charset="-122"/>
                <a:cs typeface="Arial" panose="020B0604020202090204" pitchFamily="34" charset="0"/>
                <a:sym typeface="微软雅黑" panose="020B0503020204020204" charset="-122"/>
              </a:rPr>
              <a:t>IDC</a:t>
            </a:r>
            <a:r>
              <a:rPr lang="zh-CN" altLang="en-US" sz="1400" dirty="0">
                <a:solidFill>
                  <a:schemeClr val="tx1"/>
                </a:solidFill>
                <a:latin typeface="Arial" panose="020B0604020202090204" pitchFamily="34" charset="0"/>
                <a:ea typeface="黑体" panose="02010609060101010101" charset="-122"/>
                <a:cs typeface="思源黑体 CN Regular" panose="020B0500000000000000" pitchFamily="34" charset="-122"/>
                <a:sym typeface="微软雅黑" panose="020B0503020204020204" charset="-122"/>
              </a:rPr>
              <a:t>基地、</a:t>
            </a:r>
            <a:r>
              <a:rPr lang="zh-CN" altLang="en-US" sz="1400" b="1" dirty="0" smtClean="0">
                <a:solidFill>
                  <a:srgbClr val="033280"/>
                </a:solidFill>
                <a:latin typeface="Arial" panose="020B0604020202090204" pitchFamily="34" charset="0"/>
                <a:ea typeface="黑体" panose="02010609060101010101" charset="-122"/>
                <a:cs typeface="思源黑体 CN Regular" panose="020B0500000000000000" pitchFamily="34" charset="-122"/>
                <a:sym typeface="微软雅黑" panose="020B0503020204020204" charset="-122"/>
              </a:rPr>
              <a:t>广东移动</a:t>
            </a:r>
            <a:r>
              <a:rPr lang="en-US" altLang="zh-CN" sz="1400" b="1" dirty="0">
                <a:solidFill>
                  <a:srgbClr val="02337F"/>
                </a:solidFill>
                <a:latin typeface="Arial" panose="020B0604020202090204" pitchFamily="34" charset="0"/>
                <a:ea typeface="黑体" panose="02010609060101010101" charset="-122"/>
                <a:cs typeface="Arial" panose="020B0604020202090204" pitchFamily="34" charset="0"/>
                <a:sym typeface="微软雅黑" panose="020B0503020204020204" charset="-122"/>
              </a:rPr>
              <a:t>IDC</a:t>
            </a:r>
            <a:r>
              <a:rPr lang="zh-CN" altLang="en-US" sz="1400" dirty="0">
                <a:solidFill>
                  <a:schemeClr val="tx1"/>
                </a:solidFill>
                <a:latin typeface="Arial" panose="020B0604020202090204" pitchFamily="34" charset="0"/>
                <a:ea typeface="黑体" panose="02010609060101010101" charset="-122"/>
                <a:cs typeface="思源黑体 CN Regular" panose="020B0500000000000000" pitchFamily="34" charset="-122"/>
                <a:sym typeface="微软雅黑" panose="020B0503020204020204" charset="-122"/>
              </a:rPr>
              <a:t>、</a:t>
            </a:r>
            <a:r>
              <a:rPr lang="zh-CN" altLang="en-US" sz="1400" b="1" dirty="0" smtClean="0">
                <a:solidFill>
                  <a:srgbClr val="033280"/>
                </a:solidFill>
                <a:latin typeface="Arial" panose="020B0604020202090204" pitchFamily="34" charset="0"/>
                <a:ea typeface="黑体" panose="02010609060101010101" charset="-122"/>
                <a:cs typeface="思源黑体 CN Regular" panose="020B0500000000000000" pitchFamily="34" charset="-122"/>
                <a:sym typeface="微软雅黑" panose="020B0503020204020204" charset="-122"/>
              </a:rPr>
              <a:t>腾讯</a:t>
            </a:r>
            <a:r>
              <a:rPr lang="en-US" altLang="zh-CN" sz="1400" b="1" dirty="0">
                <a:solidFill>
                  <a:srgbClr val="02337F"/>
                </a:solidFill>
                <a:latin typeface="Arial" panose="020B0604020202090204" pitchFamily="34" charset="0"/>
                <a:ea typeface="黑体" panose="02010609060101010101" charset="-122"/>
                <a:cs typeface="Arial" panose="020B0604020202090204" pitchFamily="34" charset="0"/>
                <a:sym typeface="微软雅黑" panose="020B0503020204020204" charset="-122"/>
              </a:rPr>
              <a:t>MDC</a:t>
            </a:r>
            <a:r>
              <a:rPr lang="zh-CN" altLang="en-US" sz="1400" dirty="0">
                <a:solidFill>
                  <a:schemeClr val="tx1"/>
                </a:solidFill>
                <a:latin typeface="Arial" panose="020B0604020202090204" pitchFamily="34" charset="0"/>
                <a:ea typeface="黑体" panose="02010609060101010101" charset="-122"/>
                <a:cs typeface="思源黑体 CN Regular" panose="020B0500000000000000" pitchFamily="34" charset="-122"/>
                <a:sym typeface="微软雅黑" panose="020B0503020204020204" charset="-122"/>
              </a:rPr>
              <a:t>、</a:t>
            </a:r>
            <a:r>
              <a:rPr lang="zh-CN" altLang="en-US" sz="1400" b="1" dirty="0" smtClean="0">
                <a:solidFill>
                  <a:srgbClr val="033280"/>
                </a:solidFill>
                <a:latin typeface="Arial" panose="020B0604020202090204" pitchFamily="34" charset="0"/>
                <a:ea typeface="黑体" panose="02010609060101010101" charset="-122"/>
                <a:cs typeface="思源黑体 CN Regular" panose="020B0500000000000000" pitchFamily="34" charset="-122"/>
                <a:sym typeface="微软雅黑" panose="020B0503020204020204" charset="-122"/>
              </a:rPr>
              <a:t>银联</a:t>
            </a:r>
            <a:r>
              <a:rPr lang="en-US" altLang="zh-CN" sz="1400" b="1" dirty="0">
                <a:solidFill>
                  <a:srgbClr val="02337F"/>
                </a:solidFill>
                <a:latin typeface="Arial" panose="020B0604020202090204" pitchFamily="34" charset="0"/>
                <a:ea typeface="黑体" panose="02010609060101010101" charset="-122"/>
                <a:cs typeface="Arial" panose="020B0604020202090204" pitchFamily="34" charset="0"/>
                <a:sym typeface="微软雅黑" panose="020B0503020204020204" charset="-122"/>
              </a:rPr>
              <a:t>IDC</a:t>
            </a:r>
            <a:r>
              <a:rPr lang="zh-CN" altLang="en-US" sz="1400" dirty="0" smtClean="0">
                <a:solidFill>
                  <a:schemeClr val="tx1"/>
                </a:solidFill>
                <a:latin typeface="Arial" panose="020B0604020202090204" pitchFamily="34" charset="0"/>
                <a:ea typeface="黑体" panose="02010609060101010101" charset="-122"/>
                <a:cs typeface="思源黑体 CN Regular" panose="020B0500000000000000" pitchFamily="34" charset="-122"/>
                <a:sym typeface="微软雅黑" panose="020B0503020204020204" charset="-122"/>
              </a:rPr>
              <a:t> 等多个项目</a:t>
            </a:r>
            <a:endParaRPr lang="zh-CN" altLang="en-US" sz="1400" dirty="0" smtClean="0">
              <a:solidFill>
                <a:schemeClr val="tx1"/>
              </a:solidFill>
              <a:latin typeface="Arial" panose="020B0604020202090204" pitchFamily="34" charset="0"/>
              <a:ea typeface="黑体" panose="02010609060101010101" charset="-122"/>
              <a:cs typeface="思源黑体 CN Regular" panose="020B0500000000000000" pitchFamily="34" charset="-122"/>
              <a:sym typeface="微软雅黑" panose="020B0503020204020204" charset="-122"/>
            </a:endParaRPr>
          </a:p>
          <a:p>
            <a:pPr marL="285750" lvl="0" indent="-285750">
              <a:lnSpc>
                <a:spcPts val="1600"/>
              </a:lnSpc>
              <a:buClr>
                <a:srgbClr val="E18F08"/>
              </a:buClr>
              <a:buFont typeface="Wingdings" panose="05000000000000000000" charset="0"/>
              <a:buChar char="l"/>
            </a:pPr>
            <a:r>
              <a:rPr lang="zh-CN" altLang="en-US" sz="1400" dirty="0" smtClean="0">
                <a:solidFill>
                  <a:schemeClr val="tx1"/>
                </a:solidFill>
                <a:latin typeface="Arial" panose="020B0604020202090204" pitchFamily="34" charset="0"/>
                <a:ea typeface="黑体" panose="02010609060101010101" charset="-122"/>
                <a:cs typeface="思源黑体 CN Regular" panose="020B0500000000000000" pitchFamily="34" charset="-122"/>
                <a:sym typeface="微软雅黑" panose="020B0503020204020204" charset="-122"/>
              </a:rPr>
              <a:t> 进入</a:t>
            </a:r>
            <a:r>
              <a:rPr lang="zh-CN" altLang="en-US" sz="1400" dirty="0">
                <a:solidFill>
                  <a:schemeClr val="tx1"/>
                </a:solidFill>
                <a:latin typeface="Arial" panose="020B0604020202090204" pitchFamily="34" charset="0"/>
                <a:ea typeface="黑体" panose="02010609060101010101" charset="-122"/>
                <a:cs typeface="思源黑体 CN Regular" panose="020B0500000000000000" pitchFamily="34" charset="-122"/>
                <a:sym typeface="微软雅黑" panose="020B0503020204020204" charset="-122"/>
              </a:rPr>
              <a:t>电力市场：</a:t>
            </a:r>
            <a:r>
              <a:rPr lang="zh-CN" altLang="en-US" sz="1400" b="1" dirty="0">
                <a:solidFill>
                  <a:srgbClr val="033280"/>
                </a:solidFill>
                <a:latin typeface="Arial" panose="020B0604020202090204" pitchFamily="34" charset="0"/>
                <a:ea typeface="黑体" panose="02010609060101010101" charset="-122"/>
                <a:cs typeface="思源黑体 CN Regular" panose="020B0500000000000000" pitchFamily="34" charset="-122"/>
                <a:sym typeface="微软雅黑" panose="020B0503020204020204" charset="-122"/>
              </a:rPr>
              <a:t>北京四方</a:t>
            </a:r>
            <a:endParaRPr lang="zh-CN" altLang="en-US" sz="1400" b="1" dirty="0">
              <a:solidFill>
                <a:srgbClr val="033280"/>
              </a:solidFill>
              <a:latin typeface="Arial" panose="020B0604020202090204" pitchFamily="34" charset="0"/>
              <a:ea typeface="黑体" panose="02010609060101010101" charset="-122"/>
              <a:cs typeface="思源黑体 CN Regular" panose="020B0500000000000000" pitchFamily="34" charset="-122"/>
              <a:sym typeface="微软雅黑" panose="020B0503020204020204" charset="-122"/>
            </a:endParaRPr>
          </a:p>
          <a:p>
            <a:pPr marL="285750" indent="-285750">
              <a:lnSpc>
                <a:spcPts val="1600"/>
              </a:lnSpc>
              <a:buClr>
                <a:srgbClr val="E18F08"/>
              </a:buClr>
              <a:buFont typeface="Wingdings" panose="05000000000000000000" charset="0"/>
              <a:buChar char="l"/>
            </a:pPr>
            <a:r>
              <a:rPr lang="zh-CN" altLang="en-US" sz="1400" b="1" dirty="0">
                <a:solidFill>
                  <a:srgbClr val="033280"/>
                </a:solidFill>
                <a:latin typeface="Arial" panose="020B0604020202090204" pitchFamily="34" charset="0"/>
                <a:ea typeface="黑体" panose="02010609060101010101" charset="-122"/>
                <a:cs typeface="思源黑体 CN Regular" panose="020B0500000000000000" pitchFamily="34" charset="-122"/>
                <a:sym typeface="微软雅黑" panose="020B0503020204020204" charset="-122"/>
              </a:rPr>
              <a:t>联通集团</a:t>
            </a:r>
            <a:r>
              <a:rPr lang="zh-CN" altLang="en-US" sz="1400" dirty="0">
                <a:solidFill>
                  <a:schemeClr val="tx1"/>
                </a:solidFill>
                <a:latin typeface="Arial" panose="020B0604020202090204" pitchFamily="34" charset="0"/>
                <a:ea typeface="黑体" panose="02010609060101010101" charset="-122"/>
                <a:cs typeface="思源黑体 CN Regular" panose="020B0500000000000000" pitchFamily="34" charset="-122"/>
                <a:sym typeface="微软雅黑" panose="020B0503020204020204" charset="-122"/>
              </a:rPr>
              <a:t>一类供应商</a:t>
            </a:r>
            <a:endParaRPr lang="zh-CN" altLang="en-US" sz="1400" dirty="0">
              <a:solidFill>
                <a:schemeClr val="tx1"/>
              </a:solidFill>
              <a:latin typeface="Arial" panose="020B0604020202090204" pitchFamily="34" charset="0"/>
              <a:ea typeface="黑体" panose="02010609060101010101" charset="-122"/>
              <a:cs typeface="思源黑体 CN Regular" panose="020B0500000000000000" pitchFamily="34" charset="-122"/>
              <a:sym typeface="微软雅黑" panose="020B0503020204020204" charset="-122"/>
            </a:endParaRPr>
          </a:p>
          <a:p>
            <a:pPr marL="285750" indent="-285750">
              <a:lnSpc>
                <a:spcPts val="1600"/>
              </a:lnSpc>
              <a:buClr>
                <a:srgbClr val="E18F08"/>
              </a:buClr>
              <a:buFont typeface="Wingdings" panose="05000000000000000000" charset="0"/>
              <a:buChar char="l"/>
            </a:pPr>
            <a:r>
              <a:rPr lang="zh-CN" altLang="en-US" sz="1400" dirty="0">
                <a:solidFill>
                  <a:schemeClr val="tx1"/>
                </a:solidFill>
                <a:latin typeface="Arial" panose="020B0604020202090204" pitchFamily="34" charset="0"/>
                <a:ea typeface="黑体" panose="02010609060101010101" charset="-122"/>
                <a:cs typeface="思源黑体 CN Regular" panose="020B0500000000000000" pitchFamily="34" charset="-122"/>
                <a:sym typeface="微软雅黑" panose="020B0503020204020204" charset="-122"/>
              </a:rPr>
              <a:t>入围</a:t>
            </a:r>
            <a:r>
              <a:rPr lang="zh-CN" altLang="en-US" sz="1400" b="1" dirty="0">
                <a:solidFill>
                  <a:srgbClr val="033280"/>
                </a:solidFill>
                <a:latin typeface="Arial" panose="020B0604020202090204" pitchFamily="34" charset="0"/>
                <a:ea typeface="黑体" panose="02010609060101010101" charset="-122"/>
                <a:cs typeface="思源黑体 CN Regular" panose="020B0500000000000000" pitchFamily="34" charset="-122"/>
                <a:sym typeface="微软雅黑" panose="020B0503020204020204" charset="-122"/>
              </a:rPr>
              <a:t>中国电信</a:t>
            </a:r>
            <a:r>
              <a:rPr lang="zh-CN" altLang="en-US" sz="1400" dirty="0">
                <a:solidFill>
                  <a:schemeClr val="tx1"/>
                </a:solidFill>
                <a:latin typeface="Arial" panose="020B0604020202090204" pitchFamily="34" charset="0"/>
                <a:ea typeface="黑体" panose="02010609060101010101" charset="-122"/>
                <a:cs typeface="思源黑体 CN Regular" panose="020B0500000000000000" pitchFamily="34" charset="-122"/>
                <a:sym typeface="微软雅黑" panose="020B0503020204020204" charset="-122"/>
              </a:rPr>
              <a:t>集团集中采购</a:t>
            </a:r>
            <a:endParaRPr lang="zh-CN" altLang="en-US" sz="1400" dirty="0">
              <a:solidFill>
                <a:schemeClr val="tx1"/>
              </a:solidFill>
              <a:latin typeface="Arial" panose="020B0604020202090204" pitchFamily="34" charset="0"/>
              <a:ea typeface="黑体" panose="02010609060101010101" charset="-122"/>
              <a:cs typeface="思源黑体 CN Regular" panose="020B0500000000000000" pitchFamily="34" charset="-122"/>
              <a:sym typeface="微软雅黑" panose="020B0503020204020204" charset="-122"/>
            </a:endParaRPr>
          </a:p>
          <a:p>
            <a:pPr marL="285750" indent="-285750">
              <a:lnSpc>
                <a:spcPts val="1600"/>
              </a:lnSpc>
              <a:buClr>
                <a:srgbClr val="E18F08"/>
              </a:buClr>
              <a:buFont typeface="Wingdings" panose="05000000000000000000" charset="0"/>
              <a:buChar char="l"/>
            </a:pPr>
            <a:r>
              <a:rPr lang="zh-CN" altLang="en-US" sz="1400" dirty="0">
                <a:latin typeface="Arial" panose="020B0604020202090204" pitchFamily="34" charset="0"/>
                <a:ea typeface="黑体" panose="02010609060101010101" charset="-122"/>
                <a:cs typeface="思源黑体 CN Regular" panose="020B0500000000000000" pitchFamily="34" charset="-122"/>
                <a:sym typeface="微软雅黑" panose="020B0503020204020204" charset="-122"/>
              </a:rPr>
              <a:t>入围</a:t>
            </a:r>
            <a:r>
              <a:rPr lang="zh-CN" altLang="en-US" sz="1400" dirty="0">
                <a:solidFill>
                  <a:schemeClr val="tx1"/>
                </a:solidFill>
                <a:latin typeface="Arial" panose="020B0604020202090204" pitchFamily="34" charset="0"/>
                <a:ea typeface="黑体" panose="02010609060101010101" charset="-122"/>
                <a:cs typeface="思源黑体 CN Regular" panose="020B0500000000000000" pitchFamily="34" charset="-122"/>
                <a:sym typeface="微软雅黑" panose="020B0503020204020204" charset="-122"/>
              </a:rPr>
              <a:t>某东南亚国家国防部项目</a:t>
            </a:r>
            <a:endParaRPr lang="zh-CN" altLang="en-US" sz="1400" dirty="0">
              <a:solidFill>
                <a:schemeClr val="tx1"/>
              </a:solidFill>
              <a:latin typeface="Arial" panose="020B0604020202090204" pitchFamily="34" charset="0"/>
              <a:ea typeface="黑体" panose="02010609060101010101" charset="-122"/>
              <a:cs typeface="思源黑体 CN Regular" panose="020B0500000000000000" pitchFamily="34" charset="-122"/>
              <a:sym typeface="微软雅黑" panose="020B0503020204020204" charset="-122"/>
            </a:endParaRPr>
          </a:p>
          <a:p>
            <a:pPr marL="285750" indent="-285750">
              <a:lnSpc>
                <a:spcPts val="1600"/>
              </a:lnSpc>
              <a:buClr>
                <a:srgbClr val="E18F08"/>
              </a:buClr>
              <a:buFont typeface="Wingdings" panose="05000000000000000000" charset="0"/>
              <a:buChar char="l"/>
            </a:pPr>
            <a:r>
              <a:rPr lang="zh-CN" altLang="en-US" sz="1400" b="1" dirty="0">
                <a:solidFill>
                  <a:srgbClr val="033280"/>
                </a:solidFill>
                <a:latin typeface="Arial" panose="020B0604020202090204" pitchFamily="34" charset="0"/>
                <a:ea typeface="黑体" panose="02010609060101010101" charset="-122"/>
                <a:cs typeface="思源黑体 CN Regular" panose="020B0500000000000000" pitchFamily="34" charset="-122"/>
                <a:sym typeface="微软雅黑" panose="020B0503020204020204" charset="-122"/>
              </a:rPr>
              <a:t>阿里巴巴</a:t>
            </a:r>
            <a:r>
              <a:rPr lang="en-US" altLang="zh-CN" sz="1400" b="1" dirty="0">
                <a:solidFill>
                  <a:srgbClr val="02337F"/>
                </a:solidFill>
                <a:latin typeface="Arial" panose="020B0604020202090204" pitchFamily="34" charset="0"/>
                <a:ea typeface="黑体" panose="02010609060101010101" charset="-122"/>
                <a:cs typeface="Arial" panose="020B0604020202090204" pitchFamily="34" charset="0"/>
                <a:sym typeface="微软雅黑" panose="020B0503020204020204" charset="-122"/>
              </a:rPr>
              <a:t>PODM</a:t>
            </a:r>
            <a:r>
              <a:rPr lang="zh-CN" altLang="en-US" sz="1400" dirty="0">
                <a:solidFill>
                  <a:schemeClr val="tx1"/>
                </a:solidFill>
                <a:latin typeface="Arial" panose="020B0604020202090204" pitchFamily="34" charset="0"/>
                <a:ea typeface="黑体" panose="02010609060101010101" charset="-122"/>
                <a:cs typeface="思源黑体 CN Regular" panose="020B0500000000000000" pitchFamily="34" charset="-122"/>
                <a:sym typeface="微软雅黑" panose="020B0503020204020204" charset="-122"/>
              </a:rPr>
              <a:t>、</a:t>
            </a:r>
            <a:r>
              <a:rPr lang="en-US" altLang="zh-CN" sz="1400" b="1" dirty="0">
                <a:solidFill>
                  <a:srgbClr val="02337F"/>
                </a:solidFill>
                <a:latin typeface="Arial" panose="020B0604020202090204" pitchFamily="34" charset="0"/>
                <a:ea typeface="黑体" panose="02010609060101010101" charset="-122"/>
                <a:cs typeface="Arial" panose="020B0604020202090204" pitchFamily="34" charset="0"/>
                <a:sym typeface="微软雅黑" panose="020B0503020204020204" charset="-122"/>
              </a:rPr>
              <a:t>ADM</a:t>
            </a:r>
            <a:r>
              <a:rPr lang="zh-CN" altLang="en-US" sz="1400" dirty="0">
                <a:solidFill>
                  <a:schemeClr val="tx1"/>
                </a:solidFill>
                <a:latin typeface="Arial" panose="020B0604020202090204" pitchFamily="34" charset="0"/>
                <a:ea typeface="黑体" panose="02010609060101010101" charset="-122"/>
                <a:cs typeface="思源黑体 CN Regular" panose="020B0500000000000000" pitchFamily="34" charset="-122"/>
                <a:sym typeface="微软雅黑" panose="020B0503020204020204" charset="-122"/>
              </a:rPr>
              <a:t>微模块</a:t>
            </a:r>
            <a:endParaRPr lang="zh-CN" altLang="en-US" sz="1400" dirty="0">
              <a:solidFill>
                <a:schemeClr val="tx1"/>
              </a:solidFill>
              <a:latin typeface="Arial" panose="020B0604020202090204" pitchFamily="34" charset="0"/>
              <a:ea typeface="黑体" panose="02010609060101010101" charset="-122"/>
              <a:cs typeface="思源黑体 CN Regular" panose="020B0500000000000000" pitchFamily="34" charset="-122"/>
              <a:sym typeface="微软雅黑" panose="020B0503020204020204" charset="-122"/>
            </a:endParaRPr>
          </a:p>
          <a:p>
            <a:pPr marL="285750" indent="-285750">
              <a:lnSpc>
                <a:spcPts val="1600"/>
              </a:lnSpc>
              <a:buClr>
                <a:srgbClr val="E18F08"/>
              </a:buClr>
              <a:buFont typeface="Wingdings" panose="05000000000000000000" charset="0"/>
              <a:buChar char="l"/>
            </a:pPr>
            <a:r>
              <a:rPr lang="zh-CN" altLang="en-US" sz="1400" dirty="0">
                <a:solidFill>
                  <a:schemeClr val="tx1"/>
                </a:solidFill>
                <a:latin typeface="Arial" panose="020B0604020202090204" pitchFamily="34" charset="0"/>
                <a:ea typeface="黑体" panose="02010609060101010101" charset="-122"/>
                <a:cs typeface="思源黑体 CN Regular" panose="020B0500000000000000" pitchFamily="34" charset="-122"/>
                <a:sym typeface="微软雅黑" panose="020B0503020204020204" charset="-122"/>
              </a:rPr>
              <a:t>伊朗、美洲列间空调项目</a:t>
            </a:r>
            <a:endParaRPr lang="zh-CN" altLang="en-US" sz="1400" dirty="0">
              <a:solidFill>
                <a:schemeClr val="tx1"/>
              </a:solidFill>
              <a:latin typeface="Arial" panose="020B0604020202090204" pitchFamily="34" charset="0"/>
              <a:ea typeface="黑体" panose="02010609060101010101" charset="-122"/>
              <a:cs typeface="思源黑体 CN Regular" panose="020B0500000000000000" pitchFamily="34" charset="-122"/>
              <a:sym typeface="微软雅黑" panose="020B0503020204020204" charset="-122"/>
            </a:endParaRPr>
          </a:p>
          <a:p>
            <a:pPr marL="285750" indent="-285750">
              <a:lnSpc>
                <a:spcPts val="1600"/>
              </a:lnSpc>
              <a:buClr>
                <a:srgbClr val="E18F08"/>
              </a:buClr>
              <a:buFont typeface="Wingdings" panose="05000000000000000000" charset="0"/>
              <a:buChar char="l"/>
            </a:pPr>
            <a:r>
              <a:rPr lang="zh-CN" altLang="en-US" sz="1400" dirty="0">
                <a:solidFill>
                  <a:schemeClr val="tx1"/>
                </a:solidFill>
                <a:latin typeface="Arial" panose="020B0604020202090204" pitchFamily="34" charset="0"/>
                <a:ea typeface="黑体" panose="02010609060101010101" charset="-122"/>
                <a:cs typeface="思源黑体 CN Regular" panose="020B0500000000000000" pitchFamily="34" charset="-122"/>
                <a:sym typeface="微软雅黑" panose="020B0503020204020204" charset="-122"/>
              </a:rPr>
              <a:t>电力市场：</a:t>
            </a:r>
            <a:r>
              <a:rPr lang="zh-CN" altLang="en-US" sz="1400" b="1" dirty="0">
                <a:solidFill>
                  <a:srgbClr val="033280"/>
                </a:solidFill>
                <a:latin typeface="Arial" panose="020B0604020202090204" pitchFamily="34" charset="0"/>
                <a:ea typeface="黑体" panose="02010609060101010101" charset="-122"/>
                <a:cs typeface="思源黑体 CN Regular" panose="020B0500000000000000" pitchFamily="34" charset="-122"/>
                <a:sym typeface="微软雅黑" panose="020B0503020204020204" charset="-122"/>
              </a:rPr>
              <a:t>许继电气</a:t>
            </a:r>
            <a:endParaRPr lang="zh-CN" altLang="en-US" sz="1400" b="1" dirty="0">
              <a:solidFill>
                <a:srgbClr val="033280"/>
              </a:solidFill>
              <a:latin typeface="Arial" panose="020B0604020202090204" pitchFamily="34" charset="0"/>
              <a:ea typeface="黑体" panose="02010609060101010101" charset="-122"/>
              <a:cs typeface="思源黑体 CN Regular" panose="020B0500000000000000" pitchFamily="34" charset="-122"/>
              <a:sym typeface="微软雅黑" panose="020B0503020204020204" charset="-122"/>
            </a:endParaRPr>
          </a:p>
          <a:p>
            <a:pPr>
              <a:lnSpc>
                <a:spcPts val="1600"/>
              </a:lnSpc>
            </a:pPr>
            <a:endParaRPr lang="zh-CN" altLang="en-US" sz="1400" dirty="0">
              <a:solidFill>
                <a:schemeClr val="tx1">
                  <a:lumMod val="75000"/>
                  <a:lumOff val="25000"/>
                </a:schemeClr>
              </a:solidFill>
              <a:latin typeface="Arial" panose="020B0604020202090204" pitchFamily="34" charset="0"/>
              <a:ea typeface="黑体" panose="02010609060101010101" charset="-122"/>
              <a:cs typeface="思源黑体 CN Regular" panose="020B0500000000000000" pitchFamily="34" charset="-122"/>
              <a:sym typeface="微软雅黑" panose="020B0503020204020204" charset="-122"/>
            </a:endParaRPr>
          </a:p>
        </p:txBody>
      </p:sp>
      <p:sp>
        <p:nvSpPr>
          <p:cNvPr id="19" name="矩形 18"/>
          <p:cNvSpPr/>
          <p:nvPr/>
        </p:nvSpPr>
        <p:spPr>
          <a:xfrm>
            <a:off x="8463280" y="1336040"/>
            <a:ext cx="2571750" cy="1504315"/>
          </a:xfrm>
          <a:prstGeom prst="rect">
            <a:avLst/>
          </a:prstGeom>
        </p:spPr>
        <p:txBody>
          <a:bodyPr wrap="square" lIns="68589" tIns="34295" rIns="68589" bIns="34295">
            <a:spAutoFit/>
          </a:bodyPr>
          <a:lstStyle/>
          <a:p>
            <a:pPr marL="285750" indent="-285750">
              <a:lnSpc>
                <a:spcPts val="1600"/>
              </a:lnSpc>
              <a:buClr>
                <a:srgbClr val="E18F08"/>
              </a:buClr>
              <a:buFont typeface="Wingdings" panose="05000000000000000000" charset="0"/>
              <a:buChar char="l"/>
            </a:pPr>
            <a:r>
              <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rPr>
              <a:t>阿里巴巴内蒙电信项目</a:t>
            </a:r>
            <a:endPar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endParaRPr>
          </a:p>
          <a:p>
            <a:pPr marL="285750" indent="-285750">
              <a:lnSpc>
                <a:spcPts val="1600"/>
              </a:lnSpc>
              <a:buClr>
                <a:srgbClr val="E18F08"/>
              </a:buClr>
              <a:buFont typeface="Wingdings" panose="05000000000000000000" charset="0"/>
              <a:buChar char="l"/>
            </a:pPr>
            <a:r>
              <a:rPr lang="zh-CN" altLang="en-US" sz="1400" b="1" dirty="0" smtClean="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rPr>
              <a:t>腾</a:t>
            </a:r>
            <a:r>
              <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rPr>
              <a:t>讯</a:t>
            </a:r>
            <a:r>
              <a:rPr lang="zh-CN" altLang="en-US"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坪山大二期项目</a:t>
            </a:r>
            <a:endParaRPr lang="zh-CN" altLang="en-US"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endParaRPr>
          </a:p>
          <a:p>
            <a:pPr marL="285750" indent="-285750" algn="just">
              <a:lnSpc>
                <a:spcPts val="1600"/>
              </a:lnSpc>
              <a:buClr>
                <a:srgbClr val="E18F08"/>
              </a:buClr>
              <a:buFont typeface="Wingdings" panose="05000000000000000000" charset="0"/>
              <a:buChar char="l"/>
            </a:pPr>
            <a:r>
              <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rPr>
              <a:t>建设银行</a:t>
            </a:r>
            <a:r>
              <a:rPr lang="en-US" altLang="zh-CN" sz="1400" b="1" dirty="0">
                <a:solidFill>
                  <a:srgbClr val="02337F"/>
                </a:solidFill>
                <a:latin typeface="Arial" panose="020B0604020202090204" pitchFamily="34" charset="0"/>
                <a:ea typeface="黑体" panose="02010609060101010101" charset="-122"/>
                <a:cs typeface="Arial" panose="020B0604020202090204" pitchFamily="34" charset="0"/>
                <a:sym typeface="微软雅黑" panose="020B0503020204020204" charset="-122"/>
              </a:rPr>
              <a:t>XRACK</a:t>
            </a:r>
            <a:r>
              <a:rPr lang="zh-CN" altLang="en-US"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项目</a:t>
            </a:r>
            <a:endParaRPr lang="zh-CN" altLang="en-US"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endParaRPr>
          </a:p>
          <a:p>
            <a:pPr marL="285750" indent="-285750" algn="just">
              <a:lnSpc>
                <a:spcPts val="1600"/>
              </a:lnSpc>
              <a:buClr>
                <a:srgbClr val="E18F08"/>
              </a:buClr>
              <a:buFont typeface="Wingdings" panose="05000000000000000000" charset="0"/>
              <a:buChar char="l"/>
            </a:pPr>
            <a:r>
              <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rPr>
              <a:t>光大银行</a:t>
            </a:r>
            <a:r>
              <a:rPr lang="zh-CN" altLang="en-US" sz="1400" dirty="0">
                <a:solidFill>
                  <a:schemeClr val="tx1">
                    <a:lumMod val="75000"/>
                    <a:lumOff val="25000"/>
                  </a:schemeClr>
                </a:solidFill>
                <a:latin typeface="Arial" panose="020B0604020202090204" pitchFamily="34" charset="0"/>
                <a:ea typeface="黑体" panose="02010609060101010101" charset="-122"/>
                <a:cs typeface="黑体" panose="02010609060101010101" charset="-122"/>
                <a:sym typeface="微软雅黑" panose="020B0503020204020204" charset="-122"/>
              </a:rPr>
              <a:t>、</a:t>
            </a:r>
            <a:r>
              <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rPr>
              <a:t>招商银行</a:t>
            </a:r>
            <a:r>
              <a:rPr lang="zh-CN" altLang="en-US" sz="1400" dirty="0" smtClean="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集团</a:t>
            </a:r>
            <a:r>
              <a:rPr lang="zh-CN" altLang="en-US"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供应商</a:t>
            </a:r>
            <a:r>
              <a:rPr lang="zh-CN" altLang="en-US" sz="1400" dirty="0" smtClean="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认证及</a:t>
            </a:r>
            <a:r>
              <a:rPr lang="zh-CN" altLang="en-US"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应用</a:t>
            </a:r>
            <a:endParaRPr lang="zh-CN" altLang="en-US"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endParaRPr>
          </a:p>
          <a:p>
            <a:pPr marL="285750" indent="-285750" algn="just">
              <a:lnSpc>
                <a:spcPts val="1600"/>
              </a:lnSpc>
              <a:buClr>
                <a:srgbClr val="E18F08"/>
              </a:buClr>
              <a:buFont typeface="Wingdings" panose="05000000000000000000" charset="0"/>
              <a:buChar char="l"/>
            </a:pPr>
            <a:r>
              <a:rPr lang="zh-CN" altLang="en-US" sz="1400" dirty="0" smtClean="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电力</a:t>
            </a:r>
            <a:r>
              <a:rPr lang="zh-CN" altLang="en-US"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市场：</a:t>
            </a:r>
            <a:r>
              <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rPr>
              <a:t>国电南</a:t>
            </a:r>
            <a:r>
              <a:rPr lang="zh-CN" altLang="en-US" sz="1400" b="1">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rPr>
              <a:t>自</a:t>
            </a:r>
            <a:r>
              <a:rPr lang="zh-CN" altLang="en-US" sz="1400" smtClean="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rPr>
              <a:t>、</a:t>
            </a:r>
            <a:r>
              <a:rPr lang="zh-CN" altLang="en-US" sz="1400" b="1" smtClean="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rPr>
              <a:t>南瑞</a:t>
            </a:r>
            <a:endParaRPr lang="zh-CN" altLang="en-US" sz="1400" b="1" dirty="0" smtClean="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endParaRPr>
          </a:p>
          <a:p>
            <a:pPr marL="285750" indent="-285750" algn="just">
              <a:lnSpc>
                <a:spcPts val="1600"/>
              </a:lnSpc>
              <a:buClr>
                <a:srgbClr val="E18F08"/>
              </a:buClr>
              <a:buFont typeface="Wingdings" panose="05000000000000000000" charset="0"/>
              <a:buChar char="l"/>
            </a:pPr>
            <a:r>
              <a:rPr lang="zh-CN" altLang="en-US" sz="1400" dirty="0" smtClean="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新能源</a:t>
            </a:r>
            <a:r>
              <a:rPr lang="zh-CN" altLang="en-US"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电动车市场：</a:t>
            </a:r>
            <a:r>
              <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rPr>
              <a:t>五洲龙</a:t>
            </a:r>
            <a:endPar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endParaRPr>
          </a:p>
        </p:txBody>
      </p:sp>
      <p:sp>
        <p:nvSpPr>
          <p:cNvPr id="23" name="椭圆 22"/>
          <p:cNvSpPr/>
          <p:nvPr/>
        </p:nvSpPr>
        <p:spPr>
          <a:xfrm>
            <a:off x="645160" y="4533900"/>
            <a:ext cx="266700" cy="2667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charset="-122"/>
            </a:endParaRPr>
          </a:p>
        </p:txBody>
      </p:sp>
      <p:sp>
        <p:nvSpPr>
          <p:cNvPr id="24" name="椭圆 23"/>
          <p:cNvSpPr/>
          <p:nvPr/>
        </p:nvSpPr>
        <p:spPr>
          <a:xfrm>
            <a:off x="1734820" y="3474720"/>
            <a:ext cx="266700" cy="2667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charset="-122"/>
            </a:endParaRPr>
          </a:p>
        </p:txBody>
      </p:sp>
      <p:sp>
        <p:nvSpPr>
          <p:cNvPr id="25" name="椭圆 24"/>
          <p:cNvSpPr/>
          <p:nvPr/>
        </p:nvSpPr>
        <p:spPr>
          <a:xfrm>
            <a:off x="3376295" y="3112770"/>
            <a:ext cx="266700" cy="2667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charset="-122"/>
            </a:endParaRPr>
          </a:p>
        </p:txBody>
      </p:sp>
      <p:sp>
        <p:nvSpPr>
          <p:cNvPr id="27" name="椭圆 26"/>
          <p:cNvSpPr/>
          <p:nvPr/>
        </p:nvSpPr>
        <p:spPr>
          <a:xfrm>
            <a:off x="6398895" y="3100070"/>
            <a:ext cx="266700" cy="2667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charset="-122"/>
            </a:endParaRPr>
          </a:p>
        </p:txBody>
      </p:sp>
      <p:sp>
        <p:nvSpPr>
          <p:cNvPr id="28" name="椭圆 27"/>
          <p:cNvSpPr/>
          <p:nvPr/>
        </p:nvSpPr>
        <p:spPr>
          <a:xfrm>
            <a:off x="9571355" y="3091180"/>
            <a:ext cx="266700" cy="2667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charset="-122"/>
            </a:endParaRPr>
          </a:p>
        </p:txBody>
      </p:sp>
      <p:cxnSp>
        <p:nvCxnSpPr>
          <p:cNvPr id="29" name="直接连接符 28"/>
          <p:cNvCxnSpPr/>
          <p:nvPr/>
        </p:nvCxnSpPr>
        <p:spPr>
          <a:xfrm>
            <a:off x="11372215" y="1876425"/>
            <a:ext cx="827405" cy="1905"/>
          </a:xfrm>
          <a:prstGeom prst="line">
            <a:avLst/>
          </a:prstGeom>
          <a:ln w="38100">
            <a:solidFill>
              <a:srgbClr val="106BA9"/>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11375390" y="1905635"/>
            <a:ext cx="1270" cy="1337310"/>
          </a:xfrm>
          <a:prstGeom prst="line">
            <a:avLst/>
          </a:prstGeom>
          <a:ln w="38100">
            <a:solidFill>
              <a:srgbClr val="106BA9"/>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矩形 89"/>
          <p:cNvSpPr/>
          <p:nvPr/>
        </p:nvSpPr>
        <p:spPr>
          <a:xfrm>
            <a:off x="128270" y="2038985"/>
            <a:ext cx="3201670" cy="3374390"/>
          </a:xfrm>
          <a:prstGeom prst="rect">
            <a:avLst/>
          </a:prstGeom>
        </p:spPr>
        <p:txBody>
          <a:bodyPr wrap="square">
            <a:spAutoFit/>
          </a:bodyPr>
          <a:lstStyle/>
          <a:p>
            <a:pPr marL="285750" indent="-285750">
              <a:lnSpc>
                <a:spcPts val="1600"/>
              </a:lnSpc>
              <a:buClr>
                <a:srgbClr val="E18F08"/>
              </a:buClr>
              <a:buFont typeface="Wingdings" panose="05000000000000000000" charset="0"/>
              <a:buChar char="l"/>
            </a:pPr>
            <a:r>
              <a:rPr lang="en-US" altLang="zh-CN" sz="1400" b="1" dirty="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rPr>
              <a:t>2016</a:t>
            </a:r>
            <a:r>
              <a:rPr lang="zh-CN" altLang="zh-CN" sz="1400" b="1" dirty="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rPr>
              <a:t>年</a:t>
            </a:r>
            <a:r>
              <a:rPr lang="en-US" altLang="zh-CN" sz="1400" b="1" dirty="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rPr>
              <a:t>12</a:t>
            </a:r>
            <a:r>
              <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rPr>
              <a:t>月</a:t>
            </a:r>
            <a:r>
              <a:rPr lang="en-US" altLang="zh-CN" sz="1400" b="1" dirty="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rPr>
              <a:t>29</a:t>
            </a:r>
            <a:r>
              <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rPr>
              <a:t>日，英维克在深交所</a:t>
            </a:r>
            <a:r>
              <a:rPr lang="en-US" altLang="zh-CN" sz="1400" b="1" dirty="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rPr>
              <a:t>A</a:t>
            </a:r>
            <a:r>
              <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rPr>
              <a:t>股上市（股票代码</a:t>
            </a:r>
            <a:r>
              <a:rPr lang="en-US" altLang="zh-CN" sz="1400" b="1" dirty="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rPr>
              <a:t>002837</a:t>
            </a:r>
            <a:r>
              <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rPr>
              <a:t>）</a:t>
            </a:r>
            <a:endPar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endParaRPr>
          </a:p>
          <a:p>
            <a:pPr marL="285750" indent="-285750">
              <a:lnSpc>
                <a:spcPts val="1600"/>
              </a:lnSpc>
              <a:buClr>
                <a:srgbClr val="E18F08"/>
              </a:buClr>
              <a:buFont typeface="Wingdings" panose="05000000000000000000" charset="0"/>
              <a:buChar char="l"/>
            </a:pPr>
            <a:r>
              <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rPr>
              <a:t>电信</a:t>
            </a:r>
            <a:r>
              <a:rPr lang="zh-CN" altLang="en-US"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集采三类产品全部入围</a:t>
            </a:r>
            <a:endParaRPr lang="zh-CN" altLang="en-US"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endParaRPr>
          </a:p>
          <a:p>
            <a:pPr marL="285750" indent="-285750">
              <a:lnSpc>
                <a:spcPts val="1600"/>
              </a:lnSpc>
              <a:buClr>
                <a:srgbClr val="E18F08"/>
              </a:buClr>
              <a:buFont typeface="Wingdings" panose="05000000000000000000" charset="0"/>
              <a:buChar char="l"/>
            </a:pPr>
            <a:r>
              <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rPr>
              <a:t>光大银行</a:t>
            </a:r>
            <a:r>
              <a:rPr lang="zh-CN" altLang="en-US"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入围</a:t>
            </a:r>
            <a:endParaRPr lang="zh-CN" altLang="en-US"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endParaRPr>
          </a:p>
          <a:p>
            <a:pPr marL="285750" indent="-285750">
              <a:lnSpc>
                <a:spcPts val="1600"/>
              </a:lnSpc>
              <a:buClr>
                <a:srgbClr val="E18F08"/>
              </a:buClr>
              <a:buFont typeface="Wingdings" panose="05000000000000000000" charset="0"/>
              <a:buChar char="l"/>
            </a:pPr>
            <a:r>
              <a:rPr lang="zh-CN" altLang="en-US" sz="1400" dirty="0">
                <a:solidFill>
                  <a:schemeClr val="tx1"/>
                </a:solidFill>
                <a:latin typeface="Arial" panose="020B0604020202090204" pitchFamily="34" charset="0"/>
                <a:ea typeface="黑体" panose="02010609060101010101" charset="-122"/>
                <a:cs typeface="黑体" panose="02010609060101010101" charset="-122"/>
                <a:sym typeface="+mn-ea"/>
              </a:rPr>
              <a:t>张北大型</a:t>
            </a:r>
            <a:r>
              <a:rPr lang="en-US" altLang="zh-CN" sz="1400" dirty="0">
                <a:solidFill>
                  <a:schemeClr val="tx1"/>
                </a:solidFill>
                <a:latin typeface="Arial" panose="020B0604020202090204" pitchFamily="34" charset="0"/>
                <a:ea typeface="黑体" panose="02010609060101010101" charset="-122"/>
                <a:cs typeface="Arial" panose="020B0604020202090204" pitchFamily="34" charset="0"/>
                <a:sym typeface="+mn-ea"/>
              </a:rPr>
              <a:t>XSTORM</a:t>
            </a:r>
            <a:r>
              <a:rPr lang="zh-CN" altLang="en-US" sz="1400" dirty="0">
                <a:solidFill>
                  <a:schemeClr val="tx1"/>
                </a:solidFill>
                <a:latin typeface="Arial" panose="020B0604020202090204" pitchFamily="34" charset="0"/>
                <a:ea typeface="黑体" panose="02010609060101010101" charset="-122"/>
                <a:cs typeface="黑体" panose="02010609060101010101" charset="-122"/>
                <a:sym typeface="+mn-ea"/>
              </a:rPr>
              <a:t>项目</a:t>
            </a:r>
            <a:endParaRPr lang="zh-CN" altLang="en-US" sz="1400" dirty="0">
              <a:solidFill>
                <a:schemeClr val="tx1"/>
              </a:solidFill>
              <a:latin typeface="Arial" panose="020B0604020202090204" pitchFamily="34" charset="0"/>
              <a:ea typeface="黑体" panose="02010609060101010101" charset="-122"/>
              <a:cs typeface="黑体" panose="02010609060101010101" charset="-122"/>
              <a:sym typeface="+mn-ea"/>
            </a:endParaRPr>
          </a:p>
          <a:p>
            <a:pPr marL="285750" indent="-285750">
              <a:lnSpc>
                <a:spcPts val="1600"/>
              </a:lnSpc>
              <a:buClr>
                <a:srgbClr val="E18F08"/>
              </a:buClr>
              <a:buFont typeface="Wingdings" panose="05000000000000000000" charset="0"/>
              <a:buChar char="l"/>
            </a:pPr>
            <a:r>
              <a:rPr lang="zh-CN" altLang="en-US" sz="1400" dirty="0">
                <a:solidFill>
                  <a:schemeClr val="tx1"/>
                </a:solidFill>
                <a:latin typeface="Arial" panose="020B0604020202090204" pitchFamily="34" charset="0"/>
                <a:ea typeface="黑体" panose="02010609060101010101" charset="-122"/>
                <a:cs typeface="黑体" panose="02010609060101010101" charset="-122"/>
                <a:sym typeface="+mn-ea"/>
              </a:rPr>
              <a:t>中卫大型</a:t>
            </a:r>
            <a:r>
              <a:rPr lang="en-US" altLang="zh-CN" sz="1400" dirty="0">
                <a:solidFill>
                  <a:schemeClr val="tx1"/>
                </a:solidFill>
                <a:latin typeface="Arial" panose="020B0604020202090204" pitchFamily="34" charset="0"/>
                <a:ea typeface="黑体" panose="02010609060101010101" charset="-122"/>
                <a:cs typeface="黑体" panose="02010609060101010101" charset="-122"/>
                <a:sym typeface="+mn-ea"/>
              </a:rPr>
              <a:t>XSTORM</a:t>
            </a:r>
            <a:r>
              <a:rPr lang="zh-CN" altLang="en-US" sz="1400" dirty="0">
                <a:solidFill>
                  <a:schemeClr val="tx1"/>
                </a:solidFill>
                <a:latin typeface="Arial" panose="020B0604020202090204" pitchFamily="34" charset="0"/>
                <a:ea typeface="黑体" panose="02010609060101010101" charset="-122"/>
                <a:cs typeface="黑体" panose="02010609060101010101" charset="-122"/>
                <a:sym typeface="+mn-ea"/>
              </a:rPr>
              <a:t>项目</a:t>
            </a:r>
            <a:endParaRPr lang="zh-CN" altLang="en-US" sz="1400" dirty="0">
              <a:solidFill>
                <a:schemeClr val="tx1"/>
              </a:solidFill>
              <a:latin typeface="Arial" panose="020B0604020202090204" pitchFamily="34" charset="0"/>
              <a:ea typeface="黑体" panose="02010609060101010101" charset="-122"/>
              <a:cs typeface="黑体" panose="02010609060101010101" charset="-122"/>
              <a:sym typeface="+mn-ea"/>
            </a:endParaRPr>
          </a:p>
          <a:p>
            <a:pPr marL="285750" indent="-285750">
              <a:lnSpc>
                <a:spcPts val="1600"/>
              </a:lnSpc>
              <a:buClr>
                <a:srgbClr val="E18F08"/>
              </a:buClr>
              <a:buFont typeface="Wingdings" panose="05000000000000000000" charset="0"/>
              <a:buChar char="l"/>
            </a:pPr>
            <a:r>
              <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mn-ea"/>
              </a:rPr>
              <a:t>腾讯</a:t>
            </a:r>
            <a:r>
              <a:rPr lang="zh-CN" altLang="en-US" sz="1400" dirty="0">
                <a:solidFill>
                  <a:schemeClr val="tx1"/>
                </a:solidFill>
                <a:latin typeface="Arial" panose="020B0604020202090204" pitchFamily="34" charset="0"/>
                <a:ea typeface="黑体" panose="02010609060101010101" charset="-122"/>
                <a:cs typeface="黑体" panose="02010609060101010101" charset="-122"/>
                <a:sym typeface="+mn-ea"/>
              </a:rPr>
              <a:t>深汕电信合作区项目</a:t>
            </a:r>
            <a:endParaRPr lang="zh-CN" altLang="en-US" sz="1400" dirty="0">
              <a:solidFill>
                <a:schemeClr val="tx1"/>
              </a:solidFill>
              <a:latin typeface="Arial" panose="020B0604020202090204" pitchFamily="34" charset="0"/>
              <a:ea typeface="黑体" panose="02010609060101010101" charset="-122"/>
              <a:cs typeface="黑体" panose="02010609060101010101" charset="-122"/>
              <a:sym typeface="+mn-ea"/>
            </a:endParaRPr>
          </a:p>
          <a:p>
            <a:pPr marL="285750" indent="-285750">
              <a:lnSpc>
                <a:spcPts val="1600"/>
              </a:lnSpc>
              <a:buClr>
                <a:srgbClr val="E18F08"/>
              </a:buClr>
              <a:buFont typeface="Wingdings" panose="05000000000000000000" charset="0"/>
              <a:buChar char="l"/>
            </a:pPr>
            <a:r>
              <a:rPr lang="zh-CN" altLang="en-US" sz="1400" dirty="0">
                <a:solidFill>
                  <a:schemeClr val="tx1"/>
                </a:solidFill>
                <a:latin typeface="Arial" panose="020B0604020202090204" pitchFamily="34" charset="0"/>
                <a:ea typeface="黑体" panose="02010609060101010101" charset="-122"/>
                <a:cs typeface="黑体" panose="02010609060101010101" charset="-122"/>
                <a:sym typeface="+mn-ea"/>
              </a:rPr>
              <a:t>深圳国家基因库</a:t>
            </a:r>
            <a:r>
              <a:rPr lang="zh-CN" altLang="en-US" sz="1400" dirty="0" smtClean="0">
                <a:solidFill>
                  <a:schemeClr val="tx1"/>
                </a:solidFill>
                <a:latin typeface="Arial" panose="020B0604020202090204" pitchFamily="34" charset="0"/>
                <a:ea typeface="黑体" panose="02010609060101010101" charset="-122"/>
                <a:cs typeface="黑体" panose="02010609060101010101" charset="-122"/>
                <a:sym typeface="+mn-ea"/>
              </a:rPr>
              <a:t>项目</a:t>
            </a:r>
            <a:endParaRPr lang="zh-CN" altLang="en-US" sz="1400" dirty="0" smtClean="0">
              <a:solidFill>
                <a:schemeClr val="tx1"/>
              </a:solidFill>
              <a:latin typeface="Arial" panose="020B0604020202090204" pitchFamily="34" charset="0"/>
              <a:ea typeface="黑体" panose="02010609060101010101" charset="-122"/>
              <a:cs typeface="黑体" panose="02010609060101010101" charset="-122"/>
              <a:sym typeface="+mn-ea"/>
            </a:endParaRPr>
          </a:p>
          <a:p>
            <a:pPr marL="285750" indent="-285750">
              <a:lnSpc>
                <a:spcPts val="1600"/>
              </a:lnSpc>
              <a:buClr>
                <a:srgbClr val="E18F08"/>
              </a:buClr>
              <a:buFont typeface="Wingdings" panose="05000000000000000000" charset="0"/>
              <a:buChar char="l"/>
            </a:pPr>
            <a:r>
              <a:rPr lang="zh-CN" altLang="en-US"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中经云大型数据中心项目</a:t>
            </a:r>
            <a:endParaRPr lang="zh-CN" altLang="en-US"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endParaRPr>
          </a:p>
          <a:p>
            <a:pPr marL="285750" indent="-285750">
              <a:lnSpc>
                <a:spcPts val="1600"/>
              </a:lnSpc>
              <a:buClr>
                <a:srgbClr val="E18F08"/>
              </a:buClr>
              <a:buFont typeface="Wingdings" panose="05000000000000000000" charset="0"/>
              <a:buChar char="l"/>
            </a:pPr>
            <a:r>
              <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rPr>
              <a:t>中国农业银行</a:t>
            </a:r>
            <a:r>
              <a:rPr lang="zh-CN" altLang="en-US"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入围</a:t>
            </a:r>
            <a:endParaRPr lang="zh-CN" altLang="en-US"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endParaRPr>
          </a:p>
          <a:p>
            <a:pPr marL="285750" indent="-285750">
              <a:lnSpc>
                <a:spcPts val="1600"/>
              </a:lnSpc>
              <a:buClr>
                <a:srgbClr val="E18F08"/>
              </a:buClr>
              <a:buFont typeface="Wingdings" panose="05000000000000000000" charset="0"/>
              <a:buChar char="l"/>
            </a:pPr>
            <a:r>
              <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rPr>
              <a:t>中国工商银行</a:t>
            </a:r>
            <a:r>
              <a:rPr lang="zh-CN" altLang="en-US" sz="1400" dirty="0" smtClean="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上海数据中心</a:t>
            </a:r>
            <a:endParaRPr lang="zh-CN" altLang="en-US" sz="1400" dirty="0" smtClean="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endParaRPr>
          </a:p>
          <a:p>
            <a:pPr marL="285750" indent="-285750">
              <a:lnSpc>
                <a:spcPts val="1600"/>
              </a:lnSpc>
              <a:buClr>
                <a:srgbClr val="E18F08"/>
              </a:buClr>
              <a:buFont typeface="Wingdings" panose="05000000000000000000" charset="0"/>
              <a:buChar char="l"/>
            </a:pPr>
            <a:r>
              <a:rPr lang="zh-CN" altLang="en-US"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怀来间接蒸发冷却项目</a:t>
            </a:r>
            <a:endParaRPr lang="zh-CN" altLang="en-US"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endParaRPr>
          </a:p>
          <a:p>
            <a:pPr marL="285750" indent="-285750">
              <a:lnSpc>
                <a:spcPts val="1600"/>
              </a:lnSpc>
              <a:buClr>
                <a:srgbClr val="E18F08"/>
              </a:buClr>
              <a:buFont typeface="Wingdings" panose="05000000000000000000" charset="0"/>
              <a:buChar char="l"/>
            </a:pPr>
            <a:r>
              <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rPr>
              <a:t>万国数据</a:t>
            </a:r>
            <a:r>
              <a:rPr lang="zh-CN" altLang="en-US"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大型数据中心</a:t>
            </a:r>
            <a:endParaRPr lang="zh-CN" altLang="en-US"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endParaRPr>
          </a:p>
          <a:p>
            <a:pPr marL="285750" indent="-285750">
              <a:lnSpc>
                <a:spcPts val="1600"/>
              </a:lnSpc>
              <a:buClr>
                <a:srgbClr val="E18F08"/>
              </a:buClr>
              <a:buFont typeface="Wingdings" panose="05000000000000000000" charset="0"/>
              <a:buChar char="l"/>
            </a:pPr>
            <a:r>
              <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mn-ea"/>
              </a:rPr>
              <a:t>阿里</a:t>
            </a:r>
            <a:r>
              <a:rPr lang="zh-CN" altLang="en-US" sz="1400" dirty="0">
                <a:solidFill>
                  <a:schemeClr val="tx1"/>
                </a:solidFill>
                <a:latin typeface="Arial" panose="020B0604020202090204" pitchFamily="34" charset="0"/>
                <a:ea typeface="黑体" panose="02010609060101010101" charset="-122"/>
                <a:cs typeface="黑体" panose="02010609060101010101" charset="-122"/>
                <a:sym typeface="+mn-ea"/>
              </a:rPr>
              <a:t>张北大型直接蒸发冷却项目</a:t>
            </a:r>
            <a:endParaRPr lang="zh-CN" altLang="en-US" sz="1400" dirty="0">
              <a:solidFill>
                <a:schemeClr val="tx1"/>
              </a:solidFill>
              <a:latin typeface="Arial" panose="020B0604020202090204" pitchFamily="34" charset="0"/>
              <a:ea typeface="黑体" panose="02010609060101010101" charset="-122"/>
              <a:cs typeface="黑体" panose="02010609060101010101" charset="-122"/>
              <a:sym typeface="+mn-ea"/>
            </a:endParaRPr>
          </a:p>
          <a:p>
            <a:pPr marL="285750" indent="-285750">
              <a:lnSpc>
                <a:spcPts val="1600"/>
              </a:lnSpc>
              <a:buClr>
                <a:srgbClr val="E18F08"/>
              </a:buClr>
              <a:buFont typeface="Wingdings" panose="05000000000000000000" charset="0"/>
              <a:buChar char="l"/>
            </a:pPr>
            <a:r>
              <a:rPr lang="zh-CN" altLang="en-US" sz="1400" dirty="0">
                <a:solidFill>
                  <a:schemeClr val="tx1"/>
                </a:solidFill>
                <a:latin typeface="Arial" panose="020B0604020202090204" pitchFamily="34" charset="0"/>
                <a:ea typeface="黑体" panose="02010609060101010101" charset="-122"/>
                <a:cs typeface="黑体" panose="02010609060101010101" charset="-122"/>
                <a:sym typeface="+mn-ea"/>
              </a:rPr>
              <a:t>中经云大型数据中心二期</a:t>
            </a:r>
            <a:endParaRPr lang="zh-CN" altLang="en-US" sz="1400" dirty="0">
              <a:solidFill>
                <a:schemeClr val="tx1"/>
              </a:solidFill>
              <a:latin typeface="Arial" panose="020B0604020202090204" pitchFamily="34" charset="0"/>
              <a:ea typeface="黑体" panose="02010609060101010101" charset="-122"/>
              <a:cs typeface="黑体" panose="02010609060101010101" charset="-122"/>
              <a:sym typeface="+mn-ea"/>
            </a:endParaRPr>
          </a:p>
          <a:p>
            <a:pPr marL="285750" indent="-285750">
              <a:lnSpc>
                <a:spcPts val="1600"/>
              </a:lnSpc>
              <a:buClr>
                <a:srgbClr val="E18F08"/>
              </a:buClr>
              <a:buFont typeface="Wingdings" panose="05000000000000000000" charset="0"/>
              <a:buChar char="l"/>
            </a:pPr>
            <a:r>
              <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mn-ea"/>
              </a:rPr>
              <a:t>腾讯</a:t>
            </a:r>
            <a:r>
              <a:rPr lang="zh-CN" altLang="en-US" sz="1400" dirty="0">
                <a:solidFill>
                  <a:schemeClr val="tx1"/>
                </a:solidFill>
                <a:latin typeface="Arial" panose="020B0604020202090204" pitchFamily="34" charset="0"/>
                <a:ea typeface="黑体" panose="02010609060101010101" charset="-122"/>
                <a:cs typeface="黑体" panose="02010609060101010101" charset="-122"/>
                <a:sym typeface="+mn-ea"/>
              </a:rPr>
              <a:t>间接蒸发冷却</a:t>
            </a:r>
            <a:endParaRPr lang="zh-CN" altLang="en-US" sz="1400" dirty="0">
              <a:solidFill>
                <a:schemeClr val="tx1"/>
              </a:solidFill>
              <a:latin typeface="Arial" panose="020B0604020202090204" pitchFamily="34" charset="0"/>
              <a:ea typeface="黑体" panose="02010609060101010101" charset="-122"/>
              <a:cs typeface="黑体" panose="02010609060101010101" charset="-122"/>
              <a:sym typeface="+mn-ea"/>
            </a:endParaRPr>
          </a:p>
        </p:txBody>
      </p:sp>
      <p:sp>
        <p:nvSpPr>
          <p:cNvPr id="20" name="文本框 19"/>
          <p:cNvSpPr txBox="1"/>
          <p:nvPr/>
        </p:nvSpPr>
        <p:spPr>
          <a:xfrm>
            <a:off x="631825" y="1327150"/>
            <a:ext cx="1967865" cy="368300"/>
          </a:xfrm>
          <a:prstGeom prst="rect">
            <a:avLst/>
          </a:prstGeom>
          <a:noFill/>
        </p:spPr>
        <p:txBody>
          <a:bodyPr wrap="square" rtlCol="0">
            <a:spAutoFit/>
          </a:bodyPr>
          <a:lstStyle/>
          <a:p>
            <a:pPr algn="ctr"/>
            <a:r>
              <a:rPr lang="en-US" b="1" dirty="0" smtClean="0">
                <a:solidFill>
                  <a:schemeClr val="tx1">
                    <a:lumMod val="75000"/>
                    <a:lumOff val="25000"/>
                  </a:schemeClr>
                </a:solidFill>
                <a:latin typeface="Arial" panose="020B0604020202090204" pitchFamily="34" charset="0"/>
                <a:ea typeface="黑体" panose="02010609060101010101" charset="-122"/>
                <a:sym typeface="Century Gothic" panose="020B0502020202020204" pitchFamily="34" charset="0"/>
              </a:rPr>
              <a:t>2016~2017</a:t>
            </a:r>
            <a:endParaRPr lang="en-US" b="1" dirty="0" smtClean="0">
              <a:solidFill>
                <a:schemeClr val="tx1">
                  <a:lumMod val="75000"/>
                  <a:lumOff val="25000"/>
                </a:schemeClr>
              </a:solidFill>
              <a:latin typeface="Arial" panose="020B0604020202090204" pitchFamily="34" charset="0"/>
              <a:ea typeface="黑体" panose="02010609060101010101" charset="-122"/>
              <a:sym typeface="Century Gothic" panose="020B0502020202020204" pitchFamily="34" charset="0"/>
            </a:endParaRPr>
          </a:p>
        </p:txBody>
      </p:sp>
      <p:sp>
        <p:nvSpPr>
          <p:cNvPr id="10" name="矩形 9"/>
          <p:cNvSpPr/>
          <p:nvPr/>
        </p:nvSpPr>
        <p:spPr>
          <a:xfrm>
            <a:off x="7213600" y="2013585"/>
            <a:ext cx="4978400" cy="4968875"/>
          </a:xfrm>
          <a:prstGeom prst="rect">
            <a:avLst/>
          </a:prstGeom>
        </p:spPr>
        <p:txBody>
          <a:bodyPr wrap="square">
            <a:spAutoFit/>
          </a:bodyPr>
          <a:lstStyle/>
          <a:p>
            <a:pPr marL="285750" indent="-285750">
              <a:lnSpc>
                <a:spcPts val="1600"/>
              </a:lnSpc>
              <a:buClr>
                <a:srgbClr val="E18F08"/>
              </a:buClr>
              <a:buFont typeface="Wingdings" panose="05000000000000000000" charset="0"/>
              <a:buChar char="l"/>
            </a:pPr>
            <a:r>
              <a:rPr lang="en-US" altLang="zh-CN" sz="1400" dirty="0">
                <a:latin typeface="Arial" panose="020B0604020202090204" pitchFamily="34" charset="0"/>
                <a:ea typeface="黑体" panose="02010609060101010101" charset="-122"/>
                <a:cs typeface="黑体" panose="02010609060101010101" charset="-122"/>
                <a:sym typeface="微软雅黑" panose="020B0503020204020204" charset="-122"/>
              </a:rPr>
              <a:t>为</a:t>
            </a:r>
            <a:r>
              <a:rPr lang="en-US" altLang="zh-CN" sz="1400" b="1" dirty="0">
                <a:solidFill>
                  <a:srgbClr val="03327F"/>
                </a:solidFill>
                <a:latin typeface="Arial" panose="020B0604020202090204" pitchFamily="34" charset="0"/>
                <a:ea typeface="黑体" panose="02010609060101010101" charset="-122"/>
                <a:cs typeface="黑体" panose="02010609060101010101" charset="-122"/>
                <a:sym typeface="微软雅黑" panose="020B0503020204020204" charset="-122"/>
              </a:rPr>
              <a:t>景德镇智慧城市云平台</a:t>
            </a:r>
            <a:r>
              <a:rPr lang="en-US" altLang="zh-CN" sz="1400" dirty="0">
                <a:solidFill>
                  <a:srgbClr val="03327F"/>
                </a:solidFill>
                <a:latin typeface="Arial" panose="020B0604020202090204" pitchFamily="34" charset="0"/>
                <a:ea typeface="黑体" panose="02010609060101010101" charset="-122"/>
                <a:cs typeface="黑体" panose="02010609060101010101" charset="-122"/>
                <a:sym typeface="微软雅黑" panose="020B0503020204020204" charset="-122"/>
              </a:rPr>
              <a:t>、</a:t>
            </a:r>
            <a:r>
              <a:rPr lang="en-US" altLang="zh-CN" sz="1400" b="1" dirty="0">
                <a:solidFill>
                  <a:srgbClr val="03327F"/>
                </a:solidFill>
                <a:latin typeface="Arial" panose="020B0604020202090204" pitchFamily="34" charset="0"/>
                <a:ea typeface="黑体" panose="02010609060101010101" charset="-122"/>
                <a:cs typeface="黑体" panose="02010609060101010101" charset="-122"/>
                <a:sym typeface="微软雅黑" panose="020B0503020204020204" charset="-122"/>
              </a:rPr>
              <a:t>清华大学</a:t>
            </a:r>
            <a:r>
              <a:rPr lang="en-US" altLang="zh-CN" sz="1400" dirty="0">
                <a:solidFill>
                  <a:srgbClr val="03327F"/>
                </a:solidFill>
                <a:latin typeface="Arial" panose="020B0604020202090204" pitchFamily="34" charset="0"/>
                <a:ea typeface="黑体" panose="02010609060101010101" charset="-122"/>
                <a:cs typeface="黑体" panose="02010609060101010101" charset="-122"/>
                <a:sym typeface="微软雅黑" panose="020B0503020204020204" charset="-122"/>
              </a:rPr>
              <a:t>、</a:t>
            </a:r>
            <a:r>
              <a:rPr lang="en-US" altLang="zh-CN" sz="1400" b="1" dirty="0">
                <a:solidFill>
                  <a:srgbClr val="03327F"/>
                </a:solidFill>
                <a:latin typeface="Arial" panose="020B0604020202090204" pitchFamily="34" charset="0"/>
                <a:ea typeface="黑体" panose="02010609060101010101" charset="-122"/>
                <a:cs typeface="黑体" panose="02010609060101010101" charset="-122"/>
                <a:sym typeface="微软雅黑" panose="020B0503020204020204" charset="-122"/>
              </a:rPr>
              <a:t>华中科技大学</a:t>
            </a:r>
            <a:r>
              <a:rPr lang="en-US" altLang="zh-CN" sz="1400" dirty="0">
                <a:latin typeface="Arial" panose="020B0604020202090204" pitchFamily="34" charset="0"/>
                <a:ea typeface="黑体" panose="02010609060101010101" charset="-122"/>
                <a:cs typeface="黑体" panose="02010609060101010101" charset="-122"/>
                <a:sym typeface="微软雅黑" panose="020B0503020204020204" charset="-122"/>
              </a:rPr>
              <a:t>等数据中心提供总包集成服务</a:t>
            </a:r>
            <a:endParaRPr lang="en-US" altLang="zh-CN"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endParaRPr>
          </a:p>
          <a:p>
            <a:pPr marL="285750" indent="-285750">
              <a:lnSpc>
                <a:spcPts val="1600"/>
              </a:lnSpc>
              <a:buClr>
                <a:srgbClr val="E18F08"/>
              </a:buClr>
              <a:buFont typeface="Wingdings" panose="05000000000000000000" charset="0"/>
              <a:buChar char="l"/>
            </a:pPr>
            <a:r>
              <a:rPr lang="en-US" altLang="zh-CN" sz="1400" dirty="0">
                <a:latin typeface="Arial" panose="020B0604020202090204" pitchFamily="34" charset="0"/>
                <a:ea typeface="黑体" panose="02010609060101010101" charset="-122"/>
                <a:cs typeface="黑体" panose="02010609060101010101" charset="-122"/>
                <a:sym typeface="微软雅黑" panose="020B0503020204020204" charset="-122"/>
              </a:rPr>
              <a:t>为储能行业提供液冷系统整体解决方案，在中国、欧美等多个国家实施</a:t>
            </a:r>
            <a:endParaRPr lang="en-US" altLang="zh-CN"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endParaRPr>
          </a:p>
          <a:p>
            <a:pPr marL="285750" indent="-285750">
              <a:lnSpc>
                <a:spcPts val="1600"/>
              </a:lnSpc>
              <a:buClr>
                <a:srgbClr val="E18F08"/>
              </a:buClr>
              <a:buFont typeface="Wingdings" panose="05000000000000000000" charset="0"/>
              <a:buChar char="l"/>
            </a:pPr>
            <a:r>
              <a:rPr lang="en-US" altLang="zh-CN" sz="1400" b="1" dirty="0">
                <a:solidFill>
                  <a:srgbClr val="03327F"/>
                </a:solidFill>
                <a:latin typeface="Arial" panose="020B0604020202090204" pitchFamily="34" charset="0"/>
                <a:ea typeface="黑体" panose="02010609060101010101" charset="-122"/>
                <a:cs typeface="黑体" panose="02010609060101010101" charset="-122"/>
                <a:sym typeface="微软雅黑" panose="020B0503020204020204" charset="-122"/>
              </a:rPr>
              <a:t>上海地铁</a:t>
            </a:r>
            <a:r>
              <a:rPr lang="en-US" altLang="zh-CN" sz="1400" dirty="0">
                <a:latin typeface="Arial" panose="020B0604020202090204" pitchFamily="34" charset="0"/>
                <a:ea typeface="黑体" panose="02010609060101010101" charset="-122"/>
                <a:cs typeface="黑体" panose="02010609060101010101" charset="-122"/>
                <a:sym typeface="微软雅黑" panose="020B0503020204020204" charset="-122"/>
              </a:rPr>
              <a:t>16、18号线、</a:t>
            </a:r>
            <a:r>
              <a:rPr lang="en-US" altLang="zh-CN" sz="1400" b="1" dirty="0">
                <a:solidFill>
                  <a:srgbClr val="03327F"/>
                </a:solidFill>
                <a:latin typeface="Arial" panose="020B0604020202090204" pitchFamily="34" charset="0"/>
                <a:ea typeface="黑体" panose="02010609060101010101" charset="-122"/>
                <a:cs typeface="黑体" panose="02010609060101010101" charset="-122"/>
                <a:sym typeface="微软雅黑" panose="020B0503020204020204" charset="-122"/>
              </a:rPr>
              <a:t>郑州地铁</a:t>
            </a:r>
            <a:r>
              <a:rPr lang="en-US" altLang="zh-CN" sz="1400" dirty="0">
                <a:latin typeface="Arial" panose="020B0604020202090204" pitchFamily="34" charset="0"/>
                <a:ea typeface="黑体" panose="02010609060101010101" charset="-122"/>
                <a:cs typeface="黑体" panose="02010609060101010101" charset="-122"/>
                <a:sym typeface="微软雅黑" panose="020B0503020204020204" charset="-122"/>
              </a:rPr>
              <a:t>3号线均采用科泰空调</a:t>
            </a:r>
            <a:endParaRPr lang="en-US" altLang="zh-CN"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endParaRPr>
          </a:p>
          <a:p>
            <a:pPr marL="285750" indent="-285750">
              <a:lnSpc>
                <a:spcPts val="1600"/>
              </a:lnSpc>
              <a:buClr>
                <a:srgbClr val="E18F08"/>
              </a:buClr>
              <a:buFont typeface="Wingdings" panose="05000000000000000000" charset="0"/>
              <a:buChar char="l"/>
            </a:pPr>
            <a:r>
              <a:rPr lang="en-US" altLang="zh-CN" sz="1400" dirty="0">
                <a:latin typeface="Arial" panose="020B0604020202090204" pitchFamily="34" charset="0"/>
                <a:ea typeface="黑体" panose="02010609060101010101" charset="-122"/>
                <a:cs typeface="黑体" panose="02010609060101010101" charset="-122"/>
                <a:sym typeface="微软雅黑" panose="020B0503020204020204" charset="-122"/>
              </a:rPr>
              <a:t>向武汉、深圳等地多家新冠肺炎定点收治医院捐赠数百万元EBC空气环境机</a:t>
            </a:r>
            <a:endParaRPr lang="en-US" altLang="zh-CN"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endParaRPr>
          </a:p>
          <a:p>
            <a:pPr marL="285750" indent="-285750">
              <a:lnSpc>
                <a:spcPts val="1600"/>
              </a:lnSpc>
              <a:buClr>
                <a:srgbClr val="E18F08"/>
              </a:buClr>
              <a:buFont typeface="Wingdings" panose="05000000000000000000" charset="0"/>
              <a:buChar char="l"/>
            </a:pPr>
            <a:r>
              <a:rPr lang="en-US" altLang="zh-CN" sz="1400" dirty="0">
                <a:latin typeface="Arial" panose="020B0604020202090204" pitchFamily="34" charset="0"/>
                <a:ea typeface="黑体" panose="02010609060101010101" charset="-122"/>
                <a:cs typeface="黑体" panose="02010609060101010101" charset="-122"/>
                <a:sym typeface="微软雅黑" panose="020B0503020204020204" charset="-122"/>
              </a:rPr>
              <a:t>成立智能连接公司，深入液冷核心部件业务</a:t>
            </a:r>
            <a:endParaRPr lang="en-US" altLang="zh-CN"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endParaRPr>
          </a:p>
          <a:p>
            <a:pPr marL="285750" indent="-285750" algn="l" eaLnBrk="1">
              <a:lnSpc>
                <a:spcPts val="1600"/>
              </a:lnSpc>
              <a:buClr>
                <a:srgbClr val="E18F08"/>
              </a:buClr>
              <a:buFont typeface="Wingdings" panose="05000000000000000000" charset="0"/>
              <a:buChar char="l"/>
            </a:pPr>
            <a:r>
              <a:rPr lang="zh-CN" altLang="en-US" sz="1400" dirty="0">
                <a:latin typeface="Arial" panose="020B0604020202090204" pitchFamily="34" charset="0"/>
                <a:ea typeface="黑体" panose="02010609060101010101" charset="-122"/>
                <a:cs typeface="黑体" panose="02010609060101010101" charset="-122"/>
                <a:sym typeface="+mn-ea"/>
              </a:rPr>
              <a:t>中标</a:t>
            </a:r>
            <a:r>
              <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mn-ea"/>
              </a:rPr>
              <a:t>中国三大运营商</a:t>
            </a:r>
            <a:r>
              <a:rPr lang="zh-CN" altLang="en-US" sz="1400" dirty="0">
                <a:latin typeface="Arial" panose="020B0604020202090204" pitchFamily="34" charset="0"/>
                <a:ea typeface="黑体" panose="02010609060101010101" charset="-122"/>
                <a:cs typeface="黑体" panose="02010609060101010101" charset="-122"/>
                <a:sym typeface="+mn-ea"/>
              </a:rPr>
              <a:t>机房空调及微模块集采项目，整体份额第一。累计中标10个项目，其中</a:t>
            </a:r>
            <a:r>
              <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mn-ea"/>
              </a:rPr>
              <a:t>7个份额第一</a:t>
            </a:r>
            <a:endParaRPr lang="zh-CN" altLang="en-US" sz="1400" dirty="0">
              <a:solidFill>
                <a:schemeClr val="tx1"/>
              </a:solidFill>
              <a:latin typeface="Arial" panose="020B0604020202090204" pitchFamily="34" charset="0"/>
              <a:ea typeface="黑体" panose="02010609060101010101" charset="-122"/>
              <a:cs typeface="黑体" panose="02010609060101010101" charset="-122"/>
            </a:endParaRPr>
          </a:p>
          <a:p>
            <a:pPr marL="285750" indent="-285750" algn="l" eaLnBrk="1">
              <a:lnSpc>
                <a:spcPts val="1600"/>
              </a:lnSpc>
              <a:buClr>
                <a:srgbClr val="E18F08"/>
              </a:buClr>
              <a:buFont typeface="Wingdings" panose="05000000000000000000" charset="0"/>
              <a:buChar char="l"/>
            </a:pPr>
            <a:r>
              <a:rPr lang="zh-CN" altLang="en-US" sz="1400" dirty="0">
                <a:latin typeface="Arial" panose="020B0604020202090204" pitchFamily="34" charset="0"/>
                <a:ea typeface="黑体" panose="02010609060101010101" charset="-122"/>
                <a:cs typeface="黑体" panose="02010609060101010101" charset="-122"/>
                <a:sym typeface="+mn-ea"/>
              </a:rPr>
              <a:t>开发液冷储能系统，成为</a:t>
            </a:r>
            <a:r>
              <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mn-ea"/>
              </a:rPr>
              <a:t>行业唯—具备冷板、管路、接头、冷水机、控制算法等全链条交付能力的企业</a:t>
            </a:r>
            <a:endParaRPr lang="zh-CN" altLang="en-US" sz="1400" dirty="0">
              <a:solidFill>
                <a:schemeClr val="tx1"/>
              </a:solidFill>
              <a:latin typeface="Arial" panose="020B0604020202090204" pitchFamily="34" charset="0"/>
              <a:ea typeface="黑体" panose="02010609060101010101" charset="-122"/>
              <a:cs typeface="黑体" panose="02010609060101010101" charset="-122"/>
            </a:endParaRPr>
          </a:p>
          <a:p>
            <a:pPr marL="285750" indent="-285750" algn="l" eaLnBrk="1">
              <a:lnSpc>
                <a:spcPts val="1600"/>
              </a:lnSpc>
              <a:buClr>
                <a:srgbClr val="E18F08"/>
              </a:buClr>
              <a:buFont typeface="Wingdings" panose="05000000000000000000" charset="0"/>
              <a:buChar char="l"/>
            </a:pPr>
            <a:r>
              <a:rPr lang="zh-CN" altLang="en-US" sz="1400" dirty="0">
                <a:latin typeface="Arial" panose="020B0604020202090204" pitchFamily="34" charset="0"/>
                <a:ea typeface="黑体" panose="02010609060101010101" charset="-122"/>
                <a:cs typeface="黑体" panose="02010609060101010101" charset="-122"/>
                <a:sym typeface="+mn-ea"/>
              </a:rPr>
              <a:t>完成中科院生物物理研究所科研数据中心、</a:t>
            </a:r>
            <a:r>
              <a:rPr lang="zh-CN" altLang="en-US" sz="1400" dirty="0">
                <a:latin typeface="Arial" panose="020B0604020202090204" pitchFamily="34" charset="0"/>
                <a:ea typeface="黑体" panose="02010609060101010101" charset="-122"/>
                <a:cs typeface="Arial" panose="020B0604020202090204" pitchFamily="34" charset="0"/>
                <a:sym typeface="+mn-ea"/>
              </a:rPr>
              <a:t>MCS</a:t>
            </a:r>
            <a:r>
              <a:rPr lang="zh-CN" altLang="en-US" sz="1400" dirty="0">
                <a:latin typeface="Arial" panose="020B0604020202090204" pitchFamily="34" charset="0"/>
                <a:ea typeface="黑体" panose="02010609060101010101" charset="-122"/>
                <a:cs typeface="黑体" panose="02010609060101010101" charset="-122"/>
                <a:sym typeface="+mn-ea"/>
              </a:rPr>
              <a:t>福州边缘数据中心等</a:t>
            </a:r>
            <a:r>
              <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mn-ea"/>
              </a:rPr>
              <a:t>大型集成项目交付</a:t>
            </a:r>
            <a:endParaRPr lang="zh-CN" altLang="en-US" sz="1400" b="1" dirty="0">
              <a:solidFill>
                <a:srgbClr val="033280"/>
              </a:solidFill>
              <a:latin typeface="Arial" panose="020B0604020202090204" pitchFamily="34" charset="0"/>
              <a:ea typeface="黑体" panose="02010609060101010101" charset="-122"/>
              <a:cs typeface="黑体" panose="02010609060101010101" charset="-122"/>
            </a:endParaRPr>
          </a:p>
          <a:p>
            <a:pPr marL="285750" indent="-285750" algn="l" eaLnBrk="1">
              <a:lnSpc>
                <a:spcPts val="1600"/>
              </a:lnSpc>
              <a:buClr>
                <a:srgbClr val="E18F08"/>
              </a:buClr>
              <a:buFont typeface="Wingdings" panose="05000000000000000000" charset="0"/>
              <a:buChar char="l"/>
            </a:pPr>
            <a:r>
              <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mn-ea"/>
              </a:rPr>
              <a:t>自主研发列车空调及空调控制系统</a:t>
            </a:r>
            <a:r>
              <a:rPr lang="zh-CN" altLang="en-US" sz="1400" dirty="0">
                <a:latin typeface="Arial" panose="020B0604020202090204" pitchFamily="34" charset="0"/>
                <a:ea typeface="黑体" panose="02010609060101010101" charset="-122"/>
                <a:cs typeface="黑体" panose="02010609060101010101" charset="-122"/>
                <a:sym typeface="+mn-ea"/>
              </a:rPr>
              <a:t>，成功应用于在郑州上线的首列中国标准地铁列车</a:t>
            </a:r>
            <a:endParaRPr lang="zh-CN" altLang="en-US" sz="1400" dirty="0">
              <a:solidFill>
                <a:schemeClr val="tx1"/>
              </a:solidFill>
              <a:latin typeface="Arial" panose="020B0604020202090204" pitchFamily="34" charset="0"/>
              <a:ea typeface="黑体" panose="02010609060101010101" charset="-122"/>
              <a:cs typeface="黑体" panose="02010609060101010101" charset="-122"/>
              <a:sym typeface="+mn-ea"/>
            </a:endParaRPr>
          </a:p>
          <a:p>
            <a:pPr marL="285750" indent="-285750" algn="l" eaLnBrk="1">
              <a:lnSpc>
                <a:spcPts val="1600"/>
              </a:lnSpc>
              <a:buClr>
                <a:srgbClr val="E18F08"/>
              </a:buClr>
              <a:buFont typeface="Wingdings" panose="05000000000000000000" charset="0"/>
              <a:buChar char="l"/>
            </a:pPr>
            <a:r>
              <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mn-ea"/>
              </a:rPr>
              <a:t>纯电冷链机组</a:t>
            </a:r>
            <a:r>
              <a:rPr lang="zh-CN" altLang="en-US" sz="1400" dirty="0">
                <a:latin typeface="Arial" panose="020B0604020202090204" pitchFamily="34" charset="0"/>
                <a:ea typeface="黑体" panose="02010609060101010101" charset="-122"/>
                <a:cs typeface="黑体" panose="02010609060101010101" charset="-122"/>
                <a:sym typeface="+mn-ea"/>
              </a:rPr>
              <a:t>成功用于深圳机场冷链驳运车，满足机场冷链转运温控要求，为“深圳疫苗”首次飞往海外提供保障</a:t>
            </a:r>
            <a:endParaRPr lang="zh-CN" altLang="en-US" sz="1400" dirty="0">
              <a:solidFill>
                <a:schemeClr val="tx1"/>
              </a:solidFill>
              <a:latin typeface="Arial" panose="020B0604020202090204" pitchFamily="34" charset="0"/>
              <a:ea typeface="黑体" panose="02010609060101010101" charset="-122"/>
              <a:cs typeface="黑体" panose="02010609060101010101" charset="-122"/>
            </a:endParaRPr>
          </a:p>
          <a:p>
            <a:pPr marL="285750" indent="-285750" algn="l" eaLnBrk="1">
              <a:lnSpc>
                <a:spcPts val="1600"/>
              </a:lnSpc>
              <a:buClr>
                <a:srgbClr val="E18F08"/>
              </a:buClr>
              <a:buFont typeface="Wingdings" panose="05000000000000000000" charset="0"/>
              <a:buChar char="l"/>
            </a:pPr>
            <a:r>
              <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mn-ea"/>
              </a:rPr>
              <a:t>健康</a:t>
            </a:r>
            <a:r>
              <a:rPr lang="zh-CN" altLang="en-US" sz="1400" b="1" dirty="0">
                <a:solidFill>
                  <a:srgbClr val="02337F"/>
                </a:solidFill>
                <a:latin typeface="Arial" panose="020B0604020202090204" pitchFamily="34" charset="0"/>
                <a:ea typeface="黑体" panose="02010609060101010101" charset="-122"/>
                <a:cs typeface="Arial" panose="020B0604020202090204" pitchFamily="34" charset="0"/>
                <a:sym typeface="+mn-ea"/>
              </a:rPr>
              <a:t>EBC</a:t>
            </a:r>
            <a:r>
              <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mn-ea"/>
              </a:rPr>
              <a:t>首家品牌直营店</a:t>
            </a:r>
            <a:r>
              <a:rPr lang="zh-CN" altLang="en-US" sz="1400" dirty="0">
                <a:latin typeface="Arial" panose="020B0604020202090204" pitchFamily="34" charset="0"/>
                <a:ea typeface="黑体" panose="02010609060101010101" charset="-122"/>
                <a:cs typeface="黑体" panose="02010609060101010101" charset="-122"/>
                <a:sym typeface="+mn-ea"/>
              </a:rPr>
              <a:t>在北京居然之家开业，并在20多个城市建立品牌直营门店和产品展示终端</a:t>
            </a:r>
            <a:endParaRPr lang="zh-CN" altLang="en-US" sz="1400" dirty="0">
              <a:solidFill>
                <a:schemeClr val="tx1"/>
              </a:solidFill>
              <a:latin typeface="Arial" panose="020B0604020202090204" pitchFamily="34" charset="0"/>
              <a:ea typeface="黑体" panose="02010609060101010101" charset="-122"/>
              <a:cs typeface="黑体" panose="02010609060101010101" charset="-122"/>
            </a:endParaRPr>
          </a:p>
          <a:p>
            <a:pPr marL="285750" indent="-285750" algn="l" eaLnBrk="1">
              <a:lnSpc>
                <a:spcPts val="1600"/>
              </a:lnSpc>
              <a:buClr>
                <a:srgbClr val="E18F08"/>
              </a:buClr>
              <a:buFont typeface="Wingdings" panose="05000000000000000000" charset="0"/>
              <a:buChar char="l"/>
            </a:pPr>
            <a:r>
              <a:rPr lang="zh-CN" altLang="en-US" sz="1400" dirty="0">
                <a:latin typeface="Arial" panose="020B0604020202090204" pitchFamily="34" charset="0"/>
                <a:ea typeface="黑体" panose="02010609060101010101" charset="-122"/>
                <a:cs typeface="黑体" panose="02010609060101010101" charset="-122"/>
                <a:sym typeface="+mn-ea"/>
              </a:rPr>
              <a:t>深圳、苏州测试中心成功</a:t>
            </a:r>
            <a:r>
              <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mn-ea"/>
              </a:rPr>
              <a:t>通过中国合格评定国家认可委员会（</a:t>
            </a:r>
            <a:r>
              <a:rPr lang="zh-CN" altLang="en-US" sz="1400" b="1" dirty="0">
                <a:solidFill>
                  <a:srgbClr val="02337F"/>
                </a:solidFill>
                <a:latin typeface="Arial" panose="020B0604020202090204" pitchFamily="34" charset="0"/>
                <a:ea typeface="黑体" panose="02010609060101010101" charset="-122"/>
                <a:cs typeface="Arial" panose="020B0604020202090204" pitchFamily="34" charset="0"/>
                <a:sym typeface="+mn-ea"/>
              </a:rPr>
              <a:t>CNAS</a:t>
            </a:r>
            <a:r>
              <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mn-ea"/>
              </a:rPr>
              <a:t>）认可评定</a:t>
            </a:r>
            <a:endParaRPr lang="zh-CN" altLang="en-US" sz="1400" b="1" dirty="0">
              <a:solidFill>
                <a:srgbClr val="033280"/>
              </a:solidFill>
              <a:latin typeface="Arial" panose="020B0604020202090204" pitchFamily="34" charset="0"/>
              <a:ea typeface="黑体" panose="02010609060101010101" charset="-122"/>
              <a:cs typeface="黑体" panose="02010609060101010101" charset="-122"/>
            </a:endParaRPr>
          </a:p>
          <a:p>
            <a:pPr indent="0">
              <a:lnSpc>
                <a:spcPts val="1600"/>
              </a:lnSpc>
              <a:buClr>
                <a:srgbClr val="E18F08"/>
              </a:buClr>
              <a:buFont typeface="Wingdings" panose="05000000000000000000" charset="0"/>
              <a:buNone/>
            </a:pPr>
            <a:endParaRPr lang="zh-CN" altLang="en-US" sz="1400" dirty="0">
              <a:solidFill>
                <a:schemeClr val="tx1"/>
              </a:solidFill>
              <a:latin typeface="Arial" panose="020B0604020202090204" pitchFamily="34" charset="0"/>
              <a:ea typeface="黑体" panose="02010609060101010101" charset="-122"/>
              <a:cs typeface="黑体" panose="02010609060101010101" charset="-122"/>
              <a:sym typeface="+mn-ea"/>
            </a:endParaRPr>
          </a:p>
          <a:p>
            <a:pPr marL="285750" indent="-285750">
              <a:lnSpc>
                <a:spcPts val="1600"/>
              </a:lnSpc>
              <a:buClr>
                <a:srgbClr val="E18F08"/>
              </a:buClr>
              <a:buFont typeface="Wingdings" panose="05000000000000000000" charset="0"/>
              <a:buChar char="l"/>
            </a:pPr>
            <a:endParaRPr lang="zh-CN" altLang="en-US" sz="1400" dirty="0">
              <a:solidFill>
                <a:schemeClr val="tx1"/>
              </a:solidFill>
              <a:latin typeface="Arial" panose="020B0604020202090204" pitchFamily="34" charset="0"/>
              <a:ea typeface="黑体" panose="02010609060101010101" charset="-122"/>
              <a:cs typeface="黑体" panose="02010609060101010101" charset="-122"/>
              <a:sym typeface="+mn-ea"/>
            </a:endParaRPr>
          </a:p>
        </p:txBody>
      </p:sp>
      <p:sp>
        <p:nvSpPr>
          <p:cNvPr id="11" name="矩形 10"/>
          <p:cNvSpPr/>
          <p:nvPr/>
        </p:nvSpPr>
        <p:spPr>
          <a:xfrm>
            <a:off x="3136900" y="2014220"/>
            <a:ext cx="4076700" cy="4156075"/>
          </a:xfrm>
          <a:prstGeom prst="rect">
            <a:avLst/>
          </a:prstGeom>
        </p:spPr>
        <p:txBody>
          <a:bodyPr wrap="square">
            <a:spAutoFit/>
          </a:bodyPr>
          <a:lstStyle/>
          <a:p>
            <a:pPr marL="285750" indent="-285750">
              <a:lnSpc>
                <a:spcPts val="1600"/>
              </a:lnSpc>
              <a:buClr>
                <a:srgbClr val="E18F08"/>
              </a:buClr>
              <a:buFont typeface="Wingdings" panose="05000000000000000000" charset="0"/>
              <a:buChar char="l"/>
            </a:pPr>
            <a:r>
              <a:rPr lang="zh-CN" altLang="en-US" sz="1400" b="1" dirty="0">
                <a:solidFill>
                  <a:srgbClr val="033280"/>
                </a:solidFill>
                <a:latin typeface="Arial" panose="020B0604020202090204" pitchFamily="34" charset="0"/>
                <a:ea typeface="黑体" panose="02010609060101010101" charset="-122"/>
                <a:cs typeface="黑体" panose="02010609060101010101" charset="-122"/>
              </a:rPr>
              <a:t>福布斯</a:t>
            </a:r>
            <a:r>
              <a:rPr lang="en-US" altLang="zh-CN" sz="1400" b="1" dirty="0">
                <a:solidFill>
                  <a:srgbClr val="033280"/>
                </a:solidFill>
                <a:latin typeface="Arial" panose="020B0604020202090204" pitchFamily="34" charset="0"/>
                <a:ea typeface="黑体" panose="02010609060101010101" charset="-122"/>
                <a:cs typeface="黑体" panose="02010609060101010101" charset="-122"/>
              </a:rPr>
              <a:t>2018</a:t>
            </a:r>
            <a:r>
              <a:rPr lang="zh-CN" altLang="en-US" sz="1400" b="1" dirty="0">
                <a:solidFill>
                  <a:srgbClr val="033280"/>
                </a:solidFill>
                <a:latin typeface="Arial" panose="020B0604020202090204" pitchFamily="34" charset="0"/>
                <a:ea typeface="黑体" panose="02010609060101010101" charset="-122"/>
                <a:cs typeface="黑体" panose="02010609060101010101" charset="-122"/>
              </a:rPr>
              <a:t>亚洲中小企业榜</a:t>
            </a:r>
            <a:r>
              <a:rPr lang="en-US" altLang="zh-CN" sz="1400" b="1" dirty="0">
                <a:solidFill>
                  <a:srgbClr val="033280"/>
                </a:solidFill>
                <a:latin typeface="Arial" panose="020B0604020202090204" pitchFamily="34" charset="0"/>
                <a:ea typeface="黑体" panose="02010609060101010101" charset="-122"/>
                <a:cs typeface="黑体" panose="02010609060101010101" charset="-122"/>
              </a:rPr>
              <a:t>200</a:t>
            </a:r>
            <a:r>
              <a:rPr lang="zh-CN" altLang="en-US" sz="1400" b="1" dirty="0">
                <a:solidFill>
                  <a:srgbClr val="033280"/>
                </a:solidFill>
                <a:latin typeface="Arial" panose="020B0604020202090204" pitchFamily="34" charset="0"/>
                <a:ea typeface="黑体" panose="02010609060101010101" charset="-122"/>
                <a:cs typeface="黑体" panose="02010609060101010101" charset="-122"/>
              </a:rPr>
              <a:t>强</a:t>
            </a:r>
            <a:endParaRPr lang="en-US" altLang="zh-CN" sz="1400" b="1" dirty="0">
              <a:solidFill>
                <a:srgbClr val="033280"/>
              </a:solidFill>
              <a:latin typeface="Arial" panose="020B0604020202090204" pitchFamily="34" charset="0"/>
              <a:ea typeface="黑体" panose="02010609060101010101" charset="-122"/>
              <a:cs typeface="黑体" panose="02010609060101010101" charset="-122"/>
            </a:endParaRPr>
          </a:p>
          <a:p>
            <a:pPr marL="285750" indent="-285750">
              <a:lnSpc>
                <a:spcPts val="1600"/>
              </a:lnSpc>
              <a:buClr>
                <a:srgbClr val="E18F08"/>
              </a:buClr>
              <a:buFont typeface="Wingdings" panose="05000000000000000000" charset="0"/>
              <a:buChar char="l"/>
            </a:pPr>
            <a:r>
              <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rPr>
              <a:t>获评深圳品牌百强企业</a:t>
            </a:r>
            <a:endPar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endParaRPr>
          </a:p>
          <a:p>
            <a:pPr marL="285750" indent="-285750">
              <a:lnSpc>
                <a:spcPts val="1600"/>
              </a:lnSpc>
              <a:buClr>
                <a:srgbClr val="E18F08"/>
              </a:buClr>
              <a:buFont typeface="Wingdings" panose="05000000000000000000" charset="0"/>
              <a:buChar char="l"/>
            </a:pPr>
            <a:r>
              <a:rPr lang="zh-CN" altLang="en-US" sz="1400" dirty="0" smtClean="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微模块</a:t>
            </a:r>
            <a:r>
              <a:rPr lang="zh-CN" altLang="en-US"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数据中心大规模部署：</a:t>
            </a:r>
            <a:r>
              <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rPr>
              <a:t>腾讯</a:t>
            </a:r>
            <a:r>
              <a:rPr lang="zh-CN" altLang="en-US" sz="1400" dirty="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rPr>
              <a:t>、</a:t>
            </a:r>
            <a:r>
              <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rPr>
              <a:t>中国电信</a:t>
            </a:r>
            <a:r>
              <a:rPr lang="zh-CN" altLang="en-US" sz="1400" dirty="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rPr>
              <a:t>、</a:t>
            </a:r>
            <a:r>
              <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rPr>
              <a:t>中国移动</a:t>
            </a:r>
            <a:endPar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endParaRPr>
          </a:p>
          <a:p>
            <a:pPr marL="285750" indent="-285750">
              <a:lnSpc>
                <a:spcPts val="1600"/>
              </a:lnSpc>
              <a:buClr>
                <a:srgbClr val="E18F08"/>
              </a:buClr>
              <a:buFont typeface="Wingdings" panose="05000000000000000000" charset="0"/>
              <a:buChar char="l"/>
            </a:pPr>
            <a:r>
              <a:rPr lang="zh-CN" altLang="en-US" sz="1400" dirty="0" smtClean="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间接</a:t>
            </a:r>
            <a:r>
              <a:rPr lang="zh-CN" altLang="en-US"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蒸发冷却系统扩大应用：</a:t>
            </a:r>
            <a:r>
              <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rPr>
              <a:t>腾讯</a:t>
            </a:r>
            <a:r>
              <a:rPr lang="zh-CN" altLang="en-US" sz="1400" dirty="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rPr>
              <a:t>、</a:t>
            </a:r>
            <a:r>
              <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rPr>
              <a:t>秦淮数据</a:t>
            </a:r>
            <a:r>
              <a:rPr lang="zh-CN" altLang="en-US" sz="1400" dirty="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rPr>
              <a:t>、</a:t>
            </a:r>
            <a:r>
              <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rPr>
              <a:t>中国联通</a:t>
            </a:r>
            <a:endPar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endParaRPr>
          </a:p>
          <a:p>
            <a:pPr marL="285750" indent="-285750">
              <a:lnSpc>
                <a:spcPts val="1600"/>
              </a:lnSpc>
              <a:buClr>
                <a:srgbClr val="E18F08"/>
              </a:buClr>
              <a:buFont typeface="Wingdings" panose="05000000000000000000" charset="0"/>
              <a:buChar char="l"/>
            </a:pPr>
            <a:r>
              <a:rPr lang="zh-CN" altLang="en-US" sz="1400" dirty="0" smtClean="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集装箱</a:t>
            </a:r>
            <a:r>
              <a:rPr lang="zh-CN" altLang="en-US"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数据中心部署</a:t>
            </a:r>
            <a:r>
              <a:rPr lang="zh-CN" altLang="en-US" sz="1400" dirty="0">
                <a:solidFill>
                  <a:schemeClr val="tx1">
                    <a:lumMod val="75000"/>
                    <a:lumOff val="25000"/>
                  </a:schemeClr>
                </a:solidFill>
                <a:latin typeface="Arial" panose="020B0604020202090204" pitchFamily="34" charset="0"/>
                <a:ea typeface="黑体" panose="02010609060101010101" charset="-122"/>
                <a:cs typeface="黑体" panose="02010609060101010101" charset="-122"/>
                <a:sym typeface="微软雅黑" panose="020B0503020204020204" charset="-122"/>
              </a:rPr>
              <a:t>：</a:t>
            </a:r>
            <a:r>
              <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rPr>
              <a:t>阿里巴巴</a:t>
            </a:r>
            <a:endPar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endParaRPr>
          </a:p>
          <a:p>
            <a:pPr marL="285750" indent="-285750">
              <a:lnSpc>
                <a:spcPts val="1600"/>
              </a:lnSpc>
              <a:buClr>
                <a:srgbClr val="E18F08"/>
              </a:buClr>
              <a:buFont typeface="Wingdings" panose="05000000000000000000" charset="0"/>
              <a:buChar char="l"/>
            </a:pPr>
            <a:r>
              <a:rPr lang="zh-CN" altLang="en-US" sz="1400" dirty="0" smtClean="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冷</a:t>
            </a:r>
            <a:r>
              <a:rPr lang="zh-CN" altLang="en-US"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媒冷水转换高效空调系统：</a:t>
            </a:r>
            <a:r>
              <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rPr>
              <a:t>百度</a:t>
            </a:r>
            <a:r>
              <a:rPr lang="zh-CN" altLang="en-US" sz="1400" dirty="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rPr>
              <a:t>、</a:t>
            </a:r>
            <a:r>
              <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rPr>
              <a:t>中国电信</a:t>
            </a:r>
            <a:endPar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微软雅黑" panose="020B0503020204020204" charset="-122"/>
            </a:endParaRPr>
          </a:p>
          <a:p>
            <a:pPr marL="285750" indent="-285750">
              <a:lnSpc>
                <a:spcPts val="1600"/>
              </a:lnSpc>
              <a:buClr>
                <a:srgbClr val="E18F08"/>
              </a:buClr>
              <a:buFont typeface="Wingdings" panose="05000000000000000000" charset="0"/>
              <a:buChar char="l"/>
            </a:pPr>
            <a:r>
              <a:rPr lang="zh-CN" altLang="en-US" sz="1400" dirty="0" smtClean="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机房</a:t>
            </a:r>
            <a:r>
              <a:rPr lang="zh-CN" altLang="en-US"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空调批量应用于欧洲大客户数据中心</a:t>
            </a:r>
            <a:endParaRPr lang="zh-CN" altLang="en-US"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endParaRPr>
          </a:p>
          <a:p>
            <a:pPr marL="285750" indent="-285750">
              <a:lnSpc>
                <a:spcPts val="1600"/>
              </a:lnSpc>
              <a:buClr>
                <a:srgbClr val="E18F08"/>
              </a:buClr>
              <a:buFont typeface="Wingdings" panose="05000000000000000000" charset="0"/>
              <a:buChar char="l"/>
            </a:pPr>
            <a:r>
              <a:rPr lang="zh-CN" altLang="en-US" sz="1400" dirty="0" smtClean="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工业</a:t>
            </a:r>
            <a:r>
              <a:rPr lang="zh-CN" altLang="en-US"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温控配套进入多领域装备制造领军企业</a:t>
            </a:r>
            <a:endParaRPr lang="zh-CN" altLang="en-US"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endParaRPr>
          </a:p>
          <a:p>
            <a:pPr marL="285750" indent="-285750">
              <a:lnSpc>
                <a:spcPts val="1600"/>
              </a:lnSpc>
              <a:buClr>
                <a:srgbClr val="E18F08"/>
              </a:buClr>
              <a:buFont typeface="Wingdings" panose="05000000000000000000" charset="0"/>
              <a:buChar char="l"/>
            </a:pPr>
            <a:r>
              <a:rPr lang="zh-CN" altLang="en-US" sz="1400" dirty="0" smtClean="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储能</a:t>
            </a:r>
            <a:r>
              <a:rPr lang="zh-CN" altLang="en-US"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rPr>
              <a:t>环境解决方案大量应用于国内外储能电站</a:t>
            </a:r>
            <a:endParaRPr lang="zh-CN" altLang="en-US"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endParaRPr>
          </a:p>
          <a:p>
            <a:pPr marL="285750" indent="-285750">
              <a:lnSpc>
                <a:spcPts val="1600"/>
              </a:lnSpc>
              <a:buClr>
                <a:srgbClr val="E18F08"/>
              </a:buClr>
              <a:buFont typeface="Wingdings" panose="05000000000000000000" charset="0"/>
              <a:buChar char="l"/>
            </a:pPr>
            <a:r>
              <a:rPr lang="zh-CN" altLang="en-US" sz="1400" dirty="0" smtClean="0">
                <a:latin typeface="Arial" panose="020B0604020202090204" pitchFamily="34" charset="0"/>
                <a:ea typeface="黑体" panose="02010609060101010101" charset="-122"/>
                <a:cs typeface="黑体" panose="02010609060101010101" charset="-122"/>
                <a:sym typeface="+mn-ea"/>
              </a:rPr>
              <a:t>苏州基地</a:t>
            </a:r>
            <a:r>
              <a:rPr lang="zh-CN" altLang="en-US" sz="1400" dirty="0">
                <a:latin typeface="Arial" panose="020B0604020202090204" pitchFamily="34" charset="0"/>
                <a:ea typeface="黑体" panose="02010609060101010101" charset="-122"/>
                <a:cs typeface="黑体" panose="02010609060101010101" charset="-122"/>
                <a:sym typeface="+mn-ea"/>
              </a:rPr>
              <a:t>、中山基地运行</a:t>
            </a:r>
            <a:endParaRPr lang="zh-CN" altLang="en-US" sz="1400" dirty="0" smtClean="0">
              <a:solidFill>
                <a:schemeClr val="tx1"/>
              </a:solidFill>
              <a:latin typeface="Arial" panose="020B0604020202090204" pitchFamily="34" charset="0"/>
              <a:ea typeface="黑体" panose="02010609060101010101" charset="-122"/>
              <a:cs typeface="黑体" panose="02010609060101010101" charset="-122"/>
              <a:sym typeface="+mn-ea"/>
            </a:endParaRPr>
          </a:p>
          <a:p>
            <a:pPr marL="285750" indent="-285750">
              <a:lnSpc>
                <a:spcPts val="1600"/>
              </a:lnSpc>
              <a:buClr>
                <a:srgbClr val="E18F08"/>
              </a:buClr>
              <a:buFont typeface="Wingdings" panose="05000000000000000000" charset="0"/>
              <a:buChar char="l"/>
            </a:pPr>
            <a:r>
              <a:rPr lang="zh-CN" altLang="en-US" sz="1400" dirty="0" smtClean="0">
                <a:latin typeface="Arial" panose="020B0604020202090204" pitchFamily="34" charset="0"/>
                <a:ea typeface="黑体" panose="02010609060101010101" charset="-122"/>
                <a:cs typeface="黑体" panose="02010609060101010101" charset="-122"/>
                <a:sym typeface="+mn-ea"/>
              </a:rPr>
              <a:t>推出</a:t>
            </a:r>
            <a:r>
              <a:rPr lang="zh-CN" altLang="en-US" sz="1400" dirty="0">
                <a:latin typeface="Arial" panose="020B0604020202090204" pitchFamily="34" charset="0"/>
                <a:ea typeface="黑体" panose="02010609060101010101" charset="-122"/>
                <a:cs typeface="黑体" panose="02010609060101010101" charset="-122"/>
                <a:sym typeface="+mn-ea"/>
              </a:rPr>
              <a:t>空气环境机，进入室内健康环境领域</a:t>
            </a:r>
            <a:endParaRPr lang="zh-CN" altLang="en-US" sz="1400" dirty="0" smtClean="0">
              <a:solidFill>
                <a:schemeClr val="tx1"/>
              </a:solidFill>
              <a:latin typeface="Arial" panose="020B0604020202090204" pitchFamily="34" charset="0"/>
              <a:ea typeface="黑体" panose="02010609060101010101" charset="-122"/>
              <a:cs typeface="黑体" panose="02010609060101010101" charset="-122"/>
              <a:sym typeface="+mn-ea"/>
            </a:endParaRPr>
          </a:p>
          <a:p>
            <a:pPr marL="285750" indent="-285750">
              <a:lnSpc>
                <a:spcPts val="1600"/>
              </a:lnSpc>
              <a:buClr>
                <a:srgbClr val="E18F08"/>
              </a:buClr>
              <a:buFont typeface="Wingdings" panose="05000000000000000000" charset="0"/>
              <a:buChar char="l"/>
            </a:pPr>
            <a:r>
              <a:rPr lang="zh-CN" altLang="en-US" sz="1400" dirty="0" smtClean="0">
                <a:latin typeface="Arial" panose="020B0604020202090204" pitchFamily="34" charset="0"/>
                <a:ea typeface="黑体" panose="02010609060101010101" charset="-122"/>
                <a:cs typeface="黑体" panose="02010609060101010101" charset="-122"/>
                <a:sym typeface="+mn-ea"/>
              </a:rPr>
              <a:t>5</a:t>
            </a:r>
            <a:r>
              <a:rPr lang="en-US" altLang="zh-CN" sz="1400" dirty="0">
                <a:latin typeface="Arial" panose="020B0604020202090204" pitchFamily="34" charset="0"/>
                <a:ea typeface="黑体" panose="02010609060101010101" charset="-122"/>
                <a:cs typeface="Arial" panose="020B0604020202090204" pitchFamily="34" charset="0"/>
                <a:sym typeface="+mn-ea"/>
              </a:rPr>
              <a:t>G</a:t>
            </a:r>
            <a:r>
              <a:rPr lang="zh-CN" altLang="en-US" sz="1400" dirty="0">
                <a:latin typeface="Arial" panose="020B0604020202090204" pitchFamily="34" charset="0"/>
                <a:ea typeface="黑体" panose="02010609060101010101" charset="-122"/>
                <a:cs typeface="黑体" panose="02010609060101010101" charset="-122"/>
                <a:sym typeface="+mn-ea"/>
              </a:rPr>
              <a:t>散热设备批量应用于通信设备、站点、核心机房等</a:t>
            </a:r>
            <a:r>
              <a:rPr lang="zh-CN" altLang="en-US" sz="1400" dirty="0" smtClean="0">
                <a:latin typeface="Arial" panose="020B0604020202090204" pitchFamily="34" charset="0"/>
                <a:ea typeface="黑体" panose="02010609060101010101" charset="-122"/>
                <a:cs typeface="黑体" panose="02010609060101010101" charset="-122"/>
                <a:sym typeface="+mn-ea"/>
              </a:rPr>
              <a:t>全产业</a:t>
            </a:r>
            <a:r>
              <a:rPr lang="zh-CN" altLang="en-US" sz="1400" dirty="0">
                <a:latin typeface="Arial" panose="020B0604020202090204" pitchFamily="34" charset="0"/>
                <a:ea typeface="黑体" panose="02010609060101010101" charset="-122"/>
                <a:cs typeface="黑体" panose="02010609060101010101" charset="-122"/>
                <a:sym typeface="+mn-ea"/>
              </a:rPr>
              <a:t>链</a:t>
            </a:r>
            <a:endParaRPr lang="zh-CN" altLang="en-US" sz="1400" dirty="0">
              <a:solidFill>
                <a:schemeClr val="tx1"/>
              </a:solidFill>
              <a:latin typeface="Arial" panose="020B0604020202090204" pitchFamily="34" charset="0"/>
              <a:ea typeface="黑体" panose="02010609060101010101" charset="-122"/>
              <a:cs typeface="黑体" panose="02010609060101010101" charset="-122"/>
              <a:sym typeface="+mn-ea"/>
            </a:endParaRPr>
          </a:p>
          <a:p>
            <a:pPr marL="285750" indent="-285750">
              <a:lnSpc>
                <a:spcPts val="1600"/>
              </a:lnSpc>
              <a:buClr>
                <a:srgbClr val="E18F08"/>
              </a:buClr>
              <a:buFont typeface="Wingdings" panose="05000000000000000000" charset="0"/>
              <a:buChar char="l"/>
            </a:pPr>
            <a:r>
              <a:rPr lang="en-US" altLang="zh-CN" sz="1400" dirty="0">
                <a:latin typeface="Arial" panose="020B0604020202090204" pitchFamily="34" charset="0"/>
                <a:ea typeface="黑体" panose="02010609060101010101" charset="-122"/>
                <a:cs typeface="Arial" panose="020B0604020202090204" pitchFamily="34" charset="0"/>
                <a:sym typeface="+mn-ea"/>
              </a:rPr>
              <a:t>ETC</a:t>
            </a:r>
            <a:r>
              <a:rPr lang="zh-CN" altLang="en-US" sz="1400" dirty="0">
                <a:latin typeface="Arial" panose="020B0604020202090204" pitchFamily="34" charset="0"/>
                <a:ea typeface="黑体" panose="02010609060101010101" charset="-122"/>
                <a:cs typeface="黑体" panose="02010609060101010101" charset="-122"/>
                <a:sym typeface="+mn-ea"/>
              </a:rPr>
              <a:t>公路网散热解决方案批量应用</a:t>
            </a:r>
            <a:endParaRPr lang="zh-CN" altLang="en-US" sz="1400" dirty="0">
              <a:solidFill>
                <a:schemeClr val="tx1"/>
              </a:solidFill>
              <a:latin typeface="Arial" panose="020B0604020202090204" pitchFamily="34" charset="0"/>
              <a:ea typeface="黑体" panose="02010609060101010101" charset="-122"/>
              <a:cs typeface="黑体" panose="02010609060101010101" charset="-122"/>
              <a:sym typeface="+mn-ea"/>
            </a:endParaRPr>
          </a:p>
          <a:p>
            <a:pPr marL="285750" indent="-285750">
              <a:lnSpc>
                <a:spcPts val="1600"/>
              </a:lnSpc>
              <a:buClr>
                <a:srgbClr val="E18F08"/>
              </a:buClr>
              <a:buFont typeface="Wingdings" panose="05000000000000000000" charset="0"/>
              <a:buChar char="l"/>
            </a:pPr>
            <a:r>
              <a:rPr lang="zh-CN" altLang="en-US" sz="1400" dirty="0" smtClean="0">
                <a:latin typeface="Arial" panose="020B0604020202090204" pitchFamily="34" charset="0"/>
                <a:ea typeface="黑体" panose="02010609060101010101" charset="-122"/>
                <a:cs typeface="黑体" panose="02010609060101010101" charset="-122"/>
                <a:sym typeface="+mn-ea"/>
              </a:rPr>
              <a:t>承接</a:t>
            </a:r>
            <a:r>
              <a:rPr lang="zh-CN" altLang="en-US" sz="1400" dirty="0">
                <a:latin typeface="Arial" panose="020B0604020202090204" pitchFamily="34" charset="0"/>
                <a:ea typeface="黑体" panose="02010609060101010101" charset="-122"/>
                <a:cs typeface="黑体" panose="02010609060101010101" charset="-122"/>
                <a:sym typeface="+mn-ea"/>
              </a:rPr>
              <a:t>上海14号线无人驾驶新型列车空调项目</a:t>
            </a:r>
            <a:endParaRPr lang="zh-CN" altLang="en-US" sz="1400" dirty="0">
              <a:solidFill>
                <a:schemeClr val="tx1"/>
              </a:solidFill>
              <a:latin typeface="Arial" panose="020B0604020202090204" pitchFamily="34" charset="0"/>
              <a:ea typeface="黑体" panose="02010609060101010101" charset="-122"/>
              <a:cs typeface="黑体" panose="02010609060101010101" charset="-122"/>
              <a:sym typeface="+mn-ea"/>
            </a:endParaRPr>
          </a:p>
          <a:p>
            <a:pPr marL="285750" indent="-285750">
              <a:lnSpc>
                <a:spcPts val="1600"/>
              </a:lnSpc>
              <a:buClr>
                <a:srgbClr val="E18F08"/>
              </a:buClr>
              <a:buFont typeface="Wingdings" panose="05000000000000000000" charset="0"/>
              <a:buChar char="l"/>
            </a:pPr>
            <a:r>
              <a:rPr lang="zh-CN" altLang="en-US" sz="1400" dirty="0" smtClean="0">
                <a:latin typeface="Arial" panose="020B0604020202090204" pitchFamily="34" charset="0"/>
                <a:ea typeface="黑体" panose="02010609060101010101" charset="-122"/>
                <a:cs typeface="黑体" panose="02010609060101010101" charset="-122"/>
                <a:sym typeface="+mn-ea"/>
              </a:rPr>
              <a:t>新能源</a:t>
            </a:r>
            <a:r>
              <a:rPr lang="zh-CN" altLang="en-US" sz="1400" dirty="0">
                <a:latin typeface="Arial" panose="020B0604020202090204" pitchFamily="34" charset="0"/>
                <a:ea typeface="黑体" panose="02010609060101010101" charset="-122"/>
                <a:cs typeface="黑体" panose="02010609060101010101" charset="-122"/>
                <a:sym typeface="+mn-ea"/>
              </a:rPr>
              <a:t>客车空调批量应用于</a:t>
            </a:r>
            <a:r>
              <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mn-ea"/>
              </a:rPr>
              <a:t>天津</a:t>
            </a:r>
            <a:r>
              <a:rPr lang="zh-CN" altLang="en-US" sz="1400" dirty="0">
                <a:solidFill>
                  <a:srgbClr val="033280"/>
                </a:solidFill>
                <a:latin typeface="Arial" panose="020B0604020202090204" pitchFamily="34" charset="0"/>
                <a:ea typeface="黑体" panose="02010609060101010101" charset="-122"/>
                <a:cs typeface="黑体" panose="02010609060101010101" charset="-122"/>
                <a:sym typeface="+mn-ea"/>
              </a:rPr>
              <a:t>、</a:t>
            </a:r>
            <a:r>
              <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mn-ea"/>
              </a:rPr>
              <a:t>深圳</a:t>
            </a:r>
            <a:endPar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mn-ea"/>
            </a:endParaRPr>
          </a:p>
          <a:p>
            <a:pPr marL="285750" indent="-285750">
              <a:lnSpc>
                <a:spcPts val="1600"/>
              </a:lnSpc>
              <a:buClr>
                <a:srgbClr val="E18F08"/>
              </a:buClr>
              <a:buFont typeface="Wingdings" panose="05000000000000000000" charset="0"/>
              <a:buChar char="l"/>
            </a:pPr>
            <a:r>
              <a:rPr lang="zh-CN" altLang="en-US" sz="1400" dirty="0" smtClean="0">
                <a:latin typeface="Arial" panose="020B0604020202090204" pitchFamily="34" charset="0"/>
                <a:ea typeface="黑体" panose="02010609060101010101" charset="-122"/>
                <a:cs typeface="黑体" panose="02010609060101010101" charset="-122"/>
                <a:sym typeface="+mn-ea"/>
              </a:rPr>
              <a:t>冷链</a:t>
            </a:r>
            <a:r>
              <a:rPr lang="zh-CN" altLang="en-US" sz="1400" dirty="0">
                <a:latin typeface="Arial" panose="020B0604020202090204" pitchFamily="34" charset="0"/>
                <a:ea typeface="黑体" panose="02010609060101010101" charset="-122"/>
                <a:cs typeface="黑体" panose="02010609060101010101" charset="-122"/>
                <a:sym typeface="+mn-ea"/>
              </a:rPr>
              <a:t>产品在</a:t>
            </a:r>
            <a:r>
              <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mn-ea"/>
              </a:rPr>
              <a:t>奇瑞</a:t>
            </a:r>
            <a:r>
              <a:rPr lang="zh-CN" altLang="en-US" sz="1400" dirty="0">
                <a:solidFill>
                  <a:srgbClr val="033280"/>
                </a:solidFill>
                <a:latin typeface="Arial" panose="020B0604020202090204" pitchFamily="34" charset="0"/>
                <a:ea typeface="黑体" panose="02010609060101010101" charset="-122"/>
                <a:cs typeface="黑体" panose="02010609060101010101" charset="-122"/>
                <a:sym typeface="+mn-ea"/>
              </a:rPr>
              <a:t>、</a:t>
            </a:r>
            <a:r>
              <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mn-ea"/>
              </a:rPr>
              <a:t>东风</a:t>
            </a:r>
            <a:r>
              <a:rPr lang="zh-CN" altLang="en-US" sz="1400" dirty="0">
                <a:solidFill>
                  <a:srgbClr val="033280"/>
                </a:solidFill>
                <a:latin typeface="Arial" panose="020B0604020202090204" pitchFamily="34" charset="0"/>
                <a:ea typeface="黑体" panose="02010609060101010101" charset="-122"/>
                <a:cs typeface="黑体" panose="02010609060101010101" charset="-122"/>
                <a:sym typeface="+mn-ea"/>
              </a:rPr>
              <a:t>、</a:t>
            </a:r>
            <a:r>
              <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mn-ea"/>
              </a:rPr>
              <a:t>陕汽</a:t>
            </a:r>
            <a:r>
              <a:rPr lang="zh-CN" altLang="en-US" sz="1400" dirty="0">
                <a:latin typeface="Arial" panose="020B0604020202090204" pitchFamily="34" charset="0"/>
                <a:ea typeface="黑体" panose="02010609060101010101" charset="-122"/>
                <a:cs typeface="黑体" panose="02010609060101010101" charset="-122"/>
                <a:sym typeface="+mn-ea"/>
              </a:rPr>
              <a:t>等批量应用</a:t>
            </a:r>
            <a:endParaRPr lang="zh-CN" altLang="en-US" sz="1400" dirty="0">
              <a:solidFill>
                <a:schemeClr val="tx1"/>
              </a:solidFill>
              <a:latin typeface="Arial" panose="020B0604020202090204" pitchFamily="34" charset="0"/>
              <a:ea typeface="黑体" panose="02010609060101010101" charset="-122"/>
              <a:cs typeface="黑体" panose="02010609060101010101" charset="-122"/>
              <a:sym typeface="+mn-ea"/>
            </a:endParaRPr>
          </a:p>
          <a:p>
            <a:pPr marL="285750" indent="-285750">
              <a:lnSpc>
                <a:spcPts val="1600"/>
              </a:lnSpc>
              <a:buClr>
                <a:srgbClr val="E18F08"/>
              </a:buClr>
              <a:buFont typeface="Wingdings" panose="05000000000000000000" charset="0"/>
              <a:buChar char="l"/>
            </a:pPr>
            <a:endParaRPr lang="zh-CN" altLang="en-US" sz="1400" dirty="0">
              <a:solidFill>
                <a:schemeClr val="tx1"/>
              </a:solidFill>
              <a:latin typeface="Arial" panose="020B0604020202090204" pitchFamily="34" charset="0"/>
              <a:ea typeface="黑体" panose="02010609060101010101" charset="-122"/>
              <a:cs typeface="黑体" panose="02010609060101010101" charset="-122"/>
              <a:sym typeface="微软雅黑" panose="020B0503020204020204" charset="-122"/>
            </a:endParaRPr>
          </a:p>
        </p:txBody>
      </p:sp>
      <p:cxnSp>
        <p:nvCxnSpPr>
          <p:cNvPr id="7" name="直接连接符 6"/>
          <p:cNvCxnSpPr/>
          <p:nvPr/>
        </p:nvCxnSpPr>
        <p:spPr>
          <a:xfrm>
            <a:off x="-22860" y="1884680"/>
            <a:ext cx="3161030" cy="7620"/>
          </a:xfrm>
          <a:prstGeom prst="line">
            <a:avLst/>
          </a:prstGeom>
          <a:ln w="38100">
            <a:solidFill>
              <a:srgbClr val="106BA9"/>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144520" y="1871980"/>
            <a:ext cx="1270" cy="4235450"/>
          </a:xfrm>
          <a:prstGeom prst="line">
            <a:avLst/>
          </a:prstGeom>
          <a:ln w="38100">
            <a:solidFill>
              <a:srgbClr val="106BA9"/>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3153410" y="6076950"/>
            <a:ext cx="4046855" cy="4445"/>
          </a:xfrm>
          <a:prstGeom prst="line">
            <a:avLst/>
          </a:prstGeom>
          <a:ln w="38100">
            <a:solidFill>
              <a:srgbClr val="106BA9"/>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7181215" y="1841500"/>
            <a:ext cx="5036185" cy="3175"/>
          </a:xfrm>
          <a:prstGeom prst="line">
            <a:avLst/>
          </a:prstGeom>
          <a:ln w="38100">
            <a:solidFill>
              <a:srgbClr val="106BA9"/>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7186295" y="1841500"/>
            <a:ext cx="5080" cy="4231640"/>
          </a:xfrm>
          <a:prstGeom prst="line">
            <a:avLst/>
          </a:prstGeom>
          <a:ln w="38100">
            <a:solidFill>
              <a:srgbClr val="106BA9"/>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9068435" y="1314450"/>
            <a:ext cx="1543050" cy="365760"/>
          </a:xfrm>
          <a:prstGeom prst="rect">
            <a:avLst/>
          </a:prstGeom>
          <a:noFill/>
        </p:spPr>
        <p:txBody>
          <a:bodyPr wrap="square" rtlCol="0">
            <a:spAutoFit/>
          </a:bodyPr>
          <a:lstStyle/>
          <a:p>
            <a:pPr algn="ctr"/>
            <a:r>
              <a:rPr lang="en-US" altLang="zh-CN" b="1" dirty="0" smtClean="0">
                <a:solidFill>
                  <a:schemeClr val="tx1">
                    <a:lumMod val="75000"/>
                    <a:lumOff val="25000"/>
                  </a:schemeClr>
                </a:solidFill>
                <a:latin typeface="Arial" panose="020B0604020202090204" pitchFamily="34" charset="0"/>
                <a:ea typeface="黑体" panose="02010609060101010101" charset="-122"/>
                <a:sym typeface="Century Gothic" panose="020B0502020202020204" pitchFamily="34" charset="0"/>
              </a:rPr>
              <a:t>2020</a:t>
            </a:r>
            <a:r>
              <a:rPr lang="en-US" b="1" dirty="0" smtClean="0">
                <a:solidFill>
                  <a:schemeClr val="tx1">
                    <a:lumMod val="75000"/>
                    <a:lumOff val="25000"/>
                  </a:schemeClr>
                </a:solidFill>
                <a:latin typeface="Arial" panose="020B0604020202090204" pitchFamily="34" charset="0"/>
                <a:ea typeface="黑体" panose="02010609060101010101" charset="-122"/>
                <a:sym typeface="Century Gothic" panose="020B0502020202020204" pitchFamily="34" charset="0"/>
              </a:rPr>
              <a:t>~2021</a:t>
            </a:r>
            <a:endParaRPr lang="en-US" altLang="zh-CN" b="1" dirty="0" smtClean="0">
              <a:solidFill>
                <a:schemeClr val="tx1">
                  <a:lumMod val="75000"/>
                  <a:lumOff val="25000"/>
                </a:schemeClr>
              </a:solidFill>
              <a:latin typeface="Arial" panose="020B0604020202090204" pitchFamily="34" charset="0"/>
              <a:ea typeface="黑体" panose="02010609060101010101" charset="-122"/>
              <a:sym typeface="Century Gothic" panose="020B0502020202020204" pitchFamily="34" charset="0"/>
            </a:endParaRPr>
          </a:p>
        </p:txBody>
      </p:sp>
      <p:sp>
        <p:nvSpPr>
          <p:cNvPr id="18" name="文本框 17"/>
          <p:cNvSpPr txBox="1"/>
          <p:nvPr/>
        </p:nvSpPr>
        <p:spPr>
          <a:xfrm>
            <a:off x="4478020" y="6187440"/>
            <a:ext cx="1397000" cy="365760"/>
          </a:xfrm>
          <a:prstGeom prst="rect">
            <a:avLst/>
          </a:prstGeom>
          <a:noFill/>
        </p:spPr>
        <p:txBody>
          <a:bodyPr wrap="square" rtlCol="0">
            <a:spAutoFit/>
          </a:bodyPr>
          <a:lstStyle/>
          <a:p>
            <a:pPr algn="ctr"/>
            <a:r>
              <a:rPr lang="en-US" altLang="zh-CN" b="1" dirty="0" smtClean="0">
                <a:solidFill>
                  <a:schemeClr val="tx1">
                    <a:lumMod val="75000"/>
                    <a:lumOff val="25000"/>
                  </a:schemeClr>
                </a:solidFill>
                <a:latin typeface="Arial" panose="020B0604020202090204" pitchFamily="34" charset="0"/>
                <a:ea typeface="黑体" panose="02010609060101010101" charset="-122"/>
                <a:sym typeface="Century Gothic" panose="020B0502020202020204" pitchFamily="34" charset="0"/>
              </a:rPr>
              <a:t>2018</a:t>
            </a:r>
            <a:r>
              <a:rPr lang="en-US" b="1" dirty="0" smtClean="0">
                <a:solidFill>
                  <a:schemeClr val="tx1">
                    <a:lumMod val="75000"/>
                    <a:lumOff val="25000"/>
                  </a:schemeClr>
                </a:solidFill>
                <a:latin typeface="Arial" panose="020B0604020202090204" pitchFamily="34" charset="0"/>
                <a:ea typeface="黑体" panose="02010609060101010101" charset="-122"/>
                <a:sym typeface="Century Gothic" panose="020B0502020202020204" pitchFamily="34" charset="0"/>
              </a:rPr>
              <a:t>~2019</a:t>
            </a:r>
            <a:endParaRPr lang="en-US" altLang="zh-CN" b="1" dirty="0" smtClean="0">
              <a:solidFill>
                <a:schemeClr val="tx1">
                  <a:lumMod val="75000"/>
                  <a:lumOff val="25000"/>
                </a:schemeClr>
              </a:solidFill>
              <a:latin typeface="Arial" panose="020B0604020202090204" pitchFamily="34" charset="0"/>
              <a:ea typeface="黑体" panose="02010609060101010101" charset="-122"/>
              <a:sym typeface="Century Gothic" panose="020B0502020202020204" pitchFamily="34" charset="0"/>
            </a:endParaRPr>
          </a:p>
        </p:txBody>
      </p:sp>
      <p:sp>
        <p:nvSpPr>
          <p:cNvPr id="28" name="椭圆 27"/>
          <p:cNvSpPr/>
          <p:nvPr/>
        </p:nvSpPr>
        <p:spPr>
          <a:xfrm>
            <a:off x="1424305" y="1752600"/>
            <a:ext cx="266700" cy="2667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charset="-122"/>
            </a:endParaRPr>
          </a:p>
        </p:txBody>
      </p:sp>
      <p:sp>
        <p:nvSpPr>
          <p:cNvPr id="4" name="椭圆 3"/>
          <p:cNvSpPr/>
          <p:nvPr/>
        </p:nvSpPr>
        <p:spPr>
          <a:xfrm>
            <a:off x="9706610" y="1727200"/>
            <a:ext cx="266700" cy="2667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charset="-122"/>
            </a:endParaRPr>
          </a:p>
        </p:txBody>
      </p:sp>
      <p:sp>
        <p:nvSpPr>
          <p:cNvPr id="5" name="椭圆 4"/>
          <p:cNvSpPr/>
          <p:nvPr/>
        </p:nvSpPr>
        <p:spPr>
          <a:xfrm>
            <a:off x="5036185" y="5952490"/>
            <a:ext cx="266700" cy="2667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charset="-122"/>
            </a:endParaRPr>
          </a:p>
        </p:txBody>
      </p:sp>
      <p:sp>
        <p:nvSpPr>
          <p:cNvPr id="6"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dirty="0" smtClean="0">
                <a:latin typeface="Arial" panose="020B0604020202090204" pitchFamily="34" charset="0"/>
                <a:ea typeface="黑体" panose="02010609060101010101" charset="-122"/>
                <a:cs typeface="+mn-cs"/>
                <a:sym typeface="+mn-ea"/>
              </a:rPr>
              <a:t>企业发展历程</a:t>
            </a:r>
            <a:r>
              <a:rPr lang="zh-CN" sz="3200" b="1" dirty="0" smtClean="0">
                <a:latin typeface="Arial" panose="020B0604020202090204" pitchFamily="34" charset="0"/>
                <a:ea typeface="黑体" panose="02010609060101010101" charset="-122"/>
                <a:cs typeface="+mn-cs"/>
                <a:sym typeface="+mn-ea"/>
              </a:rPr>
              <a:t>：</a:t>
            </a:r>
            <a:r>
              <a:rPr lang="en-US" sz="3200" b="1" dirty="0" smtClean="0">
                <a:latin typeface="Arial" panose="020B0604020202090204" pitchFamily="34" charset="0"/>
                <a:ea typeface="黑体" panose="02010609060101010101" charset="-122"/>
                <a:cs typeface="+mn-cs"/>
                <a:sym typeface="+mn-ea"/>
              </a:rPr>
              <a:t>2016~2021</a:t>
            </a:r>
            <a:endParaRPr sz="3200" b="1" dirty="0">
              <a:latin typeface="Arial" panose="020B0604020202090204" pitchFamily="34" charset="0"/>
              <a:ea typeface="黑体" panose="02010609060101010101" charset="-122"/>
              <a:cs typeface="+mn-cs"/>
              <a:sym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2005330" y="6095365"/>
            <a:ext cx="1323975" cy="368300"/>
          </a:xfrm>
          <a:prstGeom prst="rect">
            <a:avLst/>
          </a:prstGeom>
          <a:noFill/>
        </p:spPr>
        <p:txBody>
          <a:bodyPr wrap="square" rtlCol="0">
            <a:spAutoFit/>
          </a:bodyPr>
          <a:lstStyle/>
          <a:p>
            <a:pPr algn="ctr"/>
            <a:r>
              <a:rPr lang="en-US" altLang="zh-CN" b="1" dirty="0" smtClean="0">
                <a:solidFill>
                  <a:schemeClr val="tx1">
                    <a:lumMod val="75000"/>
                    <a:lumOff val="25000"/>
                  </a:schemeClr>
                </a:solidFill>
                <a:latin typeface="Arial" panose="020B0604020202090204" pitchFamily="34" charset="0"/>
                <a:ea typeface="黑体" panose="02010609060101010101" charset="-122"/>
                <a:sym typeface="Century Gothic" panose="020B0502020202020204" pitchFamily="34" charset="0"/>
              </a:rPr>
              <a:t>2022</a:t>
            </a:r>
            <a:endParaRPr lang="en-US" altLang="zh-CN" b="1" dirty="0" smtClean="0">
              <a:solidFill>
                <a:schemeClr val="tx1">
                  <a:lumMod val="75000"/>
                  <a:lumOff val="25000"/>
                </a:schemeClr>
              </a:solidFill>
              <a:latin typeface="Arial" panose="020B0604020202090204" pitchFamily="34" charset="0"/>
              <a:ea typeface="黑体" panose="02010609060101010101" charset="-122"/>
              <a:sym typeface="Century Gothic" panose="020B0502020202020204" pitchFamily="34" charset="0"/>
            </a:endParaRPr>
          </a:p>
        </p:txBody>
      </p:sp>
      <p:cxnSp>
        <p:nvCxnSpPr>
          <p:cNvPr id="13" name="直接连接符 12"/>
          <p:cNvCxnSpPr/>
          <p:nvPr/>
        </p:nvCxnSpPr>
        <p:spPr>
          <a:xfrm>
            <a:off x="-43180" y="5876290"/>
            <a:ext cx="5268595" cy="13335"/>
          </a:xfrm>
          <a:prstGeom prst="line">
            <a:avLst/>
          </a:prstGeom>
          <a:ln w="38100">
            <a:solidFill>
              <a:srgbClr val="106BA9"/>
            </a:solidFill>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2533650" y="5749290"/>
            <a:ext cx="266700" cy="2667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charset="-122"/>
            </a:endParaRPr>
          </a:p>
        </p:txBody>
      </p:sp>
      <p:cxnSp>
        <p:nvCxnSpPr>
          <p:cNvPr id="2" name="直接连接符 1"/>
          <p:cNvCxnSpPr/>
          <p:nvPr/>
        </p:nvCxnSpPr>
        <p:spPr>
          <a:xfrm>
            <a:off x="2800350" y="5889625"/>
            <a:ext cx="2672715" cy="4445"/>
          </a:xfrm>
          <a:prstGeom prst="line">
            <a:avLst/>
          </a:prstGeom>
          <a:ln w="38100">
            <a:solidFill>
              <a:srgbClr val="106BA9"/>
            </a:solidFill>
            <a:tailEnd type="triangle"/>
          </a:ln>
        </p:spPr>
        <p:style>
          <a:lnRef idx="1">
            <a:schemeClr val="accent1"/>
          </a:lnRef>
          <a:fillRef idx="0">
            <a:schemeClr val="accent1"/>
          </a:fillRef>
          <a:effectRef idx="0">
            <a:schemeClr val="accent1"/>
          </a:effectRef>
          <a:fontRef idx="minor">
            <a:schemeClr val="tx1"/>
          </a:fontRef>
        </p:style>
      </p:cxnSp>
      <p:sp>
        <p:nvSpPr>
          <p:cNvPr id="7"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dirty="0" smtClean="0">
                <a:latin typeface="Arial" panose="020B0604020202090204" pitchFamily="34" charset="0"/>
                <a:ea typeface="黑体" panose="02010609060101010101" charset="-122"/>
                <a:cs typeface="+mn-cs"/>
                <a:sym typeface="+mn-ea"/>
              </a:rPr>
              <a:t>企业发展历程</a:t>
            </a:r>
            <a:r>
              <a:rPr lang="zh-CN" sz="3200" b="1" dirty="0" smtClean="0">
                <a:latin typeface="Arial" panose="020B0604020202090204" pitchFamily="34" charset="0"/>
                <a:ea typeface="黑体" panose="02010609060101010101" charset="-122"/>
                <a:cs typeface="+mn-cs"/>
                <a:sym typeface="+mn-ea"/>
              </a:rPr>
              <a:t>：</a:t>
            </a:r>
            <a:r>
              <a:rPr lang="en-US" sz="3200" b="1" dirty="0" smtClean="0">
                <a:latin typeface="Arial" panose="020B0604020202090204" pitchFamily="34" charset="0"/>
                <a:ea typeface="黑体" panose="02010609060101010101" charset="-122"/>
                <a:cs typeface="+mn-cs"/>
                <a:sym typeface="+mn-ea"/>
              </a:rPr>
              <a:t>2022</a:t>
            </a:r>
            <a:endParaRPr sz="3200" b="1" dirty="0">
              <a:latin typeface="Arial" panose="020B0604020202090204" pitchFamily="34" charset="0"/>
              <a:ea typeface="黑体" panose="02010609060101010101" charset="-122"/>
              <a:cs typeface="+mn-cs"/>
              <a:sym typeface="+mn-ea"/>
            </a:endParaRPr>
          </a:p>
        </p:txBody>
      </p:sp>
      <p:sp>
        <p:nvSpPr>
          <p:cNvPr id="6" name="矩形 5"/>
          <p:cNvSpPr/>
          <p:nvPr>
            <p:custDataLst>
              <p:tags r:id="rId1"/>
            </p:custDataLst>
          </p:nvPr>
        </p:nvSpPr>
        <p:spPr>
          <a:xfrm>
            <a:off x="836295" y="1249680"/>
            <a:ext cx="4712926" cy="4359275"/>
          </a:xfrm>
          <a:prstGeom prst="rect">
            <a:avLst/>
          </a:prstGeom>
        </p:spPr>
        <p:txBody>
          <a:bodyPr wrap="square">
            <a:spAutoFit/>
          </a:bodyPr>
          <a:lstStyle/>
          <a:p>
            <a:pPr marL="285750" indent="-285750" algn="l" eaLnBrk="1">
              <a:lnSpc>
                <a:spcPts val="1600"/>
              </a:lnSpc>
              <a:buClr>
                <a:srgbClr val="E18F08"/>
              </a:buClr>
              <a:buFont typeface="Wingdings" panose="05000000000000000000" charset="0"/>
              <a:buChar char="l"/>
            </a:pPr>
            <a:r>
              <a:rPr sz="1400" dirty="0">
                <a:latin typeface="Arial" panose="020B0604020202090204" pitchFamily="34" charset="0"/>
                <a:ea typeface="黑体" panose="02010609060101010101" charset="-122"/>
                <a:cs typeface="黑体" panose="02010609060101010101" charset="-122"/>
                <a:sym typeface="+mn-ea"/>
              </a:rPr>
              <a:t>温控产品保障冬奥会基础设施高效运行</a:t>
            </a:r>
            <a:endParaRPr sz="1400" dirty="0">
              <a:latin typeface="Arial" panose="020B0604020202090204" pitchFamily="34" charset="0"/>
              <a:ea typeface="黑体" panose="02010609060101010101" charset="-122"/>
              <a:cs typeface="黑体" panose="02010609060101010101" charset="-122"/>
              <a:sym typeface="+mn-ea"/>
            </a:endParaRPr>
          </a:p>
          <a:p>
            <a:pPr marL="285750" indent="-285750" algn="l" eaLnBrk="1">
              <a:lnSpc>
                <a:spcPts val="1600"/>
              </a:lnSpc>
              <a:buClr>
                <a:srgbClr val="E18F08"/>
              </a:buClr>
              <a:buFont typeface="Wingdings" panose="05000000000000000000" charset="0"/>
              <a:buChar char="l"/>
            </a:pPr>
            <a:endParaRPr sz="1400" dirty="0">
              <a:latin typeface="Arial" panose="020B0604020202090204" pitchFamily="34" charset="0"/>
              <a:ea typeface="黑体" panose="02010609060101010101" charset="-122"/>
              <a:cs typeface="黑体" panose="02010609060101010101" charset="-122"/>
              <a:sym typeface="+mn-ea"/>
            </a:endParaRPr>
          </a:p>
          <a:p>
            <a:pPr marL="285750" indent="-285750" algn="l" eaLnBrk="1">
              <a:lnSpc>
                <a:spcPts val="1600"/>
              </a:lnSpc>
              <a:buClr>
                <a:srgbClr val="E18F08"/>
              </a:buClr>
              <a:buFont typeface="Wingdings" panose="05000000000000000000" charset="0"/>
              <a:buChar char="l"/>
            </a:pPr>
            <a:r>
              <a:rPr sz="1400" dirty="0">
                <a:latin typeface="Arial" panose="020B0604020202090204" pitchFamily="34" charset="0"/>
                <a:ea typeface="黑体" panose="02010609060101010101" charset="-122"/>
                <a:cs typeface="黑体" panose="02010609060101010101" charset="-122"/>
                <a:sym typeface="+mn-ea"/>
              </a:rPr>
              <a:t>顺利完成北京、广州等数据中心总包建设项目</a:t>
            </a:r>
            <a:endParaRPr sz="1400" dirty="0">
              <a:latin typeface="Arial" panose="020B0604020202090204" pitchFamily="34" charset="0"/>
              <a:ea typeface="黑体" panose="02010609060101010101" charset="-122"/>
              <a:cs typeface="黑体" panose="02010609060101010101" charset="-122"/>
              <a:sym typeface="+mn-ea"/>
            </a:endParaRPr>
          </a:p>
          <a:p>
            <a:pPr marL="285750" indent="-285750" algn="l" eaLnBrk="1">
              <a:lnSpc>
                <a:spcPts val="1600"/>
              </a:lnSpc>
              <a:buClr>
                <a:srgbClr val="E18F08"/>
              </a:buClr>
              <a:buFont typeface="Wingdings" panose="05000000000000000000" charset="0"/>
              <a:buChar char="l"/>
            </a:pPr>
            <a:endParaRPr sz="1400" dirty="0">
              <a:latin typeface="Arial" panose="020B0604020202090204" pitchFamily="34" charset="0"/>
              <a:ea typeface="黑体" panose="02010609060101010101" charset="-122"/>
              <a:cs typeface="黑体" panose="02010609060101010101" charset="-122"/>
              <a:sym typeface="+mn-ea"/>
            </a:endParaRPr>
          </a:p>
          <a:p>
            <a:pPr marL="285750" indent="-285750" algn="l" eaLnBrk="1">
              <a:lnSpc>
                <a:spcPts val="1600"/>
              </a:lnSpc>
              <a:buClr>
                <a:srgbClr val="E18F08"/>
              </a:buClr>
              <a:buFont typeface="Wingdings" panose="05000000000000000000" charset="0"/>
              <a:buChar char="l"/>
            </a:pPr>
            <a:r>
              <a:rPr sz="1400" dirty="0">
                <a:latin typeface="Arial" panose="020B0604020202090204" pitchFamily="34" charset="0"/>
                <a:ea typeface="黑体" panose="02010609060101010101" charset="-122"/>
                <a:cs typeface="黑体" panose="02010609060101010101" charset="-122"/>
                <a:sym typeface="+mn-ea"/>
              </a:rPr>
              <a:t>和超聚变联合创新落地xLAB液冷集群</a:t>
            </a:r>
            <a:endParaRPr sz="1400" dirty="0">
              <a:latin typeface="Arial" panose="020B0604020202090204" pitchFamily="34" charset="0"/>
              <a:ea typeface="黑体" panose="02010609060101010101" charset="-122"/>
              <a:cs typeface="黑体" panose="02010609060101010101" charset="-122"/>
              <a:sym typeface="+mn-ea"/>
            </a:endParaRPr>
          </a:p>
          <a:p>
            <a:pPr marL="285750" indent="-285750" algn="l" eaLnBrk="1">
              <a:lnSpc>
                <a:spcPts val="1600"/>
              </a:lnSpc>
              <a:buClr>
                <a:srgbClr val="E18F08"/>
              </a:buClr>
              <a:buFont typeface="Wingdings" panose="05000000000000000000" charset="0"/>
              <a:buChar char="l"/>
            </a:pPr>
            <a:endParaRPr sz="1400" dirty="0">
              <a:latin typeface="Arial" panose="020B0604020202090204" pitchFamily="34" charset="0"/>
              <a:ea typeface="黑体" panose="02010609060101010101" charset="-122"/>
              <a:cs typeface="黑体" panose="02010609060101010101" charset="-122"/>
            </a:endParaRPr>
          </a:p>
          <a:p>
            <a:pPr marL="285750" indent="-285750" algn="l" eaLnBrk="1">
              <a:lnSpc>
                <a:spcPts val="1600"/>
              </a:lnSpc>
              <a:buClr>
                <a:srgbClr val="E18F08"/>
              </a:buClr>
              <a:buFont typeface="Wingdings" panose="05000000000000000000" charset="0"/>
              <a:buChar char="l"/>
            </a:pPr>
            <a:r>
              <a:rPr sz="1400" dirty="0">
                <a:latin typeface="Arial" panose="020B0604020202090204" pitchFamily="34" charset="0"/>
                <a:ea typeface="黑体" panose="02010609060101010101" charset="-122"/>
                <a:cs typeface="黑体" panose="02010609060101010101" charset="-122"/>
                <a:sym typeface="+mn-ea"/>
              </a:rPr>
              <a:t>推出Coolinside全链条液冷6大集成方案</a:t>
            </a:r>
            <a:endParaRPr sz="1400" dirty="0">
              <a:latin typeface="Arial" panose="020B0604020202090204" pitchFamily="34" charset="0"/>
              <a:ea typeface="黑体" panose="02010609060101010101" charset="-122"/>
              <a:cs typeface="黑体" panose="02010609060101010101" charset="-122"/>
              <a:sym typeface="+mn-ea"/>
            </a:endParaRPr>
          </a:p>
          <a:p>
            <a:pPr marL="285750" indent="-285750" algn="l" eaLnBrk="1">
              <a:lnSpc>
                <a:spcPts val="1600"/>
              </a:lnSpc>
              <a:buClr>
                <a:srgbClr val="E18F08"/>
              </a:buClr>
              <a:buFont typeface="Wingdings" panose="05000000000000000000" charset="0"/>
              <a:buChar char="l"/>
            </a:pPr>
            <a:endParaRPr sz="1400" dirty="0">
              <a:latin typeface="Arial" panose="020B0604020202090204" pitchFamily="34" charset="0"/>
              <a:ea typeface="黑体" panose="02010609060101010101" charset="-122"/>
              <a:cs typeface="黑体" panose="02010609060101010101" charset="-122"/>
              <a:sym typeface="+mn-ea"/>
            </a:endParaRPr>
          </a:p>
          <a:p>
            <a:pPr marL="285750" indent="-285750" algn="l" eaLnBrk="1">
              <a:lnSpc>
                <a:spcPts val="1600"/>
              </a:lnSpc>
              <a:buClr>
                <a:srgbClr val="E18F08"/>
              </a:buClr>
              <a:buFont typeface="Wingdings" panose="05000000000000000000" charset="0"/>
              <a:buChar char="l"/>
            </a:pPr>
            <a:r>
              <a:rPr sz="1400" dirty="0">
                <a:latin typeface="Arial" panose="020B0604020202090204" pitchFamily="34" charset="0"/>
                <a:ea typeface="黑体" panose="02010609060101010101" charset="-122"/>
                <a:cs typeface="黑体" panose="02010609060101010101" charset="-122"/>
                <a:sym typeface="+mn-ea"/>
              </a:rPr>
              <a:t>联合英特尔发布液冷白皮书</a:t>
            </a:r>
            <a:endParaRPr sz="1400" dirty="0">
              <a:latin typeface="Arial" panose="020B0604020202090204" pitchFamily="34" charset="0"/>
              <a:ea typeface="黑体" panose="02010609060101010101" charset="-122"/>
              <a:cs typeface="黑体" panose="02010609060101010101" charset="-122"/>
              <a:sym typeface="+mn-ea"/>
            </a:endParaRPr>
          </a:p>
          <a:p>
            <a:pPr marL="285750" indent="-285750" algn="l" eaLnBrk="1">
              <a:lnSpc>
                <a:spcPts val="1600"/>
              </a:lnSpc>
              <a:buClr>
                <a:srgbClr val="E18F08"/>
              </a:buClr>
              <a:buFont typeface="Wingdings" panose="05000000000000000000" charset="0"/>
              <a:buChar char="l"/>
            </a:pPr>
            <a:endParaRPr sz="1400" dirty="0">
              <a:latin typeface="Arial" panose="020B0604020202090204" pitchFamily="34" charset="0"/>
              <a:ea typeface="黑体" panose="02010609060101010101" charset="-122"/>
              <a:cs typeface="黑体" panose="02010609060101010101" charset="-122"/>
              <a:sym typeface="+mn-ea"/>
            </a:endParaRPr>
          </a:p>
          <a:p>
            <a:pPr marL="285750" indent="-285750" algn="l" eaLnBrk="1">
              <a:lnSpc>
                <a:spcPts val="1600"/>
              </a:lnSpc>
              <a:buClr>
                <a:srgbClr val="E18F08"/>
              </a:buClr>
              <a:buFont typeface="Wingdings" panose="05000000000000000000" charset="0"/>
              <a:buChar char="l"/>
            </a:pPr>
            <a:r>
              <a:rPr sz="1400" dirty="0">
                <a:latin typeface="Arial" panose="020B0604020202090204" pitchFamily="34" charset="0"/>
                <a:ea typeface="黑体" panose="02010609060101010101" charset="-122"/>
                <a:cs typeface="黑体" panose="02010609060101010101" charset="-122"/>
                <a:sym typeface="+mn-ea"/>
              </a:rPr>
              <a:t>发布XFreeCooling气动热管技术</a:t>
            </a:r>
            <a:endParaRPr sz="1400" dirty="0">
              <a:latin typeface="Arial" panose="020B0604020202090204" pitchFamily="34" charset="0"/>
              <a:ea typeface="黑体" panose="02010609060101010101" charset="-122"/>
              <a:cs typeface="黑体" panose="02010609060101010101" charset="-122"/>
              <a:sym typeface="+mn-ea"/>
            </a:endParaRPr>
          </a:p>
          <a:p>
            <a:pPr marL="285750" indent="-285750" algn="l" eaLnBrk="1">
              <a:lnSpc>
                <a:spcPts val="1600"/>
              </a:lnSpc>
              <a:buClr>
                <a:srgbClr val="E18F08"/>
              </a:buClr>
              <a:buFont typeface="Wingdings" panose="05000000000000000000" charset="0"/>
              <a:buChar char="l"/>
            </a:pPr>
            <a:endParaRPr sz="1400" dirty="0">
              <a:latin typeface="Arial" panose="020B0604020202090204" pitchFamily="34" charset="0"/>
              <a:ea typeface="黑体" panose="02010609060101010101" charset="-122"/>
              <a:cs typeface="黑体" panose="02010609060101010101" charset="-122"/>
              <a:sym typeface="+mn-ea"/>
            </a:endParaRPr>
          </a:p>
          <a:p>
            <a:pPr marL="285750" indent="-285750" algn="l" eaLnBrk="1">
              <a:lnSpc>
                <a:spcPts val="1600"/>
              </a:lnSpc>
              <a:buClr>
                <a:srgbClr val="E18F08"/>
              </a:buClr>
              <a:buFont typeface="Wingdings" panose="05000000000000000000" charset="0"/>
              <a:buChar char="l"/>
            </a:pPr>
            <a:r>
              <a:rPr sz="1400" dirty="0">
                <a:latin typeface="Arial" panose="020B0604020202090204" pitchFamily="34" charset="0"/>
                <a:ea typeface="黑体" panose="02010609060101010101" charset="-122"/>
                <a:cs typeface="黑体" panose="02010609060101010101" charset="-122"/>
                <a:sym typeface="+mn-ea"/>
              </a:rPr>
              <a:t>第5000台XFlex间接蒸发冷却机组下线发货</a:t>
            </a:r>
            <a:endParaRPr sz="1400" dirty="0">
              <a:latin typeface="Arial" panose="020B0604020202090204" pitchFamily="34" charset="0"/>
              <a:ea typeface="黑体" panose="02010609060101010101" charset="-122"/>
              <a:cs typeface="黑体" panose="02010609060101010101" charset="-122"/>
              <a:sym typeface="+mn-ea"/>
            </a:endParaRPr>
          </a:p>
          <a:p>
            <a:pPr marL="285750" indent="-285750" algn="l" eaLnBrk="1">
              <a:lnSpc>
                <a:spcPts val="1600"/>
              </a:lnSpc>
              <a:buClr>
                <a:srgbClr val="E18F08"/>
              </a:buClr>
              <a:buFont typeface="Wingdings" panose="05000000000000000000" charset="0"/>
              <a:buChar char="l"/>
            </a:pPr>
            <a:endParaRPr sz="1400" dirty="0">
              <a:latin typeface="Arial" panose="020B0604020202090204" pitchFamily="34" charset="0"/>
              <a:ea typeface="黑体" panose="02010609060101010101" charset="-122"/>
              <a:cs typeface="黑体" panose="02010609060101010101" charset="-122"/>
              <a:sym typeface="+mn-ea"/>
            </a:endParaRPr>
          </a:p>
          <a:p>
            <a:pPr marL="285750" indent="-285750" algn="l" eaLnBrk="1">
              <a:lnSpc>
                <a:spcPts val="1600"/>
              </a:lnSpc>
              <a:buClr>
                <a:srgbClr val="E18F08"/>
              </a:buClr>
              <a:buFont typeface="Wingdings" panose="05000000000000000000" charset="0"/>
              <a:buChar char="l"/>
            </a:pPr>
            <a:r>
              <a:rPr sz="1400" dirty="0" err="1" smtClean="0">
                <a:latin typeface="Arial" panose="020B0604020202090204" pitchFamily="34" charset="0"/>
                <a:ea typeface="黑体" panose="02010609060101010101" charset="-122"/>
                <a:cs typeface="黑体" panose="02010609060101010101" charset="-122"/>
                <a:sym typeface="+mn-ea"/>
              </a:rPr>
              <a:t>科泰空调</a:t>
            </a:r>
            <a:r>
              <a:rPr lang="zh-CN" altLang="en-US" sz="1400" dirty="0" smtClean="0">
                <a:latin typeface="Arial" panose="020B0604020202090204" pitchFamily="34" charset="0"/>
                <a:ea typeface="黑体" panose="02010609060101010101" charset="-122"/>
                <a:cs typeface="黑体" panose="02010609060101010101" charset="-122"/>
                <a:sym typeface="+mn-ea"/>
              </a:rPr>
              <a:t>应用</a:t>
            </a:r>
            <a:r>
              <a:rPr sz="1400" dirty="0" err="1" smtClean="0">
                <a:latin typeface="Arial" panose="020B0604020202090204" pitchFamily="34" charset="0"/>
                <a:ea typeface="黑体" panose="02010609060101010101" charset="-122"/>
                <a:cs typeface="黑体" panose="02010609060101010101" charset="-122"/>
                <a:sym typeface="+mn-ea"/>
              </a:rPr>
              <a:t>于深圳双层巴士及苏州</a:t>
            </a:r>
            <a:r>
              <a:rPr sz="1400" dirty="0" err="1">
                <a:latin typeface="Arial" panose="020B0604020202090204" pitchFamily="34" charset="0"/>
                <a:ea typeface="黑体" panose="02010609060101010101" charset="-122"/>
                <a:cs typeface="黑体" panose="02010609060101010101" charset="-122"/>
                <a:sym typeface="+mn-ea"/>
              </a:rPr>
              <a:t>、深圳地铁</a:t>
            </a:r>
            <a:endParaRPr sz="1400" dirty="0">
              <a:latin typeface="Arial" panose="020B0604020202090204" pitchFamily="34" charset="0"/>
              <a:ea typeface="黑体" panose="02010609060101010101" charset="-122"/>
              <a:cs typeface="黑体" panose="02010609060101010101" charset="-122"/>
            </a:endParaRPr>
          </a:p>
          <a:p>
            <a:pPr indent="0" algn="l" eaLnBrk="1">
              <a:lnSpc>
                <a:spcPts val="1600"/>
              </a:lnSpc>
              <a:buClr>
                <a:srgbClr val="E18F08"/>
              </a:buClr>
              <a:buFont typeface="Wingdings" panose="05000000000000000000" charset="0"/>
              <a:buNone/>
            </a:pPr>
            <a:endParaRPr sz="1400" dirty="0">
              <a:latin typeface="Arial" panose="020B0604020202090204" pitchFamily="34" charset="0"/>
              <a:ea typeface="黑体" panose="02010609060101010101" charset="-122"/>
              <a:cs typeface="黑体" panose="02010609060101010101" charset="-122"/>
            </a:endParaRPr>
          </a:p>
          <a:p>
            <a:pPr marL="285750" indent="-285750" algn="l" eaLnBrk="1">
              <a:lnSpc>
                <a:spcPts val="1600"/>
              </a:lnSpc>
              <a:buClr>
                <a:srgbClr val="E18F08"/>
              </a:buClr>
              <a:buFont typeface="Wingdings" panose="05000000000000000000" charset="0"/>
              <a:buChar char="l"/>
            </a:pPr>
            <a:r>
              <a:rPr sz="1400" dirty="0">
                <a:latin typeface="Arial" panose="020B0604020202090204" pitchFamily="34" charset="0"/>
                <a:ea typeface="黑体" panose="02010609060101010101" charset="-122"/>
                <a:cs typeface="黑体" panose="02010609060101010101" charset="-122"/>
              </a:rPr>
              <a:t>发布BattCool储能全链条液冷解决方案2.0</a:t>
            </a:r>
            <a:endParaRPr sz="1400" dirty="0">
              <a:latin typeface="Arial" panose="020B0604020202090204" pitchFamily="34" charset="0"/>
              <a:ea typeface="黑体" panose="02010609060101010101" charset="-122"/>
              <a:cs typeface="黑体" panose="02010609060101010101" charset="-122"/>
            </a:endParaRPr>
          </a:p>
          <a:p>
            <a:pPr marL="285750" indent="-285750" algn="l" eaLnBrk="1">
              <a:lnSpc>
                <a:spcPts val="1600"/>
              </a:lnSpc>
              <a:buClr>
                <a:srgbClr val="E18F08"/>
              </a:buClr>
              <a:buFont typeface="Wingdings" panose="05000000000000000000" charset="0"/>
              <a:buChar char="l"/>
            </a:pPr>
            <a:endParaRPr sz="1400" dirty="0">
              <a:latin typeface="Arial" panose="020B0604020202090204" pitchFamily="34" charset="0"/>
              <a:ea typeface="黑体" panose="02010609060101010101" charset="-122"/>
              <a:cs typeface="黑体" panose="02010609060101010101" charset="-122"/>
            </a:endParaRPr>
          </a:p>
          <a:p>
            <a:pPr marL="285750" indent="-285750">
              <a:lnSpc>
                <a:spcPts val="1600"/>
              </a:lnSpc>
              <a:buClr>
                <a:srgbClr val="E18F08"/>
              </a:buClr>
              <a:buFont typeface="Wingdings" panose="05000000000000000000" charset="0"/>
              <a:buChar char="l"/>
            </a:pPr>
            <a:r>
              <a:rPr sz="1400" dirty="0" err="1" smtClean="0">
                <a:latin typeface="Arial" panose="020B0604020202090204" pitchFamily="34" charset="0"/>
                <a:ea typeface="黑体" panose="02010609060101010101" charset="-122"/>
                <a:cs typeface="黑体" panose="02010609060101010101" charset="-122"/>
              </a:rPr>
              <a:t>推出冷链智能变频</a:t>
            </a:r>
            <a:r>
              <a:rPr lang="zh-CN" altLang="en-US" sz="1400" dirty="0" smtClean="0">
                <a:latin typeface="Arial" panose="020B0604020202090204" pitchFamily="34" charset="0"/>
                <a:ea typeface="黑体" panose="02010609060101010101" charset="-122"/>
                <a:cs typeface="黑体" panose="02010609060101010101" charset="-122"/>
              </a:rPr>
              <a:t>解决方案</a:t>
            </a:r>
            <a:r>
              <a:rPr sz="1400" dirty="0" smtClean="0">
                <a:latin typeface="Arial" panose="020B0604020202090204" pitchFamily="34" charset="0"/>
                <a:ea typeface="黑体" panose="02010609060101010101" charset="-122"/>
                <a:cs typeface="黑体" panose="02010609060101010101" charset="-122"/>
              </a:rPr>
              <a:t>2.0</a:t>
            </a:r>
            <a:endParaRPr lang="en-US" sz="1400" dirty="0" smtClean="0">
              <a:latin typeface="Arial" panose="020B0604020202090204" pitchFamily="34" charset="0"/>
              <a:ea typeface="黑体" panose="02010609060101010101" charset="-122"/>
              <a:cs typeface="黑体" panose="02010609060101010101" charset="-122"/>
            </a:endParaRPr>
          </a:p>
          <a:p>
            <a:pPr marL="285750" indent="-285750">
              <a:lnSpc>
                <a:spcPts val="1600"/>
              </a:lnSpc>
              <a:buClr>
                <a:srgbClr val="E18F08"/>
              </a:buClr>
              <a:buFont typeface="Wingdings" panose="05000000000000000000" charset="0"/>
              <a:buChar char="l"/>
            </a:pPr>
            <a:endParaRPr sz="1400" dirty="0">
              <a:latin typeface="Arial" panose="020B0604020202090204" pitchFamily="34" charset="0"/>
              <a:ea typeface="黑体" panose="02010609060101010101" charset="-122"/>
              <a:cs typeface="黑体" panose="02010609060101010101" charset="-122"/>
            </a:endParaRPr>
          </a:p>
          <a:p>
            <a:pPr marL="285750" indent="-285750" algn="l" eaLnBrk="1">
              <a:lnSpc>
                <a:spcPts val="1600"/>
              </a:lnSpc>
              <a:buClr>
                <a:srgbClr val="E18F08"/>
              </a:buClr>
              <a:buFont typeface="Wingdings" panose="05000000000000000000" charset="0"/>
              <a:buChar char="l"/>
            </a:pPr>
            <a:r>
              <a:rPr lang="zh-CN" sz="1400" dirty="0">
                <a:solidFill>
                  <a:schemeClr val="tx1"/>
                </a:solidFill>
                <a:latin typeface="Arial" panose="020B0604020202090204" pitchFamily="34" charset="0"/>
                <a:ea typeface="黑体" panose="02010609060101010101" charset="-122"/>
                <a:cs typeface="黑体" panose="02010609060101010101" charset="-122"/>
              </a:rPr>
              <a:t>入选</a:t>
            </a:r>
            <a:r>
              <a:rPr lang="zh-CN" sz="1400" dirty="0" smtClean="0">
                <a:solidFill>
                  <a:schemeClr val="tx1"/>
                </a:solidFill>
                <a:latin typeface="Arial" panose="020B0604020202090204" pitchFamily="34" charset="0"/>
                <a:ea typeface="黑体" panose="02010609060101010101" charset="-122"/>
                <a:cs typeface="黑体" panose="02010609060101010101" charset="-122"/>
              </a:rPr>
              <a:t>国家</a:t>
            </a:r>
            <a:r>
              <a:rPr lang="zh-CN" altLang="en-US" sz="1400" dirty="0" smtClean="0">
                <a:solidFill>
                  <a:schemeClr val="tx1"/>
                </a:solidFill>
                <a:latin typeface="Arial" panose="020B0604020202090204" pitchFamily="34" charset="0"/>
                <a:ea typeface="黑体" panose="02010609060101010101" charset="-122"/>
                <a:cs typeface="黑体" panose="02010609060101010101" charset="-122"/>
              </a:rPr>
              <a:t>工信部</a:t>
            </a:r>
            <a:r>
              <a:rPr lang="en-US" altLang="zh-CN" sz="1400" dirty="0" smtClean="0">
                <a:latin typeface="Arial" panose="020B0604020202090204" pitchFamily="34" charset="0"/>
                <a:ea typeface="黑体" panose="02010609060101010101" charset="-122"/>
                <a:cs typeface="黑体" panose="02010609060101010101" charset="-122"/>
              </a:rPr>
              <a:t>“</a:t>
            </a:r>
            <a:r>
              <a:rPr sz="1400" dirty="0">
                <a:latin typeface="Arial" panose="020B0604020202090204" pitchFamily="34" charset="0"/>
                <a:ea typeface="黑体" panose="02010609060101010101" charset="-122"/>
                <a:cs typeface="黑体" panose="02010609060101010101" charset="-122"/>
              </a:rPr>
              <a:t>工业产品绿色设计示范企业</a:t>
            </a:r>
            <a:r>
              <a:rPr lang="en-US" sz="1400" dirty="0">
                <a:latin typeface="Arial" panose="020B0604020202090204" pitchFamily="34" charset="0"/>
                <a:ea typeface="黑体" panose="02010609060101010101" charset="-122"/>
                <a:cs typeface="黑体" panose="02010609060101010101" charset="-122"/>
              </a:rPr>
              <a:t>”</a:t>
            </a:r>
            <a:endParaRPr sz="1400" dirty="0">
              <a:latin typeface="Arial" panose="020B0604020202090204" pitchFamily="34" charset="0"/>
              <a:ea typeface="黑体" panose="02010609060101010101" charset="-122"/>
              <a:cs typeface="黑体" panose="02010609060101010101" charset="-122"/>
            </a:endParaRPr>
          </a:p>
        </p:txBody>
      </p:sp>
      <p:pic>
        <p:nvPicPr>
          <p:cNvPr id="8" name="图片 7" descr="c5bff98959c8b5e263f0f066f737b49"/>
          <p:cNvPicPr>
            <a:picLocks noChangeAspect="1"/>
          </p:cNvPicPr>
          <p:nvPr/>
        </p:nvPicPr>
        <p:blipFill>
          <a:blip r:embed="rId2"/>
          <a:stretch>
            <a:fillRect/>
          </a:stretch>
        </p:blipFill>
        <p:spPr>
          <a:xfrm>
            <a:off x="5829935" y="1724660"/>
            <a:ext cx="2899410" cy="1621790"/>
          </a:xfrm>
          <a:prstGeom prst="rect">
            <a:avLst/>
          </a:prstGeom>
        </p:spPr>
      </p:pic>
      <p:pic>
        <p:nvPicPr>
          <p:cNvPr id="9" name="图片 8" descr="8f9cd7df805cea62c91595ae43bbaac"/>
          <p:cNvPicPr>
            <a:picLocks noChangeAspect="1"/>
          </p:cNvPicPr>
          <p:nvPr/>
        </p:nvPicPr>
        <p:blipFill>
          <a:blip r:embed="rId3"/>
          <a:stretch>
            <a:fillRect/>
          </a:stretch>
        </p:blipFill>
        <p:spPr>
          <a:xfrm>
            <a:off x="8917305" y="1738630"/>
            <a:ext cx="2487930" cy="1607820"/>
          </a:xfrm>
          <a:prstGeom prst="rect">
            <a:avLst/>
          </a:prstGeom>
        </p:spPr>
      </p:pic>
      <p:pic>
        <p:nvPicPr>
          <p:cNvPr id="10" name="图片 9" descr="0949010809a3ef9a9efdc5c0b86f1fa"/>
          <p:cNvPicPr>
            <a:picLocks noChangeAspect="1"/>
          </p:cNvPicPr>
          <p:nvPr/>
        </p:nvPicPr>
        <p:blipFill>
          <a:blip r:embed="rId4"/>
          <a:srcRect t="2769"/>
          <a:stretch>
            <a:fillRect/>
          </a:stretch>
        </p:blipFill>
        <p:spPr>
          <a:xfrm>
            <a:off x="5841365" y="3429000"/>
            <a:ext cx="2888615" cy="1873250"/>
          </a:xfrm>
          <a:prstGeom prst="rect">
            <a:avLst/>
          </a:prstGeom>
        </p:spPr>
      </p:pic>
      <p:pic>
        <p:nvPicPr>
          <p:cNvPr id="11" name="图片 10" descr="48f5e4d3decccfae9a5b4b81d59224a"/>
          <p:cNvPicPr>
            <a:picLocks noChangeAspect="1"/>
          </p:cNvPicPr>
          <p:nvPr/>
        </p:nvPicPr>
        <p:blipFill>
          <a:blip r:embed="rId5"/>
          <a:stretch>
            <a:fillRect/>
          </a:stretch>
        </p:blipFill>
        <p:spPr>
          <a:xfrm>
            <a:off x="8917305" y="3429000"/>
            <a:ext cx="2487930" cy="18669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dirty="0">
                <a:solidFill>
                  <a:schemeClr val="bg1"/>
                </a:solidFill>
                <a:uFillTx/>
                <a:latin typeface="Arial" panose="020B0604020202090204" pitchFamily="34" charset="0"/>
                <a:ea typeface="黑体" panose="02010609060101010101" charset="-122"/>
                <a:cs typeface="+mn-cs"/>
                <a:sym typeface="+mn-ea"/>
              </a:rPr>
              <a:t>优质的客户基础</a:t>
            </a:r>
            <a:endParaRPr sz="3200" b="1" dirty="0">
              <a:solidFill>
                <a:schemeClr val="bg1"/>
              </a:solidFill>
              <a:uFillTx/>
              <a:latin typeface="Arial" panose="020B0604020202090204" pitchFamily="34" charset="0"/>
              <a:ea typeface="黑体" panose="02010609060101010101" charset="-122"/>
              <a:cs typeface="+mn-cs"/>
              <a:sym typeface="+mn-ea"/>
            </a:endParaRPr>
          </a:p>
        </p:txBody>
      </p:sp>
      <p:pic>
        <p:nvPicPr>
          <p:cNvPr id="2" name="图片 1" descr="图片1副本"/>
          <p:cNvPicPr>
            <a:picLocks noChangeAspect="1"/>
          </p:cNvPicPr>
          <p:nvPr/>
        </p:nvPicPr>
        <p:blipFill>
          <a:blip r:embed="rId1"/>
          <a:stretch>
            <a:fillRect/>
          </a:stretch>
        </p:blipFill>
        <p:spPr>
          <a:xfrm>
            <a:off x="5318443" y="5934075"/>
            <a:ext cx="1555115" cy="823595"/>
          </a:xfrm>
          <a:prstGeom prst="rect">
            <a:avLst/>
          </a:prstGeom>
        </p:spPr>
      </p:pic>
      <p:grpSp>
        <p:nvGrpSpPr>
          <p:cNvPr id="140" name="组合 139"/>
          <p:cNvGrpSpPr/>
          <p:nvPr/>
        </p:nvGrpSpPr>
        <p:grpSpPr>
          <a:xfrm>
            <a:off x="2197109" y="1054735"/>
            <a:ext cx="7797165" cy="5010150"/>
            <a:chOff x="4402" y="1702"/>
            <a:chExt cx="12636" cy="8119"/>
          </a:xfrm>
        </p:grpSpPr>
        <p:grpSp>
          <p:nvGrpSpPr>
            <p:cNvPr id="31" name="组合 30"/>
            <p:cNvGrpSpPr/>
            <p:nvPr/>
          </p:nvGrpSpPr>
          <p:grpSpPr>
            <a:xfrm>
              <a:off x="5467" y="3398"/>
              <a:ext cx="10506" cy="839"/>
              <a:chOff x="2116" y="2271"/>
              <a:chExt cx="10054" cy="721"/>
            </a:xfrm>
          </p:grpSpPr>
          <p:pic>
            <p:nvPicPr>
              <p:cNvPr id="17" name="图片 16" descr="image152"/>
              <p:cNvPicPr>
                <a:picLocks noChangeAspect="1"/>
              </p:cNvPicPr>
              <p:nvPr/>
            </p:nvPicPr>
            <p:blipFill>
              <a:blip r:embed="rId2"/>
              <a:stretch>
                <a:fillRect/>
              </a:stretch>
            </p:blipFill>
            <p:spPr>
              <a:xfrm>
                <a:off x="2116" y="2354"/>
                <a:ext cx="791" cy="555"/>
              </a:xfrm>
              <a:prstGeom prst="rect">
                <a:avLst/>
              </a:prstGeom>
            </p:spPr>
          </p:pic>
          <p:pic>
            <p:nvPicPr>
              <p:cNvPr id="19" name="图片 18"/>
              <p:cNvPicPr>
                <a:picLocks noChangeAspect="1"/>
              </p:cNvPicPr>
              <p:nvPr/>
            </p:nvPicPr>
            <p:blipFill>
              <a:blip r:embed="rId3" cstate="screen"/>
              <a:stretch>
                <a:fillRect/>
              </a:stretch>
            </p:blipFill>
            <p:spPr>
              <a:xfrm>
                <a:off x="3150" y="2350"/>
                <a:ext cx="513" cy="563"/>
              </a:xfrm>
              <a:prstGeom prst="rect">
                <a:avLst/>
              </a:prstGeom>
            </p:spPr>
          </p:pic>
          <p:pic>
            <p:nvPicPr>
              <p:cNvPr id="21" name="图片 20"/>
              <p:cNvPicPr>
                <a:picLocks noChangeAspect="1"/>
              </p:cNvPicPr>
              <p:nvPr/>
            </p:nvPicPr>
            <p:blipFill>
              <a:blip r:embed="rId4" cstate="screen"/>
              <a:stretch>
                <a:fillRect/>
              </a:stretch>
            </p:blipFill>
            <p:spPr>
              <a:xfrm>
                <a:off x="3906" y="2368"/>
                <a:ext cx="419" cy="527"/>
              </a:xfrm>
              <a:prstGeom prst="rect">
                <a:avLst/>
              </a:prstGeom>
            </p:spPr>
          </p:pic>
          <p:pic>
            <p:nvPicPr>
              <p:cNvPr id="22" name="图片 21" descr="image206"/>
              <p:cNvPicPr>
                <a:picLocks noChangeAspect="1"/>
              </p:cNvPicPr>
              <p:nvPr/>
            </p:nvPicPr>
            <p:blipFill>
              <a:blip r:embed="rId5" cstate="screen"/>
              <a:stretch>
                <a:fillRect/>
              </a:stretch>
            </p:blipFill>
            <p:spPr>
              <a:xfrm>
                <a:off x="4568" y="2364"/>
                <a:ext cx="1216" cy="536"/>
              </a:xfrm>
              <a:prstGeom prst="rect">
                <a:avLst/>
              </a:prstGeom>
            </p:spPr>
          </p:pic>
          <p:pic>
            <p:nvPicPr>
              <p:cNvPr id="23" name="图片 22" descr="image34"/>
              <p:cNvPicPr>
                <a:picLocks noChangeAspect="1"/>
              </p:cNvPicPr>
              <p:nvPr/>
            </p:nvPicPr>
            <p:blipFill>
              <a:blip r:embed="rId6"/>
              <a:stretch>
                <a:fillRect/>
              </a:stretch>
            </p:blipFill>
            <p:spPr>
              <a:xfrm>
                <a:off x="6027" y="2368"/>
                <a:ext cx="506" cy="528"/>
              </a:xfrm>
              <a:prstGeom prst="rect">
                <a:avLst/>
              </a:prstGeom>
            </p:spPr>
          </p:pic>
          <p:pic>
            <p:nvPicPr>
              <p:cNvPr id="25" name="图片 24" descr="u=512412986,225944145&amp;fm=26&amp;gp=0"/>
              <p:cNvPicPr>
                <a:picLocks noChangeAspect="1"/>
              </p:cNvPicPr>
              <p:nvPr/>
            </p:nvPicPr>
            <p:blipFill>
              <a:blip r:embed="rId7"/>
              <a:stretch>
                <a:fillRect/>
              </a:stretch>
            </p:blipFill>
            <p:spPr>
              <a:xfrm>
                <a:off x="6776" y="2271"/>
                <a:ext cx="1241" cy="721"/>
              </a:xfrm>
              <a:prstGeom prst="rect">
                <a:avLst/>
              </a:prstGeom>
            </p:spPr>
          </p:pic>
          <p:pic>
            <p:nvPicPr>
              <p:cNvPr id="26" name="图片 25"/>
              <p:cNvPicPr>
                <a:picLocks noChangeAspect="1"/>
              </p:cNvPicPr>
              <p:nvPr/>
            </p:nvPicPr>
            <p:blipFill>
              <a:blip r:embed="rId8" cstate="screen"/>
              <a:stretch>
                <a:fillRect/>
              </a:stretch>
            </p:blipFill>
            <p:spPr>
              <a:xfrm>
                <a:off x="8260" y="2478"/>
                <a:ext cx="1556" cy="307"/>
              </a:xfrm>
              <a:prstGeom prst="rect">
                <a:avLst/>
              </a:prstGeom>
            </p:spPr>
          </p:pic>
          <p:pic>
            <p:nvPicPr>
              <p:cNvPr id="27" name="图片 26"/>
              <p:cNvPicPr>
                <a:picLocks noChangeAspect="1"/>
              </p:cNvPicPr>
              <p:nvPr/>
            </p:nvPicPr>
            <p:blipFill>
              <a:blip r:embed="rId9" cstate="screen"/>
              <a:stretch>
                <a:fillRect/>
              </a:stretch>
            </p:blipFill>
            <p:spPr>
              <a:xfrm>
                <a:off x="10059" y="2458"/>
                <a:ext cx="792" cy="348"/>
              </a:xfrm>
              <a:prstGeom prst="rect">
                <a:avLst/>
              </a:prstGeom>
            </p:spPr>
          </p:pic>
          <p:pic>
            <p:nvPicPr>
              <p:cNvPr id="29" name="图片 28" descr="timg (2)"/>
              <p:cNvPicPr>
                <a:picLocks noChangeAspect="1"/>
              </p:cNvPicPr>
              <p:nvPr/>
            </p:nvPicPr>
            <p:blipFill>
              <a:blip r:embed="rId10"/>
              <a:stretch>
                <a:fillRect/>
              </a:stretch>
            </p:blipFill>
            <p:spPr>
              <a:xfrm>
                <a:off x="11101" y="2310"/>
                <a:ext cx="1069" cy="643"/>
              </a:xfrm>
              <a:prstGeom prst="rect">
                <a:avLst/>
              </a:prstGeom>
            </p:spPr>
          </p:pic>
        </p:grpSp>
        <p:grpSp>
          <p:nvGrpSpPr>
            <p:cNvPr id="40" name="组合 39"/>
            <p:cNvGrpSpPr/>
            <p:nvPr/>
          </p:nvGrpSpPr>
          <p:grpSpPr>
            <a:xfrm>
              <a:off x="5771" y="4308"/>
              <a:ext cx="9897" cy="659"/>
              <a:chOff x="2868" y="3681"/>
              <a:chExt cx="9119" cy="608"/>
            </a:xfrm>
          </p:grpSpPr>
          <p:pic>
            <p:nvPicPr>
              <p:cNvPr id="45" name="图片 44"/>
              <p:cNvPicPr>
                <a:picLocks noChangeAspect="1"/>
              </p:cNvPicPr>
              <p:nvPr/>
            </p:nvPicPr>
            <p:blipFill>
              <a:blip r:embed="rId11" cstate="screen"/>
              <a:stretch>
                <a:fillRect/>
              </a:stretch>
            </p:blipFill>
            <p:spPr>
              <a:xfrm>
                <a:off x="5527" y="3772"/>
                <a:ext cx="1727" cy="426"/>
              </a:xfrm>
              <a:prstGeom prst="rect">
                <a:avLst/>
              </a:prstGeom>
            </p:spPr>
          </p:pic>
          <p:pic>
            <p:nvPicPr>
              <p:cNvPr id="46" name="图片 45"/>
              <p:cNvPicPr>
                <a:picLocks noChangeAspect="1"/>
              </p:cNvPicPr>
              <p:nvPr/>
            </p:nvPicPr>
            <p:blipFill>
              <a:blip r:embed="rId12" cstate="screen"/>
              <a:stretch>
                <a:fillRect/>
              </a:stretch>
            </p:blipFill>
            <p:spPr>
              <a:xfrm>
                <a:off x="7377" y="3765"/>
                <a:ext cx="1781" cy="440"/>
              </a:xfrm>
              <a:prstGeom prst="rect">
                <a:avLst/>
              </a:prstGeom>
            </p:spPr>
          </p:pic>
          <p:pic>
            <p:nvPicPr>
              <p:cNvPr id="48" name="图片 47"/>
              <p:cNvPicPr>
                <a:picLocks noChangeAspect="1"/>
              </p:cNvPicPr>
              <p:nvPr/>
            </p:nvPicPr>
            <p:blipFill>
              <a:blip r:embed="rId13" cstate="screen"/>
              <a:stretch>
                <a:fillRect/>
              </a:stretch>
            </p:blipFill>
            <p:spPr>
              <a:xfrm>
                <a:off x="9282" y="3791"/>
                <a:ext cx="1327" cy="389"/>
              </a:xfrm>
              <a:prstGeom prst="rect">
                <a:avLst/>
              </a:prstGeom>
            </p:spPr>
          </p:pic>
          <p:pic>
            <p:nvPicPr>
              <p:cNvPr id="49" name="图片 48"/>
              <p:cNvPicPr>
                <a:picLocks noChangeAspect="1"/>
              </p:cNvPicPr>
              <p:nvPr/>
            </p:nvPicPr>
            <p:blipFill>
              <a:blip r:embed="rId14" cstate="screen"/>
              <a:stretch>
                <a:fillRect/>
              </a:stretch>
            </p:blipFill>
            <p:spPr>
              <a:xfrm>
                <a:off x="10731" y="3813"/>
                <a:ext cx="1256" cy="345"/>
              </a:xfrm>
              <a:prstGeom prst="rect">
                <a:avLst/>
              </a:prstGeom>
            </p:spPr>
          </p:pic>
          <p:pic>
            <p:nvPicPr>
              <p:cNvPr id="5" name="图片 4"/>
              <p:cNvPicPr>
                <a:picLocks noChangeAspect="1"/>
              </p:cNvPicPr>
              <p:nvPr/>
            </p:nvPicPr>
            <p:blipFill>
              <a:blip r:embed="rId15"/>
              <a:stretch>
                <a:fillRect/>
              </a:stretch>
            </p:blipFill>
            <p:spPr>
              <a:xfrm>
                <a:off x="2868" y="3688"/>
                <a:ext cx="883" cy="594"/>
              </a:xfrm>
              <a:prstGeom prst="rect">
                <a:avLst/>
              </a:prstGeom>
            </p:spPr>
          </p:pic>
          <p:pic>
            <p:nvPicPr>
              <p:cNvPr id="11" name="图片 10"/>
              <p:cNvPicPr>
                <a:picLocks noChangeAspect="1"/>
              </p:cNvPicPr>
              <p:nvPr/>
            </p:nvPicPr>
            <p:blipFill>
              <a:blip r:embed="rId16"/>
              <a:stretch>
                <a:fillRect/>
              </a:stretch>
            </p:blipFill>
            <p:spPr>
              <a:xfrm>
                <a:off x="4062" y="3681"/>
                <a:ext cx="1217" cy="609"/>
              </a:xfrm>
              <a:prstGeom prst="rect">
                <a:avLst/>
              </a:prstGeom>
            </p:spPr>
          </p:pic>
        </p:grpSp>
        <p:grpSp>
          <p:nvGrpSpPr>
            <p:cNvPr id="136" name="组合 135"/>
            <p:cNvGrpSpPr/>
            <p:nvPr/>
          </p:nvGrpSpPr>
          <p:grpSpPr>
            <a:xfrm>
              <a:off x="7306" y="6711"/>
              <a:ext cx="6828" cy="548"/>
              <a:chOff x="6516" y="6711"/>
              <a:chExt cx="6828" cy="548"/>
            </a:xfrm>
          </p:grpSpPr>
          <p:pic>
            <p:nvPicPr>
              <p:cNvPr id="43" name="图片 42" descr="image48"/>
              <p:cNvPicPr>
                <a:picLocks noChangeAspect="1"/>
              </p:cNvPicPr>
              <p:nvPr/>
            </p:nvPicPr>
            <p:blipFill>
              <a:blip r:embed="rId17" cstate="screen"/>
              <a:stretch>
                <a:fillRect/>
              </a:stretch>
            </p:blipFill>
            <p:spPr>
              <a:xfrm>
                <a:off x="6516" y="6711"/>
                <a:ext cx="1661" cy="548"/>
              </a:xfrm>
              <a:prstGeom prst="rect">
                <a:avLst/>
              </a:prstGeom>
            </p:spPr>
          </p:pic>
          <p:pic>
            <p:nvPicPr>
              <p:cNvPr id="44" name="图片 43" descr="image28"/>
              <p:cNvPicPr>
                <a:picLocks noChangeAspect="1"/>
              </p:cNvPicPr>
              <p:nvPr/>
            </p:nvPicPr>
            <p:blipFill>
              <a:blip r:embed="rId18"/>
              <a:stretch>
                <a:fillRect/>
              </a:stretch>
            </p:blipFill>
            <p:spPr>
              <a:xfrm>
                <a:off x="8150" y="6796"/>
                <a:ext cx="1346" cy="383"/>
              </a:xfrm>
              <a:prstGeom prst="rect">
                <a:avLst/>
              </a:prstGeom>
            </p:spPr>
          </p:pic>
          <p:pic>
            <p:nvPicPr>
              <p:cNvPr id="69" name="图片 68" descr="image36"/>
              <p:cNvPicPr>
                <a:picLocks noChangeAspect="1"/>
              </p:cNvPicPr>
              <p:nvPr/>
            </p:nvPicPr>
            <p:blipFill>
              <a:blip r:embed="rId19"/>
              <a:stretch>
                <a:fillRect/>
              </a:stretch>
            </p:blipFill>
            <p:spPr>
              <a:xfrm>
                <a:off x="9569" y="6711"/>
                <a:ext cx="700" cy="468"/>
              </a:xfrm>
              <a:prstGeom prst="rect">
                <a:avLst/>
              </a:prstGeom>
            </p:spPr>
          </p:pic>
          <p:pic>
            <p:nvPicPr>
              <p:cNvPr id="70" name="图片 69" descr="image40"/>
              <p:cNvPicPr>
                <a:picLocks noChangeAspect="1"/>
              </p:cNvPicPr>
              <p:nvPr/>
            </p:nvPicPr>
            <p:blipFill>
              <a:blip r:embed="rId20" cstate="screen"/>
              <a:stretch>
                <a:fillRect/>
              </a:stretch>
            </p:blipFill>
            <p:spPr>
              <a:xfrm>
                <a:off x="10341" y="6713"/>
                <a:ext cx="1254" cy="466"/>
              </a:xfrm>
              <a:prstGeom prst="rect">
                <a:avLst/>
              </a:prstGeom>
            </p:spPr>
          </p:pic>
          <p:pic>
            <p:nvPicPr>
              <p:cNvPr id="71" name="图片 70" descr="image42"/>
              <p:cNvPicPr>
                <a:picLocks noChangeAspect="1"/>
              </p:cNvPicPr>
              <p:nvPr/>
            </p:nvPicPr>
            <p:blipFill>
              <a:blip r:embed="rId21"/>
              <a:stretch>
                <a:fillRect/>
              </a:stretch>
            </p:blipFill>
            <p:spPr>
              <a:xfrm>
                <a:off x="11810" y="6713"/>
                <a:ext cx="1534" cy="483"/>
              </a:xfrm>
              <a:prstGeom prst="rect">
                <a:avLst/>
              </a:prstGeom>
            </p:spPr>
          </p:pic>
        </p:grpSp>
        <p:grpSp>
          <p:nvGrpSpPr>
            <p:cNvPr id="137" name="组合 136"/>
            <p:cNvGrpSpPr/>
            <p:nvPr/>
          </p:nvGrpSpPr>
          <p:grpSpPr>
            <a:xfrm>
              <a:off x="6692" y="5873"/>
              <a:ext cx="8041" cy="641"/>
              <a:chOff x="6070" y="5873"/>
              <a:chExt cx="8041" cy="641"/>
            </a:xfrm>
          </p:grpSpPr>
          <p:pic>
            <p:nvPicPr>
              <p:cNvPr id="63" name="图片 62" descr="image47"/>
              <p:cNvPicPr>
                <a:picLocks noChangeAspect="1"/>
              </p:cNvPicPr>
              <p:nvPr/>
            </p:nvPicPr>
            <p:blipFill>
              <a:blip r:embed="rId22" cstate="screen"/>
              <a:stretch>
                <a:fillRect/>
              </a:stretch>
            </p:blipFill>
            <p:spPr>
              <a:xfrm>
                <a:off x="9452" y="5914"/>
                <a:ext cx="1134" cy="600"/>
              </a:xfrm>
              <a:prstGeom prst="rect">
                <a:avLst/>
              </a:prstGeom>
            </p:spPr>
          </p:pic>
          <p:pic>
            <p:nvPicPr>
              <p:cNvPr id="65" name="图片 64" descr="image50"/>
              <p:cNvPicPr>
                <a:picLocks noChangeAspect="1"/>
              </p:cNvPicPr>
              <p:nvPr/>
            </p:nvPicPr>
            <p:blipFill>
              <a:blip r:embed="rId23" cstate="screen"/>
              <a:stretch>
                <a:fillRect/>
              </a:stretch>
            </p:blipFill>
            <p:spPr>
              <a:xfrm>
                <a:off x="12075" y="5922"/>
                <a:ext cx="579" cy="579"/>
              </a:xfrm>
              <a:prstGeom prst="rect">
                <a:avLst/>
              </a:prstGeom>
            </p:spPr>
          </p:pic>
          <p:pic>
            <p:nvPicPr>
              <p:cNvPr id="66" name="图片 65" descr="image39"/>
              <p:cNvPicPr>
                <a:picLocks noChangeAspect="1"/>
              </p:cNvPicPr>
              <p:nvPr/>
            </p:nvPicPr>
            <p:blipFill>
              <a:blip r:embed="rId24" cstate="screen"/>
              <a:stretch>
                <a:fillRect/>
              </a:stretch>
            </p:blipFill>
            <p:spPr>
              <a:xfrm>
                <a:off x="12912" y="5901"/>
                <a:ext cx="1199" cy="591"/>
              </a:xfrm>
              <a:prstGeom prst="rect">
                <a:avLst/>
              </a:prstGeom>
            </p:spPr>
          </p:pic>
          <p:pic>
            <p:nvPicPr>
              <p:cNvPr id="67" name="图片 66" descr="image44"/>
              <p:cNvPicPr>
                <a:picLocks noChangeAspect="1"/>
              </p:cNvPicPr>
              <p:nvPr/>
            </p:nvPicPr>
            <p:blipFill>
              <a:blip r:embed="rId25" cstate="screen"/>
              <a:stretch>
                <a:fillRect/>
              </a:stretch>
            </p:blipFill>
            <p:spPr>
              <a:xfrm>
                <a:off x="10648" y="5889"/>
                <a:ext cx="1411" cy="578"/>
              </a:xfrm>
              <a:prstGeom prst="rect">
                <a:avLst/>
              </a:prstGeom>
            </p:spPr>
          </p:pic>
          <p:pic>
            <p:nvPicPr>
              <p:cNvPr id="4" name="图片 3"/>
              <p:cNvPicPr>
                <a:picLocks noChangeAspect="1"/>
              </p:cNvPicPr>
              <p:nvPr/>
            </p:nvPicPr>
            <p:blipFill>
              <a:blip r:embed="rId26"/>
              <a:srcRect b="29520"/>
              <a:stretch>
                <a:fillRect/>
              </a:stretch>
            </p:blipFill>
            <p:spPr>
              <a:xfrm>
                <a:off x="7637" y="5873"/>
                <a:ext cx="1627" cy="573"/>
              </a:xfrm>
              <a:prstGeom prst="rect">
                <a:avLst/>
              </a:prstGeom>
            </p:spPr>
          </p:pic>
          <p:pic>
            <p:nvPicPr>
              <p:cNvPr id="52" name="图片 51" descr="image51"/>
              <p:cNvPicPr>
                <a:picLocks noChangeAspect="1"/>
              </p:cNvPicPr>
              <p:nvPr/>
            </p:nvPicPr>
            <p:blipFill>
              <a:blip r:embed="rId27" cstate="screen"/>
              <a:stretch>
                <a:fillRect/>
              </a:stretch>
            </p:blipFill>
            <p:spPr>
              <a:xfrm>
                <a:off x="6070" y="6050"/>
                <a:ext cx="1675" cy="353"/>
              </a:xfrm>
              <a:prstGeom prst="rect">
                <a:avLst/>
              </a:prstGeom>
            </p:spPr>
          </p:pic>
        </p:grpSp>
        <p:grpSp>
          <p:nvGrpSpPr>
            <p:cNvPr id="125" name="组合 124"/>
            <p:cNvGrpSpPr/>
            <p:nvPr/>
          </p:nvGrpSpPr>
          <p:grpSpPr>
            <a:xfrm>
              <a:off x="6229" y="5166"/>
              <a:ext cx="8981" cy="467"/>
              <a:chOff x="5723" y="5177"/>
              <a:chExt cx="8158" cy="424"/>
            </a:xfrm>
          </p:grpSpPr>
          <p:pic>
            <p:nvPicPr>
              <p:cNvPr id="53" name="图片 52"/>
              <p:cNvPicPr>
                <a:picLocks noChangeAspect="1"/>
              </p:cNvPicPr>
              <p:nvPr/>
            </p:nvPicPr>
            <p:blipFill>
              <a:blip r:embed="rId28" cstate="screen"/>
              <a:stretch>
                <a:fillRect/>
              </a:stretch>
            </p:blipFill>
            <p:spPr>
              <a:xfrm>
                <a:off x="5723" y="5283"/>
                <a:ext cx="1008" cy="235"/>
              </a:xfrm>
              <a:prstGeom prst="rect">
                <a:avLst/>
              </a:prstGeom>
            </p:spPr>
          </p:pic>
          <p:pic>
            <p:nvPicPr>
              <p:cNvPr id="54" name="图片 53" descr="image37"/>
              <p:cNvPicPr>
                <a:picLocks noChangeAspect="1"/>
              </p:cNvPicPr>
              <p:nvPr/>
            </p:nvPicPr>
            <p:blipFill>
              <a:blip r:embed="rId29" cstate="screen"/>
              <a:stretch>
                <a:fillRect/>
              </a:stretch>
            </p:blipFill>
            <p:spPr>
              <a:xfrm>
                <a:off x="6907" y="5257"/>
                <a:ext cx="905" cy="288"/>
              </a:xfrm>
              <a:prstGeom prst="rect">
                <a:avLst/>
              </a:prstGeom>
            </p:spPr>
          </p:pic>
          <p:pic>
            <p:nvPicPr>
              <p:cNvPr id="57" name="图片 56" descr="image38"/>
              <p:cNvPicPr>
                <a:picLocks noChangeAspect="1"/>
              </p:cNvPicPr>
              <p:nvPr/>
            </p:nvPicPr>
            <p:blipFill>
              <a:blip r:embed="rId30" cstate="screen"/>
              <a:stretch>
                <a:fillRect/>
              </a:stretch>
            </p:blipFill>
            <p:spPr>
              <a:xfrm>
                <a:off x="7913" y="5253"/>
                <a:ext cx="1178" cy="294"/>
              </a:xfrm>
              <a:prstGeom prst="rect">
                <a:avLst/>
              </a:prstGeom>
            </p:spPr>
          </p:pic>
          <p:pic>
            <p:nvPicPr>
              <p:cNvPr id="59" name="图片 58" descr="image65"/>
              <p:cNvPicPr>
                <a:picLocks noChangeAspect="1"/>
              </p:cNvPicPr>
              <p:nvPr/>
            </p:nvPicPr>
            <p:blipFill>
              <a:blip r:embed="rId31" cstate="screen"/>
              <a:stretch>
                <a:fillRect/>
              </a:stretch>
            </p:blipFill>
            <p:spPr>
              <a:xfrm>
                <a:off x="9857" y="5196"/>
                <a:ext cx="1269" cy="344"/>
              </a:xfrm>
              <a:prstGeom prst="rect">
                <a:avLst/>
              </a:prstGeom>
            </p:spPr>
          </p:pic>
          <p:pic>
            <p:nvPicPr>
              <p:cNvPr id="60" name="图片 59" descr="image1"/>
              <p:cNvPicPr>
                <a:picLocks noChangeAspect="1"/>
              </p:cNvPicPr>
              <p:nvPr/>
            </p:nvPicPr>
            <p:blipFill>
              <a:blip r:embed="rId32" cstate="screen"/>
              <a:stretch>
                <a:fillRect/>
              </a:stretch>
            </p:blipFill>
            <p:spPr>
              <a:xfrm>
                <a:off x="11196" y="5263"/>
                <a:ext cx="976" cy="280"/>
              </a:xfrm>
              <a:prstGeom prst="rect">
                <a:avLst/>
              </a:prstGeom>
            </p:spPr>
          </p:pic>
          <p:pic>
            <p:nvPicPr>
              <p:cNvPr id="18" name="图片 17" descr="小鹏汽车"/>
              <p:cNvPicPr>
                <a:picLocks noChangeAspect="1"/>
              </p:cNvPicPr>
              <p:nvPr/>
            </p:nvPicPr>
            <p:blipFill>
              <a:blip r:embed="rId33"/>
              <a:stretch>
                <a:fillRect/>
              </a:stretch>
            </p:blipFill>
            <p:spPr>
              <a:xfrm>
                <a:off x="12292" y="5227"/>
                <a:ext cx="921" cy="356"/>
              </a:xfrm>
              <a:prstGeom prst="rect">
                <a:avLst/>
              </a:prstGeom>
            </p:spPr>
          </p:pic>
          <p:pic>
            <p:nvPicPr>
              <p:cNvPr id="20" name="图片 19"/>
              <p:cNvPicPr>
                <a:picLocks noChangeAspect="1"/>
              </p:cNvPicPr>
              <p:nvPr/>
            </p:nvPicPr>
            <p:blipFill>
              <a:blip r:embed="rId34"/>
              <a:stretch>
                <a:fillRect/>
              </a:stretch>
            </p:blipFill>
            <p:spPr>
              <a:xfrm>
                <a:off x="13249" y="5177"/>
                <a:ext cx="633" cy="425"/>
              </a:xfrm>
              <a:prstGeom prst="rect">
                <a:avLst/>
              </a:prstGeom>
            </p:spPr>
          </p:pic>
          <p:pic>
            <p:nvPicPr>
              <p:cNvPr id="77" name="Picture 4"/>
              <p:cNvPicPr/>
              <p:nvPr/>
            </p:nvPicPr>
            <p:blipFill>
              <a:blip r:embed="rId35"/>
              <a:srcRect/>
              <a:stretch>
                <a:fillRect/>
              </a:stretch>
            </p:blipFill>
            <p:spPr bwMode="auto">
              <a:xfrm>
                <a:off x="9270" y="5200"/>
                <a:ext cx="343" cy="343"/>
              </a:xfrm>
              <a:prstGeom prst="rect">
                <a:avLst/>
              </a:prstGeom>
              <a:noFill/>
              <a:ln w="9525">
                <a:noFill/>
                <a:miter lim="800000"/>
                <a:headEnd/>
                <a:tailEnd/>
              </a:ln>
            </p:spPr>
          </p:pic>
        </p:grpSp>
        <p:grpSp>
          <p:nvGrpSpPr>
            <p:cNvPr id="135" name="组合 134"/>
            <p:cNvGrpSpPr/>
            <p:nvPr/>
          </p:nvGrpSpPr>
          <p:grpSpPr>
            <a:xfrm>
              <a:off x="7607" y="7373"/>
              <a:ext cx="6226" cy="553"/>
              <a:chOff x="7107" y="7373"/>
              <a:chExt cx="6226" cy="553"/>
            </a:xfrm>
          </p:grpSpPr>
          <p:pic>
            <p:nvPicPr>
              <p:cNvPr id="72" name="图片 71" descr="image41"/>
              <p:cNvPicPr>
                <a:picLocks noChangeAspect="1"/>
              </p:cNvPicPr>
              <p:nvPr/>
            </p:nvPicPr>
            <p:blipFill>
              <a:blip r:embed="rId36" cstate="screen"/>
              <a:stretch>
                <a:fillRect/>
              </a:stretch>
            </p:blipFill>
            <p:spPr>
              <a:xfrm>
                <a:off x="7107" y="7373"/>
                <a:ext cx="1166" cy="553"/>
              </a:xfrm>
              <a:prstGeom prst="rect">
                <a:avLst/>
              </a:prstGeom>
            </p:spPr>
          </p:pic>
          <p:pic>
            <p:nvPicPr>
              <p:cNvPr id="24" name="图片 23" descr="阳光电源"/>
              <p:cNvPicPr>
                <a:picLocks noChangeAspect="1"/>
              </p:cNvPicPr>
              <p:nvPr/>
            </p:nvPicPr>
            <p:blipFill>
              <a:blip r:embed="rId37"/>
              <a:stretch>
                <a:fillRect/>
              </a:stretch>
            </p:blipFill>
            <p:spPr>
              <a:xfrm>
                <a:off x="9424" y="7574"/>
                <a:ext cx="1489" cy="352"/>
              </a:xfrm>
              <a:prstGeom prst="rect">
                <a:avLst/>
              </a:prstGeom>
            </p:spPr>
          </p:pic>
          <p:pic>
            <p:nvPicPr>
              <p:cNvPr id="50" name="图片 49" descr="宁德时代"/>
              <p:cNvPicPr>
                <a:picLocks noChangeAspect="1"/>
              </p:cNvPicPr>
              <p:nvPr/>
            </p:nvPicPr>
            <p:blipFill>
              <a:blip r:embed="rId38"/>
              <a:stretch>
                <a:fillRect/>
              </a:stretch>
            </p:blipFill>
            <p:spPr>
              <a:xfrm>
                <a:off x="8455" y="7413"/>
                <a:ext cx="995" cy="513"/>
              </a:xfrm>
              <a:prstGeom prst="rect">
                <a:avLst/>
              </a:prstGeom>
            </p:spPr>
          </p:pic>
          <p:pic>
            <p:nvPicPr>
              <p:cNvPr id="80" name="图片 79"/>
              <p:cNvPicPr/>
              <p:nvPr/>
            </p:nvPicPr>
            <p:blipFill>
              <a:blip r:embed="rId39"/>
              <a:stretch>
                <a:fillRect/>
              </a:stretch>
            </p:blipFill>
            <p:spPr>
              <a:xfrm>
                <a:off x="11089" y="7570"/>
                <a:ext cx="1036" cy="356"/>
              </a:xfrm>
              <a:prstGeom prst="rect">
                <a:avLst/>
              </a:prstGeom>
            </p:spPr>
          </p:pic>
          <p:pic>
            <p:nvPicPr>
              <p:cNvPr id="82" name="图片 81"/>
              <p:cNvPicPr/>
              <p:nvPr/>
            </p:nvPicPr>
            <p:blipFill>
              <a:blip r:embed="rId40"/>
              <a:stretch>
                <a:fillRect/>
              </a:stretch>
            </p:blipFill>
            <p:spPr>
              <a:xfrm>
                <a:off x="12404" y="7586"/>
                <a:ext cx="929" cy="340"/>
              </a:xfrm>
              <a:prstGeom prst="rect">
                <a:avLst/>
              </a:prstGeom>
            </p:spPr>
          </p:pic>
        </p:grpSp>
        <p:grpSp>
          <p:nvGrpSpPr>
            <p:cNvPr id="134" name="组合 133"/>
            <p:cNvGrpSpPr/>
            <p:nvPr/>
          </p:nvGrpSpPr>
          <p:grpSpPr>
            <a:xfrm>
              <a:off x="8024" y="8142"/>
              <a:ext cx="5391" cy="522"/>
              <a:chOff x="7755" y="8142"/>
              <a:chExt cx="5391" cy="522"/>
            </a:xfrm>
          </p:grpSpPr>
          <p:pic>
            <p:nvPicPr>
              <p:cNvPr id="187" name="图片 186" descr="顺丰"/>
              <p:cNvPicPr>
                <a:picLocks noChangeAspect="1"/>
              </p:cNvPicPr>
              <p:nvPr/>
            </p:nvPicPr>
            <p:blipFill>
              <a:blip r:embed="rId41"/>
              <a:stretch>
                <a:fillRect/>
              </a:stretch>
            </p:blipFill>
            <p:spPr>
              <a:xfrm>
                <a:off x="7755" y="8384"/>
                <a:ext cx="1021" cy="280"/>
              </a:xfrm>
              <a:prstGeom prst="rect">
                <a:avLst/>
              </a:prstGeom>
            </p:spPr>
          </p:pic>
          <p:pic>
            <p:nvPicPr>
              <p:cNvPr id="81" name="图片 80"/>
              <p:cNvPicPr/>
              <p:nvPr/>
            </p:nvPicPr>
            <p:blipFill>
              <a:blip r:embed="rId42"/>
              <a:stretch>
                <a:fillRect/>
              </a:stretch>
            </p:blipFill>
            <p:spPr>
              <a:xfrm>
                <a:off x="8965" y="8261"/>
                <a:ext cx="551" cy="403"/>
              </a:xfrm>
              <a:prstGeom prst="rect">
                <a:avLst/>
              </a:prstGeom>
            </p:spPr>
          </p:pic>
          <p:pic>
            <p:nvPicPr>
              <p:cNvPr id="88" name="图片 87"/>
              <p:cNvPicPr>
                <a:picLocks noChangeAspect="1"/>
              </p:cNvPicPr>
              <p:nvPr/>
            </p:nvPicPr>
            <p:blipFill>
              <a:blip r:embed="rId43"/>
              <a:stretch>
                <a:fillRect/>
              </a:stretch>
            </p:blipFill>
            <p:spPr>
              <a:xfrm>
                <a:off x="9714" y="8142"/>
                <a:ext cx="609" cy="522"/>
              </a:xfrm>
              <a:prstGeom prst="rect">
                <a:avLst/>
              </a:prstGeom>
            </p:spPr>
          </p:pic>
          <p:pic>
            <p:nvPicPr>
              <p:cNvPr id="201" name="Picture 6"/>
              <p:cNvPicPr>
                <a:picLocks noChangeAspect="1" noChangeArrowheads="1"/>
              </p:cNvPicPr>
              <p:nvPr/>
            </p:nvPicPr>
            <p:blipFill rotWithShape="1">
              <a:blip r:embed="rId44" cstate="print">
                <a:extLst>
                  <a:ext uri="{28A0092B-C50C-407E-A947-70E740481C1C}">
                    <a14:useLocalDpi xmlns:a14="http://schemas.microsoft.com/office/drawing/2010/main" val="0"/>
                  </a:ext>
                </a:extLst>
              </a:blip>
              <a:srcRect l="7577" t="-13635" r="14839"/>
              <a:stretch>
                <a:fillRect/>
              </a:stretch>
            </p:blipFill>
            <p:spPr bwMode="auto">
              <a:xfrm>
                <a:off x="10401" y="8181"/>
                <a:ext cx="1409" cy="4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42" name="图片 57"/>
              <p:cNvPicPr>
                <a:picLocks noChangeAspect="1"/>
              </p:cNvPicPr>
              <p:nvPr/>
            </p:nvPicPr>
            <p:blipFill>
              <a:blip r:embed="rId45"/>
              <a:srcRect t="36288" b="38258"/>
              <a:stretch>
                <a:fillRect/>
              </a:stretch>
            </p:blipFill>
            <p:spPr>
              <a:xfrm>
                <a:off x="11962" y="8362"/>
                <a:ext cx="1185" cy="302"/>
              </a:xfrm>
              <a:prstGeom prst="rect">
                <a:avLst/>
              </a:prstGeom>
              <a:noFill/>
              <a:ln w="9525">
                <a:noFill/>
              </a:ln>
            </p:spPr>
          </p:pic>
        </p:grpSp>
        <p:grpSp>
          <p:nvGrpSpPr>
            <p:cNvPr id="133" name="组合 132"/>
            <p:cNvGrpSpPr/>
            <p:nvPr/>
          </p:nvGrpSpPr>
          <p:grpSpPr>
            <a:xfrm>
              <a:off x="8992" y="8780"/>
              <a:ext cx="3455" cy="442"/>
              <a:chOff x="8844" y="8780"/>
              <a:chExt cx="3455" cy="442"/>
            </a:xfrm>
          </p:grpSpPr>
          <p:pic>
            <p:nvPicPr>
              <p:cNvPr id="17428" name="Picture 3" descr="C:\Users\08120092\Desktop\logo.png"/>
              <p:cNvPicPr>
                <a:picLocks noChangeAspect="1"/>
              </p:cNvPicPr>
              <p:nvPr/>
            </p:nvPicPr>
            <p:blipFill>
              <a:blip r:embed="rId46"/>
              <a:stretch>
                <a:fillRect/>
              </a:stretch>
            </p:blipFill>
            <p:spPr>
              <a:xfrm>
                <a:off x="11088" y="8780"/>
                <a:ext cx="1211" cy="442"/>
              </a:xfrm>
              <a:prstGeom prst="rect">
                <a:avLst/>
              </a:prstGeom>
              <a:noFill/>
              <a:ln w="9525">
                <a:noFill/>
              </a:ln>
            </p:spPr>
          </p:pic>
          <p:pic>
            <p:nvPicPr>
              <p:cNvPr id="17433" name="Picture 7"/>
              <p:cNvPicPr>
                <a:picLocks noChangeAspect="1"/>
              </p:cNvPicPr>
              <p:nvPr/>
            </p:nvPicPr>
            <p:blipFill>
              <a:blip r:embed="rId47"/>
              <a:srcRect l="11844" t="9589" r="6548" b="8891"/>
              <a:stretch>
                <a:fillRect/>
              </a:stretch>
            </p:blipFill>
            <p:spPr>
              <a:xfrm>
                <a:off x="8844" y="8816"/>
                <a:ext cx="576" cy="406"/>
              </a:xfrm>
              <a:prstGeom prst="rect">
                <a:avLst/>
              </a:prstGeom>
              <a:noFill/>
              <a:ln w="9525">
                <a:noFill/>
              </a:ln>
            </p:spPr>
          </p:pic>
          <p:pic>
            <p:nvPicPr>
              <p:cNvPr id="17446" name="图片 61"/>
              <p:cNvPicPr>
                <a:picLocks noChangeAspect="1"/>
              </p:cNvPicPr>
              <p:nvPr/>
            </p:nvPicPr>
            <p:blipFill>
              <a:blip r:embed="rId48"/>
              <a:srcRect t="34032" b="34633"/>
              <a:stretch>
                <a:fillRect/>
              </a:stretch>
            </p:blipFill>
            <p:spPr>
              <a:xfrm>
                <a:off x="9659" y="8840"/>
                <a:ext cx="1221" cy="382"/>
              </a:xfrm>
              <a:prstGeom prst="rect">
                <a:avLst/>
              </a:prstGeom>
              <a:noFill/>
              <a:ln w="9525">
                <a:noFill/>
              </a:ln>
            </p:spPr>
          </p:pic>
        </p:grpSp>
        <p:grpSp>
          <p:nvGrpSpPr>
            <p:cNvPr id="138" name="组合 137"/>
            <p:cNvGrpSpPr/>
            <p:nvPr/>
          </p:nvGrpSpPr>
          <p:grpSpPr>
            <a:xfrm>
              <a:off x="5219" y="2586"/>
              <a:ext cx="11003" cy="782"/>
              <a:chOff x="4543" y="2616"/>
              <a:chExt cx="11003" cy="782"/>
            </a:xfrm>
          </p:grpSpPr>
          <p:pic>
            <p:nvPicPr>
              <p:cNvPr id="55" name="图片 54"/>
              <p:cNvPicPr>
                <a:picLocks noChangeAspect="1"/>
              </p:cNvPicPr>
              <p:nvPr/>
            </p:nvPicPr>
            <p:blipFill>
              <a:blip r:embed="rId49" cstate="screen"/>
              <a:stretch>
                <a:fillRect/>
              </a:stretch>
            </p:blipFill>
            <p:spPr>
              <a:xfrm>
                <a:off x="14835" y="2727"/>
                <a:ext cx="711" cy="671"/>
              </a:xfrm>
              <a:prstGeom prst="rect">
                <a:avLst/>
              </a:prstGeom>
            </p:spPr>
          </p:pic>
          <p:grpSp>
            <p:nvGrpSpPr>
              <p:cNvPr id="51" name="组合 50"/>
              <p:cNvGrpSpPr/>
              <p:nvPr/>
            </p:nvGrpSpPr>
            <p:grpSpPr>
              <a:xfrm>
                <a:off x="4543" y="2616"/>
                <a:ext cx="8604" cy="662"/>
                <a:chOff x="2194" y="2885"/>
                <a:chExt cx="8349" cy="612"/>
              </a:xfrm>
            </p:grpSpPr>
            <p:pic>
              <p:nvPicPr>
                <p:cNvPr id="32" name="图片 31" descr="image27"/>
                <p:cNvPicPr>
                  <a:picLocks noChangeAspect="1"/>
                </p:cNvPicPr>
                <p:nvPr/>
              </p:nvPicPr>
              <p:blipFill>
                <a:blip r:embed="rId50" cstate="screen"/>
                <a:stretch>
                  <a:fillRect/>
                </a:stretch>
              </p:blipFill>
              <p:spPr>
                <a:xfrm>
                  <a:off x="2194" y="2932"/>
                  <a:ext cx="593" cy="565"/>
                </a:xfrm>
                <a:prstGeom prst="rect">
                  <a:avLst/>
                </a:prstGeom>
              </p:spPr>
            </p:pic>
            <p:pic>
              <p:nvPicPr>
                <p:cNvPr id="33" name="图片 32" descr="image45"/>
                <p:cNvPicPr>
                  <a:picLocks noChangeAspect="1"/>
                </p:cNvPicPr>
                <p:nvPr/>
              </p:nvPicPr>
              <p:blipFill>
                <a:blip r:embed="rId51" cstate="screen"/>
                <a:stretch>
                  <a:fillRect/>
                </a:stretch>
              </p:blipFill>
              <p:spPr>
                <a:xfrm>
                  <a:off x="3019" y="3252"/>
                  <a:ext cx="1105" cy="245"/>
                </a:xfrm>
                <a:prstGeom prst="rect">
                  <a:avLst/>
                </a:prstGeom>
              </p:spPr>
            </p:pic>
            <p:pic>
              <p:nvPicPr>
                <p:cNvPr id="34" name="图片 33" descr="image68"/>
                <p:cNvPicPr>
                  <a:picLocks noChangeAspect="1"/>
                </p:cNvPicPr>
                <p:nvPr/>
              </p:nvPicPr>
              <p:blipFill>
                <a:blip r:embed="rId52" cstate="screen"/>
                <a:stretch>
                  <a:fillRect/>
                </a:stretch>
              </p:blipFill>
              <p:spPr>
                <a:xfrm>
                  <a:off x="4408" y="3296"/>
                  <a:ext cx="736" cy="201"/>
                </a:xfrm>
                <a:prstGeom prst="rect">
                  <a:avLst/>
                </a:prstGeom>
              </p:spPr>
            </p:pic>
            <p:pic>
              <p:nvPicPr>
                <p:cNvPr id="35" name="图片 34" descr="image71"/>
                <p:cNvPicPr>
                  <a:picLocks noChangeAspect="1"/>
                </p:cNvPicPr>
                <p:nvPr/>
              </p:nvPicPr>
              <p:blipFill>
                <a:blip r:embed="rId53" cstate="screen"/>
                <a:stretch>
                  <a:fillRect/>
                </a:stretch>
              </p:blipFill>
              <p:spPr>
                <a:xfrm>
                  <a:off x="5464" y="2885"/>
                  <a:ext cx="684" cy="612"/>
                </a:xfrm>
                <a:prstGeom prst="rect">
                  <a:avLst/>
                </a:prstGeom>
              </p:spPr>
            </p:pic>
            <p:pic>
              <p:nvPicPr>
                <p:cNvPr id="36" name="图片 35" descr="image72"/>
                <p:cNvPicPr>
                  <a:picLocks noChangeAspect="1"/>
                </p:cNvPicPr>
                <p:nvPr/>
              </p:nvPicPr>
              <p:blipFill>
                <a:blip r:embed="rId54" cstate="screen"/>
                <a:stretch>
                  <a:fillRect/>
                </a:stretch>
              </p:blipFill>
              <p:spPr>
                <a:xfrm>
                  <a:off x="6447" y="2925"/>
                  <a:ext cx="573" cy="572"/>
                </a:xfrm>
                <a:prstGeom prst="rect">
                  <a:avLst/>
                </a:prstGeom>
              </p:spPr>
            </p:pic>
            <p:pic>
              <p:nvPicPr>
                <p:cNvPr id="37" name="图片 36" descr="image216"/>
                <p:cNvPicPr>
                  <a:picLocks noChangeAspect="1"/>
                </p:cNvPicPr>
                <p:nvPr/>
              </p:nvPicPr>
              <p:blipFill>
                <a:blip r:embed="rId55" cstate="screen"/>
                <a:stretch>
                  <a:fillRect/>
                </a:stretch>
              </p:blipFill>
              <p:spPr>
                <a:xfrm>
                  <a:off x="7263" y="2914"/>
                  <a:ext cx="1005" cy="583"/>
                </a:xfrm>
                <a:prstGeom prst="rect">
                  <a:avLst/>
                </a:prstGeom>
              </p:spPr>
            </p:pic>
            <p:pic>
              <p:nvPicPr>
                <p:cNvPr id="38" name="图片 37"/>
                <p:cNvPicPr>
                  <a:picLocks noChangeAspect="1"/>
                </p:cNvPicPr>
                <p:nvPr/>
              </p:nvPicPr>
              <p:blipFill>
                <a:blip r:embed="rId56" cstate="screen"/>
                <a:stretch>
                  <a:fillRect/>
                </a:stretch>
              </p:blipFill>
              <p:spPr>
                <a:xfrm>
                  <a:off x="8585" y="2961"/>
                  <a:ext cx="551" cy="536"/>
                </a:xfrm>
                <a:prstGeom prst="rect">
                  <a:avLst/>
                </a:prstGeom>
              </p:spPr>
            </p:pic>
            <p:pic>
              <p:nvPicPr>
                <p:cNvPr id="39" name="图片 38"/>
                <p:cNvPicPr>
                  <a:picLocks noChangeAspect="1"/>
                </p:cNvPicPr>
                <p:nvPr/>
              </p:nvPicPr>
              <p:blipFill>
                <a:blip r:embed="rId57" cstate="screen"/>
                <a:stretch>
                  <a:fillRect/>
                </a:stretch>
              </p:blipFill>
              <p:spPr>
                <a:xfrm>
                  <a:off x="9437" y="3233"/>
                  <a:ext cx="1106" cy="264"/>
                </a:xfrm>
                <a:prstGeom prst="rect">
                  <a:avLst/>
                </a:prstGeom>
              </p:spPr>
            </p:pic>
          </p:grpSp>
        </p:grpSp>
        <p:grpSp>
          <p:nvGrpSpPr>
            <p:cNvPr id="139" name="组合 138"/>
            <p:cNvGrpSpPr/>
            <p:nvPr/>
          </p:nvGrpSpPr>
          <p:grpSpPr>
            <a:xfrm>
              <a:off x="4402" y="1702"/>
              <a:ext cx="12636" cy="888"/>
              <a:chOff x="4204" y="1702"/>
              <a:chExt cx="12636" cy="888"/>
            </a:xfrm>
          </p:grpSpPr>
          <p:pic>
            <p:nvPicPr>
              <p:cNvPr id="7" name="图片 6" descr="image56"/>
              <p:cNvPicPr>
                <a:picLocks noChangeAspect="1"/>
              </p:cNvPicPr>
              <p:nvPr/>
            </p:nvPicPr>
            <p:blipFill>
              <a:blip r:embed="rId58" cstate="screen"/>
              <a:stretch>
                <a:fillRect/>
              </a:stretch>
            </p:blipFill>
            <p:spPr>
              <a:xfrm>
                <a:off x="5594" y="1702"/>
                <a:ext cx="1140" cy="771"/>
              </a:xfrm>
              <a:prstGeom prst="rect">
                <a:avLst/>
              </a:prstGeom>
            </p:spPr>
          </p:pic>
          <p:pic>
            <p:nvPicPr>
              <p:cNvPr id="8" name="图片 7" descr="image55"/>
              <p:cNvPicPr>
                <a:picLocks noChangeAspect="1"/>
              </p:cNvPicPr>
              <p:nvPr/>
            </p:nvPicPr>
            <p:blipFill>
              <a:blip r:embed="rId59" cstate="screen"/>
              <a:stretch>
                <a:fillRect/>
              </a:stretch>
            </p:blipFill>
            <p:spPr>
              <a:xfrm>
                <a:off x="6919" y="1727"/>
                <a:ext cx="612" cy="746"/>
              </a:xfrm>
              <a:prstGeom prst="rect">
                <a:avLst/>
              </a:prstGeom>
            </p:spPr>
          </p:pic>
          <p:pic>
            <p:nvPicPr>
              <p:cNvPr id="9" name="图片 8"/>
              <p:cNvPicPr>
                <a:picLocks noChangeAspect="1"/>
              </p:cNvPicPr>
              <p:nvPr/>
            </p:nvPicPr>
            <p:blipFill>
              <a:blip r:embed="rId60" cstate="screen"/>
              <a:stretch>
                <a:fillRect/>
              </a:stretch>
            </p:blipFill>
            <p:spPr>
              <a:xfrm>
                <a:off x="4204" y="1894"/>
                <a:ext cx="1206" cy="579"/>
              </a:xfrm>
              <a:prstGeom prst="rect">
                <a:avLst/>
              </a:prstGeom>
            </p:spPr>
          </p:pic>
          <p:pic>
            <p:nvPicPr>
              <p:cNvPr id="10" name="图片 9"/>
              <p:cNvPicPr>
                <a:picLocks noChangeAspect="1"/>
              </p:cNvPicPr>
              <p:nvPr/>
            </p:nvPicPr>
            <p:blipFill>
              <a:blip r:embed="rId61" cstate="screen"/>
              <a:stretch>
                <a:fillRect/>
              </a:stretch>
            </p:blipFill>
            <p:spPr>
              <a:xfrm>
                <a:off x="7829" y="1965"/>
                <a:ext cx="925" cy="508"/>
              </a:xfrm>
              <a:prstGeom prst="rect">
                <a:avLst/>
              </a:prstGeom>
            </p:spPr>
          </p:pic>
          <p:pic>
            <p:nvPicPr>
              <p:cNvPr id="12" name="图片 11" descr="timg"/>
              <p:cNvPicPr>
                <a:picLocks noChangeAspect="1"/>
              </p:cNvPicPr>
              <p:nvPr/>
            </p:nvPicPr>
            <p:blipFill>
              <a:blip r:embed="rId62" cstate="screen"/>
              <a:stretch>
                <a:fillRect/>
              </a:stretch>
            </p:blipFill>
            <p:spPr>
              <a:xfrm>
                <a:off x="8940" y="1977"/>
                <a:ext cx="1211" cy="496"/>
              </a:xfrm>
              <a:prstGeom prst="rect">
                <a:avLst/>
              </a:prstGeom>
            </p:spPr>
          </p:pic>
          <p:pic>
            <p:nvPicPr>
              <p:cNvPr id="13" name="图片 12" descr="image156"/>
              <p:cNvPicPr>
                <a:picLocks noChangeAspect="1"/>
              </p:cNvPicPr>
              <p:nvPr/>
            </p:nvPicPr>
            <p:blipFill>
              <a:blip r:embed="rId63" cstate="screen"/>
              <a:stretch>
                <a:fillRect/>
              </a:stretch>
            </p:blipFill>
            <p:spPr>
              <a:xfrm>
                <a:off x="10336" y="1979"/>
                <a:ext cx="1026" cy="494"/>
              </a:xfrm>
              <a:prstGeom prst="rect">
                <a:avLst/>
              </a:prstGeom>
            </p:spPr>
          </p:pic>
          <p:pic>
            <p:nvPicPr>
              <p:cNvPr id="14" name="图片 13" descr="image148"/>
              <p:cNvPicPr>
                <a:picLocks noChangeAspect="1"/>
              </p:cNvPicPr>
              <p:nvPr/>
            </p:nvPicPr>
            <p:blipFill>
              <a:blip r:embed="rId64" cstate="screen"/>
              <a:stretch>
                <a:fillRect/>
              </a:stretch>
            </p:blipFill>
            <p:spPr>
              <a:xfrm>
                <a:off x="11547" y="2117"/>
                <a:ext cx="1352" cy="356"/>
              </a:xfrm>
              <a:prstGeom prst="rect">
                <a:avLst/>
              </a:prstGeom>
            </p:spPr>
          </p:pic>
          <p:pic>
            <p:nvPicPr>
              <p:cNvPr id="15" name="图片 14" descr="image217"/>
              <p:cNvPicPr>
                <a:picLocks noChangeAspect="1"/>
              </p:cNvPicPr>
              <p:nvPr/>
            </p:nvPicPr>
            <p:blipFill>
              <a:blip r:embed="rId65" cstate="screen"/>
              <a:stretch>
                <a:fillRect/>
              </a:stretch>
            </p:blipFill>
            <p:spPr>
              <a:xfrm>
                <a:off x="13083" y="1783"/>
                <a:ext cx="840" cy="690"/>
              </a:xfrm>
              <a:prstGeom prst="rect">
                <a:avLst/>
              </a:prstGeom>
            </p:spPr>
          </p:pic>
          <p:pic>
            <p:nvPicPr>
              <p:cNvPr id="16" name="图片 15" descr="timg (1)"/>
              <p:cNvPicPr>
                <a:picLocks noChangeAspect="1"/>
              </p:cNvPicPr>
              <p:nvPr/>
            </p:nvPicPr>
            <p:blipFill>
              <a:blip r:embed="rId66"/>
              <a:stretch>
                <a:fillRect/>
              </a:stretch>
            </p:blipFill>
            <p:spPr>
              <a:xfrm>
                <a:off x="14108" y="1934"/>
                <a:ext cx="1737" cy="539"/>
              </a:xfrm>
              <a:prstGeom prst="rect">
                <a:avLst/>
              </a:prstGeom>
            </p:spPr>
          </p:pic>
          <p:pic>
            <p:nvPicPr>
              <p:cNvPr id="121" name="图片 120"/>
              <p:cNvPicPr/>
              <p:nvPr/>
            </p:nvPicPr>
            <p:blipFill>
              <a:blip r:embed="rId67"/>
              <a:stretch>
                <a:fillRect/>
              </a:stretch>
            </p:blipFill>
            <p:spPr>
              <a:xfrm>
                <a:off x="16144" y="1894"/>
                <a:ext cx="697" cy="697"/>
              </a:xfrm>
              <a:prstGeom prst="rect">
                <a:avLst/>
              </a:prstGeom>
              <a:noFill/>
              <a:ln w="9525">
                <a:noFill/>
              </a:ln>
            </p:spPr>
          </p:pic>
        </p:grpSp>
        <p:grpSp>
          <p:nvGrpSpPr>
            <p:cNvPr id="132" name="组合 131"/>
            <p:cNvGrpSpPr/>
            <p:nvPr/>
          </p:nvGrpSpPr>
          <p:grpSpPr>
            <a:xfrm>
              <a:off x="9567" y="9269"/>
              <a:ext cx="2305" cy="552"/>
              <a:chOff x="9567" y="9269"/>
              <a:chExt cx="2305" cy="552"/>
            </a:xfrm>
          </p:grpSpPr>
          <p:pic>
            <p:nvPicPr>
              <p:cNvPr id="127" name="Picture 17" descr="银隆"/>
              <p:cNvPicPr>
                <a:picLocks noChangeAspect="1"/>
              </p:cNvPicPr>
              <p:nvPr/>
            </p:nvPicPr>
            <p:blipFill>
              <a:blip r:embed="rId68"/>
              <a:stretch>
                <a:fillRect/>
              </a:stretch>
            </p:blipFill>
            <p:spPr>
              <a:xfrm>
                <a:off x="9567" y="9269"/>
                <a:ext cx="884" cy="552"/>
              </a:xfrm>
              <a:prstGeom prst="rect">
                <a:avLst/>
              </a:prstGeom>
              <a:noFill/>
              <a:ln w="9525">
                <a:noFill/>
              </a:ln>
            </p:spPr>
          </p:pic>
          <p:pic>
            <p:nvPicPr>
              <p:cNvPr id="130" name="Picture 11"/>
              <p:cNvPicPr>
                <a:picLocks noChangeAspect="1"/>
              </p:cNvPicPr>
              <p:nvPr/>
            </p:nvPicPr>
            <p:blipFill>
              <a:blip r:embed="rId69"/>
              <a:stretch>
                <a:fillRect/>
              </a:stretch>
            </p:blipFill>
            <p:spPr>
              <a:xfrm>
                <a:off x="10760" y="9344"/>
                <a:ext cx="1112" cy="401"/>
              </a:xfrm>
              <a:prstGeom prst="rect">
                <a:avLst/>
              </a:prstGeom>
              <a:noFill/>
              <a:ln w="9525">
                <a:noFill/>
              </a:ln>
            </p:spPr>
          </p:pic>
        </p:grpSp>
      </p:grpSp>
      <p:pic>
        <p:nvPicPr>
          <p:cNvPr id="100" name="图片 99"/>
          <p:cNvPicPr/>
          <p:nvPr/>
        </p:nvPicPr>
        <p:blipFill>
          <a:blip r:embed="rId70"/>
          <a:stretch>
            <a:fillRect/>
          </a:stretch>
        </p:blipFill>
        <p:spPr>
          <a:xfrm>
            <a:off x="8120380" y="1720850"/>
            <a:ext cx="808355" cy="361950"/>
          </a:xfrm>
          <a:prstGeom prst="rect">
            <a:avLst/>
          </a:prstGeom>
          <a:noFill/>
          <a:ln w="9525">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dirty="0">
                <a:latin typeface="Arial" panose="020B0604020202090204" pitchFamily="34" charset="0"/>
                <a:ea typeface="黑体" panose="02010609060101010101" charset="-122"/>
                <a:cs typeface="+mn-cs"/>
                <a:sym typeface="+mn-ea"/>
              </a:rPr>
              <a:t>专业实验室</a:t>
            </a:r>
            <a:endParaRPr sz="3200" b="1" dirty="0">
              <a:latin typeface="Arial" panose="020B0604020202090204" pitchFamily="34" charset="0"/>
              <a:ea typeface="黑体" panose="02010609060101010101" charset="-122"/>
              <a:cs typeface="+mn-cs"/>
              <a:sym typeface="+mn-ea"/>
            </a:endParaRPr>
          </a:p>
        </p:txBody>
      </p:sp>
      <p:sp>
        <p:nvSpPr>
          <p:cNvPr id="2" name="矩形 1"/>
          <p:cNvSpPr/>
          <p:nvPr>
            <p:custDataLst>
              <p:tags r:id="rId1"/>
            </p:custDataLst>
          </p:nvPr>
        </p:nvSpPr>
        <p:spPr>
          <a:xfrm>
            <a:off x="1612900" y="2696845"/>
            <a:ext cx="1395730" cy="306705"/>
          </a:xfrm>
          <a:prstGeom prst="rect">
            <a:avLst/>
          </a:prstGeom>
        </p:spPr>
        <p:txBody>
          <a:bodyPr wrap="square">
            <a:spAutoFit/>
          </a:bodyPr>
          <a:lstStyle/>
          <a:p>
            <a:pPr algn="ctr">
              <a:lnSpc>
                <a:spcPct val="100000"/>
              </a:lnSpc>
            </a:pPr>
            <a:r>
              <a:rPr lang="en-US" sz="1400" dirty="0" smtClean="0">
                <a:solidFill>
                  <a:schemeClr val="tx1">
                    <a:lumMod val="75000"/>
                    <a:lumOff val="25000"/>
                  </a:schemeClr>
                </a:solidFill>
                <a:latin typeface="Arial" panose="020B0604020202090204" pitchFamily="34" charset="0"/>
                <a:ea typeface="黑体" panose="02010609060101010101" charset="-122"/>
                <a:sym typeface="+mn-ea"/>
              </a:rPr>
              <a:t>EMC</a:t>
            </a:r>
            <a:r>
              <a:rPr lang="zh-CN" altLang="en-US" sz="1400" dirty="0" smtClean="0">
                <a:solidFill>
                  <a:schemeClr val="tx1">
                    <a:lumMod val="75000"/>
                    <a:lumOff val="25000"/>
                  </a:schemeClr>
                </a:solidFill>
                <a:latin typeface="Arial" panose="020B0604020202090204" pitchFamily="34" charset="0"/>
                <a:ea typeface="黑体" panose="02010609060101010101" charset="-122"/>
                <a:sym typeface="+mn-ea"/>
              </a:rPr>
              <a:t>实验室</a:t>
            </a:r>
            <a:endParaRPr lang="zh-CN" altLang="en-US" sz="1400" dirty="0" smtClean="0">
              <a:solidFill>
                <a:schemeClr val="tx1">
                  <a:lumMod val="75000"/>
                  <a:lumOff val="25000"/>
                </a:schemeClr>
              </a:solidFill>
              <a:latin typeface="Arial" panose="020B0604020202090204" pitchFamily="34" charset="0"/>
              <a:ea typeface="黑体" panose="02010609060101010101" charset="-122"/>
              <a:sym typeface="+mn-ea"/>
            </a:endParaRPr>
          </a:p>
        </p:txBody>
      </p:sp>
      <p:pic>
        <p:nvPicPr>
          <p:cNvPr id="6" name="图片 5" descr="EMC实验室2"/>
          <p:cNvPicPr>
            <a:picLocks noChangeAspect="1"/>
          </p:cNvPicPr>
          <p:nvPr>
            <p:custDataLst>
              <p:tags r:id="rId2"/>
            </p:custDataLst>
          </p:nvPr>
        </p:nvPicPr>
        <p:blipFill>
          <a:blip r:embed="rId3"/>
          <a:stretch>
            <a:fillRect/>
          </a:stretch>
        </p:blipFill>
        <p:spPr>
          <a:xfrm>
            <a:off x="1137603" y="1391285"/>
            <a:ext cx="2346325" cy="1320165"/>
          </a:xfrm>
          <a:prstGeom prst="rect">
            <a:avLst/>
          </a:prstGeom>
        </p:spPr>
      </p:pic>
      <p:pic>
        <p:nvPicPr>
          <p:cNvPr id="7" name="图片 6" descr="安规实验室1"/>
          <p:cNvPicPr>
            <a:picLocks noChangeAspect="1"/>
          </p:cNvPicPr>
          <p:nvPr>
            <p:custDataLst>
              <p:tags r:id="rId4"/>
            </p:custDataLst>
          </p:nvPr>
        </p:nvPicPr>
        <p:blipFill>
          <a:blip r:embed="rId5"/>
          <a:stretch>
            <a:fillRect/>
          </a:stretch>
        </p:blipFill>
        <p:spPr>
          <a:xfrm>
            <a:off x="3895090" y="1372870"/>
            <a:ext cx="2414905" cy="1358900"/>
          </a:xfrm>
          <a:prstGeom prst="rect">
            <a:avLst/>
          </a:prstGeom>
        </p:spPr>
      </p:pic>
      <p:sp>
        <p:nvSpPr>
          <p:cNvPr id="8" name="矩形 7"/>
          <p:cNvSpPr/>
          <p:nvPr>
            <p:custDataLst>
              <p:tags r:id="rId6"/>
            </p:custDataLst>
          </p:nvPr>
        </p:nvSpPr>
        <p:spPr>
          <a:xfrm>
            <a:off x="4508818" y="2696845"/>
            <a:ext cx="1395730" cy="306705"/>
          </a:xfrm>
          <a:prstGeom prst="rect">
            <a:avLst/>
          </a:prstGeom>
        </p:spPr>
        <p:txBody>
          <a:bodyPr wrap="square">
            <a:spAutoFit/>
          </a:bodyPr>
          <a:lstStyle/>
          <a:p>
            <a:pPr algn="ctr">
              <a:lnSpc>
                <a:spcPct val="100000"/>
              </a:lnSpc>
            </a:pPr>
            <a:r>
              <a:rPr lang="zh-CN" altLang="en-US" sz="1400" dirty="0" smtClean="0">
                <a:solidFill>
                  <a:schemeClr val="tx1">
                    <a:lumMod val="75000"/>
                    <a:lumOff val="25000"/>
                  </a:schemeClr>
                </a:solidFill>
                <a:latin typeface="Arial" panose="020B0604020202090204" pitchFamily="34" charset="0"/>
                <a:ea typeface="黑体" panose="02010609060101010101" charset="-122"/>
                <a:sym typeface="+mn-ea"/>
              </a:rPr>
              <a:t>安规实验室</a:t>
            </a:r>
            <a:endParaRPr lang="zh-CN" altLang="en-US" sz="1400" dirty="0" smtClean="0">
              <a:solidFill>
                <a:schemeClr val="tx1">
                  <a:lumMod val="75000"/>
                  <a:lumOff val="25000"/>
                </a:schemeClr>
              </a:solidFill>
              <a:latin typeface="Arial" panose="020B0604020202090204" pitchFamily="34" charset="0"/>
              <a:ea typeface="黑体" panose="02010609060101010101" charset="-122"/>
              <a:sym typeface="+mn-ea"/>
            </a:endParaRPr>
          </a:p>
        </p:txBody>
      </p:sp>
      <p:pic>
        <p:nvPicPr>
          <p:cNvPr id="9" name="图片 8" descr="材料表征实验室1"/>
          <p:cNvPicPr>
            <a:picLocks noChangeAspect="1"/>
          </p:cNvPicPr>
          <p:nvPr>
            <p:custDataLst>
              <p:tags r:id="rId7"/>
            </p:custDataLst>
          </p:nvPr>
        </p:nvPicPr>
        <p:blipFill>
          <a:blip r:embed="rId8"/>
          <a:stretch>
            <a:fillRect/>
          </a:stretch>
        </p:blipFill>
        <p:spPr>
          <a:xfrm>
            <a:off x="6676390" y="1381760"/>
            <a:ext cx="2399665" cy="1350010"/>
          </a:xfrm>
          <a:prstGeom prst="rect">
            <a:avLst/>
          </a:prstGeom>
        </p:spPr>
      </p:pic>
      <p:sp>
        <p:nvSpPr>
          <p:cNvPr id="10" name="矩形 9"/>
          <p:cNvSpPr/>
          <p:nvPr>
            <p:custDataLst>
              <p:tags r:id="rId9"/>
            </p:custDataLst>
          </p:nvPr>
        </p:nvSpPr>
        <p:spPr>
          <a:xfrm>
            <a:off x="7205663" y="2696845"/>
            <a:ext cx="1548130" cy="306705"/>
          </a:xfrm>
          <a:prstGeom prst="rect">
            <a:avLst/>
          </a:prstGeom>
        </p:spPr>
        <p:txBody>
          <a:bodyPr wrap="square">
            <a:spAutoFit/>
          </a:bodyPr>
          <a:lstStyle/>
          <a:p>
            <a:pPr algn="ctr">
              <a:lnSpc>
                <a:spcPct val="100000"/>
              </a:lnSpc>
            </a:pPr>
            <a:r>
              <a:rPr lang="zh-CN" altLang="zh-CN" sz="1400" dirty="0" smtClean="0">
                <a:solidFill>
                  <a:schemeClr val="tx1">
                    <a:lumMod val="75000"/>
                    <a:lumOff val="25000"/>
                  </a:schemeClr>
                </a:solidFill>
                <a:latin typeface="Arial" panose="020B0604020202090204" pitchFamily="34" charset="0"/>
                <a:ea typeface="黑体" panose="02010609060101010101" charset="-122"/>
                <a:sym typeface="+mn-ea"/>
              </a:rPr>
              <a:t>材料表征实验室</a:t>
            </a:r>
            <a:endParaRPr lang="zh-CN" altLang="zh-CN" sz="1400" dirty="0" smtClean="0">
              <a:solidFill>
                <a:schemeClr val="tx1">
                  <a:lumMod val="75000"/>
                  <a:lumOff val="25000"/>
                </a:schemeClr>
              </a:solidFill>
              <a:latin typeface="Arial" panose="020B0604020202090204" pitchFamily="34" charset="0"/>
              <a:ea typeface="黑体" panose="02010609060101010101" charset="-122"/>
              <a:sym typeface="+mn-ea"/>
            </a:endParaRPr>
          </a:p>
        </p:txBody>
      </p:sp>
      <p:pic>
        <p:nvPicPr>
          <p:cNvPr id="11" name="图片 10" descr="空调焓差实验室1"/>
          <p:cNvPicPr>
            <a:picLocks noChangeAspect="1"/>
          </p:cNvPicPr>
          <p:nvPr>
            <p:custDataLst>
              <p:tags r:id="rId10"/>
            </p:custDataLst>
          </p:nvPr>
        </p:nvPicPr>
        <p:blipFill>
          <a:blip r:embed="rId11"/>
          <a:stretch>
            <a:fillRect/>
          </a:stretch>
        </p:blipFill>
        <p:spPr>
          <a:xfrm>
            <a:off x="1130300" y="3034030"/>
            <a:ext cx="2360930" cy="1328420"/>
          </a:xfrm>
          <a:prstGeom prst="rect">
            <a:avLst/>
          </a:prstGeom>
        </p:spPr>
      </p:pic>
      <p:sp>
        <p:nvSpPr>
          <p:cNvPr id="12" name="矩形 11"/>
          <p:cNvSpPr/>
          <p:nvPr>
            <p:custDataLst>
              <p:tags r:id="rId12"/>
            </p:custDataLst>
          </p:nvPr>
        </p:nvSpPr>
        <p:spPr>
          <a:xfrm>
            <a:off x="1536700" y="4373880"/>
            <a:ext cx="1548130" cy="306705"/>
          </a:xfrm>
          <a:prstGeom prst="rect">
            <a:avLst/>
          </a:prstGeom>
        </p:spPr>
        <p:txBody>
          <a:bodyPr wrap="square">
            <a:spAutoFit/>
          </a:bodyPr>
          <a:lstStyle/>
          <a:p>
            <a:pPr algn="ctr">
              <a:lnSpc>
                <a:spcPct val="100000"/>
              </a:lnSpc>
            </a:pPr>
            <a:r>
              <a:rPr lang="zh-CN" altLang="en-US" sz="1400" dirty="0" smtClean="0">
                <a:solidFill>
                  <a:schemeClr val="tx1">
                    <a:lumMod val="75000"/>
                    <a:lumOff val="25000"/>
                  </a:schemeClr>
                </a:solidFill>
                <a:latin typeface="Arial" panose="020B0604020202090204" pitchFamily="34" charset="0"/>
                <a:ea typeface="黑体" panose="02010609060101010101" charset="-122"/>
                <a:sym typeface="+mn-ea"/>
              </a:rPr>
              <a:t>空调焓差实验室</a:t>
            </a:r>
            <a:endParaRPr lang="zh-CN" altLang="en-US" sz="1400" dirty="0" smtClean="0">
              <a:solidFill>
                <a:schemeClr val="tx1">
                  <a:lumMod val="75000"/>
                  <a:lumOff val="25000"/>
                </a:schemeClr>
              </a:solidFill>
              <a:latin typeface="Arial" panose="020B0604020202090204" pitchFamily="34" charset="0"/>
              <a:ea typeface="黑体" panose="02010609060101010101" charset="-122"/>
              <a:sym typeface="+mn-ea"/>
            </a:endParaRPr>
          </a:p>
        </p:txBody>
      </p:sp>
      <p:pic>
        <p:nvPicPr>
          <p:cNvPr id="13" name="图片 12" descr="器件&amp;可靠性实验室1"/>
          <p:cNvPicPr>
            <a:picLocks noChangeAspect="1"/>
          </p:cNvPicPr>
          <p:nvPr>
            <p:custDataLst>
              <p:tags r:id="rId13"/>
            </p:custDataLst>
          </p:nvPr>
        </p:nvPicPr>
        <p:blipFill>
          <a:blip r:embed="rId14"/>
          <a:stretch>
            <a:fillRect/>
          </a:stretch>
        </p:blipFill>
        <p:spPr>
          <a:xfrm>
            <a:off x="3904615" y="3006725"/>
            <a:ext cx="2424430" cy="1365250"/>
          </a:xfrm>
          <a:prstGeom prst="rect">
            <a:avLst/>
          </a:prstGeom>
        </p:spPr>
      </p:pic>
      <p:sp>
        <p:nvSpPr>
          <p:cNvPr id="14" name="矩形 13"/>
          <p:cNvSpPr/>
          <p:nvPr>
            <p:custDataLst>
              <p:tags r:id="rId15"/>
            </p:custDataLst>
          </p:nvPr>
        </p:nvSpPr>
        <p:spPr>
          <a:xfrm>
            <a:off x="4337685" y="4373880"/>
            <a:ext cx="1737995" cy="306705"/>
          </a:xfrm>
          <a:prstGeom prst="rect">
            <a:avLst/>
          </a:prstGeom>
        </p:spPr>
        <p:txBody>
          <a:bodyPr wrap="square">
            <a:spAutoFit/>
          </a:bodyPr>
          <a:lstStyle/>
          <a:p>
            <a:pPr algn="ctr">
              <a:lnSpc>
                <a:spcPct val="100000"/>
              </a:lnSpc>
            </a:pPr>
            <a:r>
              <a:rPr lang="zh-CN" altLang="en-US" sz="1400" dirty="0" smtClean="0">
                <a:solidFill>
                  <a:schemeClr val="tx1">
                    <a:lumMod val="75000"/>
                    <a:lumOff val="25000"/>
                  </a:schemeClr>
                </a:solidFill>
                <a:latin typeface="Arial" panose="020B0604020202090204" pitchFamily="34" charset="0"/>
                <a:ea typeface="黑体" panose="02010609060101010101" charset="-122"/>
                <a:sym typeface="+mn-ea"/>
              </a:rPr>
              <a:t>器件&amp;可靠性实验室</a:t>
            </a:r>
            <a:endParaRPr lang="zh-CN" altLang="en-US" sz="1400" dirty="0" smtClean="0">
              <a:solidFill>
                <a:schemeClr val="tx1">
                  <a:lumMod val="75000"/>
                  <a:lumOff val="25000"/>
                </a:schemeClr>
              </a:solidFill>
              <a:latin typeface="Arial" panose="020B0604020202090204" pitchFamily="34" charset="0"/>
              <a:ea typeface="黑体" panose="02010609060101010101" charset="-122"/>
              <a:sym typeface="+mn-ea"/>
            </a:endParaRPr>
          </a:p>
        </p:txBody>
      </p:sp>
      <p:pic>
        <p:nvPicPr>
          <p:cNvPr id="15" name="图片 14" descr="应用材料实验室2"/>
          <p:cNvPicPr>
            <a:picLocks noChangeAspect="1"/>
          </p:cNvPicPr>
          <p:nvPr>
            <p:custDataLst>
              <p:tags r:id="rId16"/>
            </p:custDataLst>
          </p:nvPr>
        </p:nvPicPr>
        <p:blipFill>
          <a:blip r:embed="rId17"/>
          <a:stretch>
            <a:fillRect/>
          </a:stretch>
        </p:blipFill>
        <p:spPr>
          <a:xfrm>
            <a:off x="6675755" y="3022600"/>
            <a:ext cx="2428875" cy="1367155"/>
          </a:xfrm>
          <a:prstGeom prst="rect">
            <a:avLst/>
          </a:prstGeom>
        </p:spPr>
      </p:pic>
      <p:sp>
        <p:nvSpPr>
          <p:cNvPr id="16" name="矩形 15"/>
          <p:cNvSpPr/>
          <p:nvPr>
            <p:custDataLst>
              <p:tags r:id="rId18"/>
            </p:custDataLst>
          </p:nvPr>
        </p:nvSpPr>
        <p:spPr>
          <a:xfrm>
            <a:off x="7205663" y="4373880"/>
            <a:ext cx="1548130" cy="306705"/>
          </a:xfrm>
          <a:prstGeom prst="rect">
            <a:avLst/>
          </a:prstGeom>
        </p:spPr>
        <p:txBody>
          <a:bodyPr wrap="square">
            <a:spAutoFit/>
          </a:bodyPr>
          <a:lstStyle/>
          <a:p>
            <a:pPr algn="ctr">
              <a:lnSpc>
                <a:spcPct val="100000"/>
              </a:lnSpc>
            </a:pPr>
            <a:r>
              <a:rPr lang="zh-CN" altLang="zh-CN" sz="1400" dirty="0" smtClean="0">
                <a:solidFill>
                  <a:schemeClr val="tx1">
                    <a:lumMod val="75000"/>
                    <a:lumOff val="25000"/>
                  </a:schemeClr>
                </a:solidFill>
                <a:latin typeface="Arial" panose="020B0604020202090204" pitchFamily="34" charset="0"/>
                <a:ea typeface="黑体" panose="02010609060101010101" charset="-122"/>
                <a:sym typeface="+mn-ea"/>
              </a:rPr>
              <a:t>应用材料实验室</a:t>
            </a:r>
            <a:endParaRPr lang="zh-CN" altLang="zh-CN" sz="1400" dirty="0" smtClean="0">
              <a:solidFill>
                <a:schemeClr val="tx1">
                  <a:lumMod val="75000"/>
                  <a:lumOff val="25000"/>
                </a:schemeClr>
              </a:solidFill>
              <a:latin typeface="Arial" panose="020B0604020202090204" pitchFamily="34" charset="0"/>
              <a:ea typeface="黑体" panose="02010609060101010101" charset="-122"/>
              <a:sym typeface="+mn-ea"/>
            </a:endParaRPr>
          </a:p>
        </p:txBody>
      </p:sp>
      <p:pic>
        <p:nvPicPr>
          <p:cNvPr id="20" name="图片 19" descr="56b9d341216974cc519a92db5a81dc7"/>
          <p:cNvPicPr>
            <a:picLocks noChangeAspect="1"/>
          </p:cNvPicPr>
          <p:nvPr>
            <p:custDataLst>
              <p:tags r:id="rId19"/>
            </p:custDataLst>
          </p:nvPr>
        </p:nvPicPr>
        <p:blipFill>
          <a:blip r:embed="rId20"/>
          <a:srcRect l="11764"/>
          <a:stretch>
            <a:fillRect/>
          </a:stretch>
        </p:blipFill>
        <p:spPr>
          <a:xfrm>
            <a:off x="9393555" y="3019425"/>
            <a:ext cx="1787525" cy="1351280"/>
          </a:xfrm>
          <a:prstGeom prst="rect">
            <a:avLst/>
          </a:prstGeom>
        </p:spPr>
      </p:pic>
      <p:sp>
        <p:nvSpPr>
          <p:cNvPr id="21" name="矩形 20"/>
          <p:cNvSpPr/>
          <p:nvPr>
            <p:custDataLst>
              <p:tags r:id="rId21"/>
            </p:custDataLst>
          </p:nvPr>
        </p:nvSpPr>
        <p:spPr>
          <a:xfrm>
            <a:off x="9705023" y="4373880"/>
            <a:ext cx="1395730" cy="306705"/>
          </a:xfrm>
          <a:prstGeom prst="rect">
            <a:avLst/>
          </a:prstGeom>
        </p:spPr>
        <p:txBody>
          <a:bodyPr wrap="square">
            <a:spAutoFit/>
          </a:bodyPr>
          <a:lstStyle/>
          <a:p>
            <a:pPr algn="ctr">
              <a:lnSpc>
                <a:spcPct val="100000"/>
              </a:lnSpc>
            </a:pPr>
            <a:r>
              <a:rPr lang="zh-CN" altLang="en-US" sz="1400" dirty="0" smtClean="0">
                <a:solidFill>
                  <a:schemeClr val="tx1">
                    <a:lumMod val="75000"/>
                    <a:lumOff val="25000"/>
                  </a:schemeClr>
                </a:solidFill>
                <a:latin typeface="Arial" panose="020B0604020202090204" pitchFamily="34" charset="0"/>
                <a:ea typeface="黑体" panose="02010609060101010101" charset="-122"/>
                <a:sym typeface="+mn-ea"/>
              </a:rPr>
              <a:t>化学实验室</a:t>
            </a:r>
            <a:endParaRPr lang="zh-CN" altLang="en-US" sz="1400" dirty="0" smtClean="0">
              <a:solidFill>
                <a:schemeClr val="tx1">
                  <a:lumMod val="75000"/>
                  <a:lumOff val="25000"/>
                </a:schemeClr>
              </a:solidFill>
              <a:latin typeface="Arial" panose="020B0604020202090204" pitchFamily="34" charset="0"/>
              <a:ea typeface="黑体" panose="02010609060101010101" charset="-122"/>
              <a:sym typeface="+mn-ea"/>
            </a:endParaRPr>
          </a:p>
        </p:txBody>
      </p:sp>
      <p:sp>
        <p:nvSpPr>
          <p:cNvPr id="26" name="矩形 25"/>
          <p:cNvSpPr/>
          <p:nvPr>
            <p:custDataLst>
              <p:tags r:id="rId22"/>
            </p:custDataLst>
          </p:nvPr>
        </p:nvSpPr>
        <p:spPr>
          <a:xfrm>
            <a:off x="9705023" y="2696845"/>
            <a:ext cx="1395730" cy="306705"/>
          </a:xfrm>
          <a:prstGeom prst="rect">
            <a:avLst/>
          </a:prstGeom>
        </p:spPr>
        <p:txBody>
          <a:bodyPr wrap="square">
            <a:spAutoFit/>
          </a:bodyPr>
          <a:lstStyle/>
          <a:p>
            <a:pPr algn="ctr">
              <a:lnSpc>
                <a:spcPct val="100000"/>
              </a:lnSpc>
            </a:pPr>
            <a:r>
              <a:rPr lang="zh-CN" altLang="zh-CN" sz="1400" dirty="0" smtClean="0">
                <a:solidFill>
                  <a:schemeClr val="tx1">
                    <a:lumMod val="75000"/>
                    <a:lumOff val="25000"/>
                  </a:schemeClr>
                </a:solidFill>
                <a:latin typeface="Arial" panose="020B0604020202090204" pitchFamily="34" charset="0"/>
                <a:ea typeface="黑体" panose="02010609060101010101" charset="-122"/>
                <a:sym typeface="+mn-ea"/>
              </a:rPr>
              <a:t>噪声实验室</a:t>
            </a:r>
            <a:endParaRPr lang="zh-CN" altLang="zh-CN" sz="1400" dirty="0" smtClean="0">
              <a:solidFill>
                <a:schemeClr val="tx1">
                  <a:lumMod val="75000"/>
                  <a:lumOff val="25000"/>
                </a:schemeClr>
              </a:solidFill>
              <a:latin typeface="Arial" panose="020B0604020202090204" pitchFamily="34" charset="0"/>
              <a:ea typeface="黑体" panose="02010609060101010101" charset="-122"/>
              <a:sym typeface="+mn-ea"/>
            </a:endParaRPr>
          </a:p>
        </p:txBody>
      </p:sp>
      <p:pic>
        <p:nvPicPr>
          <p:cNvPr id="18" name="图片 17" descr="8d009387f6df82dd72f34da36a7bbb3"/>
          <p:cNvPicPr>
            <a:picLocks noChangeAspect="1"/>
          </p:cNvPicPr>
          <p:nvPr/>
        </p:nvPicPr>
        <p:blipFill>
          <a:blip r:embed="rId23"/>
          <a:srcRect l="4882" r="5289"/>
          <a:stretch>
            <a:fillRect/>
          </a:stretch>
        </p:blipFill>
        <p:spPr>
          <a:xfrm>
            <a:off x="9441180" y="1382395"/>
            <a:ext cx="1806575" cy="1341755"/>
          </a:xfrm>
          <a:prstGeom prst="rect">
            <a:avLst/>
          </a:prstGeom>
        </p:spPr>
      </p:pic>
      <p:pic>
        <p:nvPicPr>
          <p:cNvPr id="4" name="图片 3" descr="2015年新能源客车工程实验室（新）"/>
          <p:cNvPicPr>
            <a:picLocks noChangeAspect="1"/>
          </p:cNvPicPr>
          <p:nvPr/>
        </p:nvPicPr>
        <p:blipFill>
          <a:blip r:embed="rId24"/>
          <a:srcRect l="3267" t="3696" r="3117" b="7402"/>
          <a:stretch>
            <a:fillRect/>
          </a:stretch>
        </p:blipFill>
        <p:spPr>
          <a:xfrm>
            <a:off x="8797608" y="4691380"/>
            <a:ext cx="2459990" cy="1376045"/>
          </a:xfrm>
          <a:prstGeom prst="rect">
            <a:avLst/>
          </a:prstGeom>
        </p:spPr>
      </p:pic>
      <p:pic>
        <p:nvPicPr>
          <p:cNvPr id="5" name="图片 4" descr="2018广东深热管理工程技术研究中心牌匾-"/>
          <p:cNvPicPr>
            <a:picLocks noChangeAspect="1"/>
          </p:cNvPicPr>
          <p:nvPr/>
        </p:nvPicPr>
        <p:blipFill>
          <a:blip r:embed="rId25"/>
          <a:srcRect l="2085" t="2865" r="1694" b="3274"/>
          <a:stretch>
            <a:fillRect/>
          </a:stretch>
        </p:blipFill>
        <p:spPr>
          <a:xfrm>
            <a:off x="1137603" y="4691380"/>
            <a:ext cx="2346325" cy="1457325"/>
          </a:xfrm>
          <a:prstGeom prst="rect">
            <a:avLst/>
          </a:prstGeom>
        </p:spPr>
      </p:pic>
      <p:pic>
        <p:nvPicPr>
          <p:cNvPr id="17" name="图片 16" descr="2021CNAS实验室认可证书-中文版_00"/>
          <p:cNvPicPr>
            <a:picLocks noChangeAspect="1"/>
          </p:cNvPicPr>
          <p:nvPr/>
        </p:nvPicPr>
        <p:blipFill>
          <a:blip r:embed="rId26"/>
          <a:srcRect l="1002" t="6750" r="601" b="8176"/>
          <a:stretch>
            <a:fillRect/>
          </a:stretch>
        </p:blipFill>
        <p:spPr>
          <a:xfrm>
            <a:off x="4103370" y="4686300"/>
            <a:ext cx="1097915" cy="1467485"/>
          </a:xfrm>
          <a:prstGeom prst="rect">
            <a:avLst/>
          </a:prstGeom>
        </p:spPr>
      </p:pic>
      <p:pic>
        <p:nvPicPr>
          <p:cNvPr id="19" name="图片 18" descr="2021GMPI实验装置评定合格证书"/>
          <p:cNvPicPr>
            <a:picLocks noChangeAspect="1"/>
          </p:cNvPicPr>
          <p:nvPr/>
        </p:nvPicPr>
        <p:blipFill>
          <a:blip r:embed="rId27"/>
          <a:stretch>
            <a:fillRect/>
          </a:stretch>
        </p:blipFill>
        <p:spPr>
          <a:xfrm>
            <a:off x="7328218" y="4691380"/>
            <a:ext cx="1037590" cy="1468755"/>
          </a:xfrm>
          <a:prstGeom prst="rect">
            <a:avLst/>
          </a:prstGeom>
        </p:spPr>
      </p:pic>
      <p:pic>
        <p:nvPicPr>
          <p:cNvPr id="22" name="图片 21" descr="2020浦东新区企业研发机构证书（科泰）_00"/>
          <p:cNvPicPr>
            <a:picLocks noChangeAspect="1"/>
          </p:cNvPicPr>
          <p:nvPr/>
        </p:nvPicPr>
        <p:blipFill>
          <a:blip r:embed="rId28"/>
          <a:srcRect l="6042" t="6246" r="7902" b="5917"/>
          <a:stretch>
            <a:fillRect/>
          </a:stretch>
        </p:blipFill>
        <p:spPr>
          <a:xfrm>
            <a:off x="5820410" y="4691380"/>
            <a:ext cx="1029335" cy="1486535"/>
          </a:xfrm>
          <a:prstGeom prst="rect">
            <a:avLst/>
          </a:prstGeom>
        </p:spPr>
      </p:pic>
      <p:sp>
        <p:nvSpPr>
          <p:cNvPr id="23" name="矩形 22"/>
          <p:cNvSpPr/>
          <p:nvPr>
            <p:custDataLst>
              <p:tags r:id="rId29"/>
            </p:custDataLst>
          </p:nvPr>
        </p:nvSpPr>
        <p:spPr>
          <a:xfrm>
            <a:off x="974090" y="6155055"/>
            <a:ext cx="2673350" cy="306705"/>
          </a:xfrm>
          <a:prstGeom prst="rect">
            <a:avLst/>
          </a:prstGeom>
        </p:spPr>
        <p:txBody>
          <a:bodyPr wrap="square">
            <a:spAutoFit/>
          </a:bodyPr>
          <a:lstStyle/>
          <a:p>
            <a:pPr algn="ctr">
              <a:lnSpc>
                <a:spcPct val="100000"/>
              </a:lnSpc>
            </a:pPr>
            <a:r>
              <a:rPr lang="zh-CN" altLang="zh-CN" sz="1400" dirty="0" smtClean="0">
                <a:solidFill>
                  <a:schemeClr val="tx1">
                    <a:lumMod val="75000"/>
                    <a:lumOff val="25000"/>
                  </a:schemeClr>
                </a:solidFill>
                <a:latin typeface="Arial" panose="020B0604020202090204" pitchFamily="34" charset="0"/>
                <a:ea typeface="黑体" panose="02010609060101010101" charset="-122"/>
                <a:sym typeface="+mn-ea"/>
              </a:rPr>
              <a:t>广东省</a:t>
            </a:r>
            <a:r>
              <a:rPr lang="zh-CN" altLang="en-US" sz="1400" dirty="0" smtClean="0">
                <a:solidFill>
                  <a:schemeClr val="tx1">
                    <a:lumMod val="75000"/>
                    <a:lumOff val="25000"/>
                  </a:schemeClr>
                </a:solidFill>
                <a:latin typeface="Arial" panose="020B0604020202090204" pitchFamily="34" charset="0"/>
                <a:ea typeface="黑体" panose="02010609060101010101" charset="-122"/>
                <a:sym typeface="+mn-ea"/>
              </a:rPr>
              <a:t>热管理工程技术研究中心</a:t>
            </a:r>
            <a:endParaRPr lang="zh-CN" altLang="en-US" sz="1400" dirty="0" smtClean="0">
              <a:solidFill>
                <a:schemeClr val="tx1">
                  <a:lumMod val="75000"/>
                  <a:lumOff val="25000"/>
                </a:schemeClr>
              </a:solidFill>
              <a:latin typeface="Arial" panose="020B0604020202090204" pitchFamily="34" charset="0"/>
              <a:ea typeface="黑体" panose="02010609060101010101" charset="-122"/>
              <a:sym typeface="+mn-ea"/>
            </a:endParaRPr>
          </a:p>
        </p:txBody>
      </p:sp>
      <p:sp>
        <p:nvSpPr>
          <p:cNvPr id="24" name="矩形 23"/>
          <p:cNvSpPr/>
          <p:nvPr>
            <p:custDataLst>
              <p:tags r:id="rId30"/>
            </p:custDataLst>
          </p:nvPr>
        </p:nvSpPr>
        <p:spPr>
          <a:xfrm>
            <a:off x="3627120" y="6155055"/>
            <a:ext cx="2050415" cy="306705"/>
          </a:xfrm>
          <a:prstGeom prst="rect">
            <a:avLst/>
          </a:prstGeom>
        </p:spPr>
        <p:txBody>
          <a:bodyPr wrap="square">
            <a:spAutoFit/>
          </a:bodyPr>
          <a:lstStyle/>
          <a:p>
            <a:pPr algn="ctr">
              <a:lnSpc>
                <a:spcPct val="100000"/>
              </a:lnSpc>
            </a:pPr>
            <a:r>
              <a:rPr lang="en-US" altLang="zh-CN" sz="1400" dirty="0" smtClean="0">
                <a:solidFill>
                  <a:schemeClr val="tx1">
                    <a:lumMod val="75000"/>
                    <a:lumOff val="25000"/>
                  </a:schemeClr>
                </a:solidFill>
                <a:latin typeface="Arial" panose="020B0604020202090204" pitchFamily="34" charset="0"/>
                <a:ea typeface="黑体" panose="02010609060101010101" charset="-122"/>
                <a:sym typeface="+mn-ea"/>
              </a:rPr>
              <a:t>CNAS</a:t>
            </a:r>
            <a:r>
              <a:rPr lang="zh-CN" altLang="en-US" sz="1400" dirty="0" smtClean="0">
                <a:solidFill>
                  <a:schemeClr val="tx1">
                    <a:lumMod val="75000"/>
                    <a:lumOff val="25000"/>
                  </a:schemeClr>
                </a:solidFill>
                <a:latin typeface="Arial" panose="020B0604020202090204" pitchFamily="34" charset="0"/>
                <a:ea typeface="黑体" panose="02010609060101010101" charset="-122"/>
                <a:sym typeface="+mn-ea"/>
              </a:rPr>
              <a:t>国家认可实验室</a:t>
            </a:r>
            <a:endParaRPr lang="zh-CN" altLang="en-US" sz="1400" dirty="0" smtClean="0">
              <a:solidFill>
                <a:schemeClr val="tx1">
                  <a:lumMod val="75000"/>
                  <a:lumOff val="25000"/>
                </a:schemeClr>
              </a:solidFill>
              <a:latin typeface="Arial" panose="020B0604020202090204" pitchFamily="34" charset="0"/>
              <a:ea typeface="黑体" panose="02010609060101010101" charset="-122"/>
              <a:sym typeface="+mn-ea"/>
            </a:endParaRPr>
          </a:p>
        </p:txBody>
      </p:sp>
      <p:sp>
        <p:nvSpPr>
          <p:cNvPr id="25" name="矩形 24"/>
          <p:cNvSpPr/>
          <p:nvPr>
            <p:custDataLst>
              <p:tags r:id="rId31"/>
            </p:custDataLst>
          </p:nvPr>
        </p:nvSpPr>
        <p:spPr>
          <a:xfrm>
            <a:off x="5309870" y="6155055"/>
            <a:ext cx="2050415" cy="306705"/>
          </a:xfrm>
          <a:prstGeom prst="rect">
            <a:avLst/>
          </a:prstGeom>
        </p:spPr>
        <p:txBody>
          <a:bodyPr wrap="square">
            <a:spAutoFit/>
          </a:bodyPr>
          <a:lstStyle/>
          <a:p>
            <a:pPr algn="ctr">
              <a:lnSpc>
                <a:spcPct val="100000"/>
              </a:lnSpc>
            </a:pPr>
            <a:r>
              <a:rPr lang="zh-CN" altLang="en-US" sz="1400" dirty="0" smtClean="0">
                <a:solidFill>
                  <a:schemeClr val="tx1">
                    <a:lumMod val="75000"/>
                    <a:lumOff val="25000"/>
                  </a:schemeClr>
                </a:solidFill>
                <a:latin typeface="Arial" panose="020B0604020202090204" pitchFamily="34" charset="0"/>
                <a:ea typeface="黑体" panose="02010609060101010101" charset="-122"/>
                <a:sym typeface="+mn-ea"/>
              </a:rPr>
              <a:t>上海科泰研发机构</a:t>
            </a:r>
            <a:endParaRPr lang="zh-CN" altLang="en-US" sz="1400" dirty="0" smtClean="0">
              <a:solidFill>
                <a:schemeClr val="tx1">
                  <a:lumMod val="75000"/>
                  <a:lumOff val="25000"/>
                </a:schemeClr>
              </a:solidFill>
              <a:latin typeface="Arial" panose="020B0604020202090204" pitchFamily="34" charset="0"/>
              <a:ea typeface="黑体" panose="02010609060101010101" charset="-122"/>
              <a:sym typeface="+mn-ea"/>
            </a:endParaRPr>
          </a:p>
        </p:txBody>
      </p:sp>
      <p:sp>
        <p:nvSpPr>
          <p:cNvPr id="27" name="矩形 26"/>
          <p:cNvSpPr/>
          <p:nvPr>
            <p:custDataLst>
              <p:tags r:id="rId32"/>
            </p:custDataLst>
          </p:nvPr>
        </p:nvSpPr>
        <p:spPr>
          <a:xfrm>
            <a:off x="6821805" y="6155055"/>
            <a:ext cx="2050415" cy="306705"/>
          </a:xfrm>
          <a:prstGeom prst="rect">
            <a:avLst/>
          </a:prstGeom>
        </p:spPr>
        <p:txBody>
          <a:bodyPr wrap="square">
            <a:spAutoFit/>
          </a:bodyPr>
          <a:lstStyle/>
          <a:p>
            <a:pPr algn="ctr">
              <a:lnSpc>
                <a:spcPct val="100000"/>
              </a:lnSpc>
            </a:pPr>
            <a:r>
              <a:rPr lang="zh-CN" altLang="en-US" sz="1400" dirty="0" smtClean="0">
                <a:solidFill>
                  <a:schemeClr val="tx1">
                    <a:lumMod val="75000"/>
                    <a:lumOff val="25000"/>
                  </a:schemeClr>
                </a:solidFill>
                <a:latin typeface="Arial" panose="020B0604020202090204" pitchFamily="34" charset="0"/>
                <a:ea typeface="黑体" panose="02010609060101010101" charset="-122"/>
                <a:sym typeface="+mn-ea"/>
              </a:rPr>
              <a:t>实验装置评定合格</a:t>
            </a:r>
            <a:endParaRPr lang="zh-CN" altLang="en-US" sz="1400" dirty="0" smtClean="0">
              <a:solidFill>
                <a:schemeClr val="tx1">
                  <a:lumMod val="75000"/>
                  <a:lumOff val="25000"/>
                </a:schemeClr>
              </a:solidFill>
              <a:latin typeface="Arial" panose="020B0604020202090204" pitchFamily="34" charset="0"/>
              <a:ea typeface="黑体" panose="02010609060101010101" charset="-122"/>
              <a:sym typeface="+mn-ea"/>
            </a:endParaRPr>
          </a:p>
        </p:txBody>
      </p:sp>
      <p:sp>
        <p:nvSpPr>
          <p:cNvPr id="28" name="矩形 27"/>
          <p:cNvSpPr/>
          <p:nvPr>
            <p:custDataLst>
              <p:tags r:id="rId33"/>
            </p:custDataLst>
          </p:nvPr>
        </p:nvSpPr>
        <p:spPr>
          <a:xfrm>
            <a:off x="8541068" y="6155055"/>
            <a:ext cx="2973070" cy="306705"/>
          </a:xfrm>
          <a:prstGeom prst="rect">
            <a:avLst/>
          </a:prstGeom>
        </p:spPr>
        <p:txBody>
          <a:bodyPr wrap="square">
            <a:spAutoFit/>
          </a:bodyPr>
          <a:lstStyle/>
          <a:p>
            <a:pPr algn="ctr">
              <a:lnSpc>
                <a:spcPct val="100000"/>
              </a:lnSpc>
            </a:pPr>
            <a:r>
              <a:rPr lang="zh-CN" altLang="en-US" sz="1400" dirty="0" smtClean="0">
                <a:solidFill>
                  <a:schemeClr val="tx1">
                    <a:lumMod val="75000"/>
                    <a:lumOff val="25000"/>
                  </a:schemeClr>
                </a:solidFill>
                <a:latin typeface="Arial" panose="020B0604020202090204" pitchFamily="34" charset="0"/>
                <a:ea typeface="黑体" panose="02010609060101010101" charset="-122"/>
                <a:sym typeface="+mn-ea"/>
              </a:rPr>
              <a:t>新能源客车电动空调工程实验室</a:t>
            </a:r>
            <a:endParaRPr lang="zh-CN" altLang="en-US" sz="1400" dirty="0" smtClean="0">
              <a:solidFill>
                <a:schemeClr val="tx1">
                  <a:lumMod val="75000"/>
                  <a:lumOff val="25000"/>
                </a:schemeClr>
              </a:solidFill>
              <a:latin typeface="Arial" panose="020B0604020202090204" pitchFamily="34" charset="0"/>
              <a:ea typeface="黑体" panose="02010609060101010101" charset="-122"/>
              <a:sym typeface="+mn-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标题 1"/>
          <p:cNvSpPr>
            <a:spLocks noGrp="1"/>
          </p:cNvSpPr>
          <p:nvPr/>
        </p:nvSpPr>
        <p:spPr bwMode="auto">
          <a:xfrm>
            <a:off x="1472944" y="249690"/>
            <a:ext cx="9117017" cy="68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8" tIns="45705" rIns="91408" bIns="45705" anchor="ctr"/>
          <a:lstStyle/>
          <a:p>
            <a:pPr defTabSz="1626870"/>
            <a:r>
              <a:rPr lang="zh-CN" altLang="en-US" sz="3200" b="1">
                <a:solidFill>
                  <a:srgbClr val="FFFFFF"/>
                </a:solidFill>
                <a:ea typeface="黑体" panose="02010609060101010101" charset="-122"/>
                <a:sym typeface="+mn-ea"/>
              </a:rPr>
              <a:t>生产线</a:t>
            </a:r>
            <a:endParaRPr lang="zh-CN" altLang="en-US" sz="3200" b="1">
              <a:solidFill>
                <a:srgbClr val="FFFFFF"/>
              </a:solidFill>
              <a:ea typeface="黑体" panose="02010609060101010101" charset="-122"/>
              <a:sym typeface="+mn-ea"/>
            </a:endParaRPr>
          </a:p>
        </p:txBody>
      </p:sp>
      <p:grpSp>
        <p:nvGrpSpPr>
          <p:cNvPr id="3" name="组合 2"/>
          <p:cNvGrpSpPr/>
          <p:nvPr/>
        </p:nvGrpSpPr>
        <p:grpSpPr>
          <a:xfrm>
            <a:off x="132028" y="1496022"/>
            <a:ext cx="11893601" cy="4738173"/>
            <a:chOff x="132028" y="1496022"/>
            <a:chExt cx="11893601" cy="4738173"/>
          </a:xfrm>
        </p:grpSpPr>
        <p:pic>
          <p:nvPicPr>
            <p:cNvPr id="56323" name="image91.jpeg" descr="image91.jpeg"/>
            <p:cNvPicPr>
              <a:picLocks noChangeAspect="1"/>
            </p:cNvPicPr>
            <p:nvPr/>
          </p:nvPicPr>
          <p:blipFill>
            <a:blip r:embed="rId1">
              <a:extLst>
                <a:ext uri="{28A0092B-C50C-407E-A947-70E740481C1C}">
                  <a14:useLocalDpi xmlns:a14="http://schemas.microsoft.com/office/drawing/2010/main" val="0"/>
                </a:ext>
              </a:extLst>
            </a:blip>
            <a:srcRect t="-159" b="2992"/>
            <a:stretch>
              <a:fillRect/>
            </a:stretch>
          </p:blipFill>
          <p:spPr bwMode="auto">
            <a:xfrm>
              <a:off x="132028" y="1496022"/>
              <a:ext cx="2873934" cy="1800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pic>
          <p:nvPicPr>
            <p:cNvPr id="56324" name="image88.jpeg" descr="image88.jpeg"/>
            <p:cNvPicPr>
              <a:picLocks noChangeAspect="1"/>
            </p:cNvPicPr>
            <p:nvPr/>
          </p:nvPicPr>
          <p:blipFill>
            <a:blip r:embed="rId2">
              <a:extLst>
                <a:ext uri="{28A0092B-C50C-407E-A947-70E740481C1C}">
                  <a14:useLocalDpi xmlns:a14="http://schemas.microsoft.com/office/drawing/2010/main" val="0"/>
                </a:ext>
              </a:extLst>
            </a:blip>
            <a:srcRect t="12762"/>
            <a:stretch>
              <a:fillRect/>
            </a:stretch>
          </p:blipFill>
          <p:spPr bwMode="auto">
            <a:xfrm>
              <a:off x="3173150" y="3989105"/>
              <a:ext cx="3043238" cy="181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56325" name="矩形 43"/>
            <p:cNvSpPr>
              <a:spLocks noChangeArrowheads="1"/>
            </p:cNvSpPr>
            <p:nvPr/>
          </p:nvSpPr>
          <p:spPr bwMode="auto">
            <a:xfrm>
              <a:off x="470636" y="3383506"/>
              <a:ext cx="2198835" cy="353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76" tIns="60938" rIns="121876" bIns="60938">
              <a:spAutoFit/>
            </a:bodyPr>
            <a:lstStyle/>
            <a:p>
              <a:pPr algn="ctr" defTabSz="911860"/>
              <a:r>
                <a:rPr lang="zh-CN" altLang="en-US" sz="1500" b="1">
                  <a:solidFill>
                    <a:srgbClr val="03327F"/>
                  </a:solidFill>
                  <a:ea typeface="黑体" panose="02010609060101010101" charset="-122"/>
                </a:rPr>
                <a:t>数据中心温控产线</a:t>
              </a:r>
              <a:endParaRPr lang="zh-CN" altLang="en-US" sz="1500" b="1">
                <a:solidFill>
                  <a:srgbClr val="03327F"/>
                </a:solidFill>
                <a:ea typeface="黑体" panose="02010609060101010101" charset="-122"/>
              </a:endParaRPr>
            </a:p>
          </p:txBody>
        </p:sp>
        <p:sp>
          <p:nvSpPr>
            <p:cNvPr id="56326" name="矩形 38"/>
            <p:cNvSpPr>
              <a:spLocks noChangeArrowheads="1"/>
            </p:cNvSpPr>
            <p:nvPr/>
          </p:nvSpPr>
          <p:spPr bwMode="auto">
            <a:xfrm>
              <a:off x="470636" y="5863892"/>
              <a:ext cx="2198835" cy="35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76" tIns="60938" rIns="121876" bIns="60938">
              <a:spAutoFit/>
            </a:bodyPr>
            <a:lstStyle/>
            <a:p>
              <a:pPr algn="ctr" defTabSz="911860"/>
              <a:r>
                <a:rPr lang="zh-CN" altLang="en-US" sz="1500" b="1">
                  <a:solidFill>
                    <a:srgbClr val="03327F"/>
                  </a:solidFill>
                  <a:ea typeface="黑体" panose="02010609060101010101" charset="-122"/>
                </a:rPr>
                <a:t>机柜空调产线</a:t>
              </a:r>
              <a:endParaRPr lang="zh-CN" altLang="en-US" sz="1500" b="1">
                <a:solidFill>
                  <a:srgbClr val="03327F"/>
                </a:solidFill>
                <a:ea typeface="黑体" panose="02010609060101010101" charset="-122"/>
              </a:endParaRPr>
            </a:p>
          </p:txBody>
        </p:sp>
        <p:sp>
          <p:nvSpPr>
            <p:cNvPr id="56327" name="矩形 39"/>
            <p:cNvSpPr>
              <a:spLocks noChangeArrowheads="1"/>
            </p:cNvSpPr>
            <p:nvPr/>
          </p:nvSpPr>
          <p:spPr bwMode="auto">
            <a:xfrm>
              <a:off x="3738201" y="5874472"/>
              <a:ext cx="1911019" cy="353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76" tIns="60938" rIns="121876" bIns="60938">
              <a:spAutoFit/>
            </a:bodyPr>
            <a:lstStyle/>
            <a:p>
              <a:pPr algn="ctr" defTabSz="911860"/>
              <a:r>
                <a:rPr lang="zh-CN" altLang="en-US" sz="1500" b="1">
                  <a:solidFill>
                    <a:srgbClr val="03327F"/>
                  </a:solidFill>
                  <a:ea typeface="黑体" panose="02010609060101010101" charset="-122"/>
                </a:rPr>
                <a:t>大巴空调产线</a:t>
              </a:r>
              <a:endParaRPr lang="zh-CN" altLang="en-US" sz="1500" b="1">
                <a:solidFill>
                  <a:srgbClr val="03327F"/>
                </a:solidFill>
                <a:ea typeface="黑体" panose="02010609060101010101" charset="-122"/>
              </a:endParaRPr>
            </a:p>
          </p:txBody>
        </p:sp>
        <p:pic>
          <p:nvPicPr>
            <p:cNvPr id="56328" name="image90.jpeg" descr="image90.jpe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383575" y="3995453"/>
              <a:ext cx="2689817" cy="1794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56329" name="矩形 44"/>
            <p:cNvSpPr>
              <a:spLocks noChangeArrowheads="1"/>
            </p:cNvSpPr>
            <p:nvPr/>
          </p:nvSpPr>
          <p:spPr bwMode="auto">
            <a:xfrm>
              <a:off x="6891486" y="5880820"/>
              <a:ext cx="1676109" cy="35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76" tIns="60938" rIns="121876" bIns="60938">
              <a:spAutoFit/>
            </a:bodyPr>
            <a:lstStyle/>
            <a:p>
              <a:pPr algn="ctr" defTabSz="911860"/>
              <a:r>
                <a:rPr lang="zh-CN" altLang="en-US" sz="1500" b="1">
                  <a:solidFill>
                    <a:srgbClr val="03327F"/>
                  </a:solidFill>
                  <a:ea typeface="黑体" panose="02010609060101010101" charset="-122"/>
                </a:rPr>
                <a:t>轨交空调产线</a:t>
              </a:r>
              <a:endParaRPr lang="zh-CN" altLang="en-US" sz="1500" b="1">
                <a:solidFill>
                  <a:srgbClr val="03327F"/>
                </a:solidFill>
                <a:ea typeface="黑体" panose="02010609060101010101" charset="-122"/>
              </a:endParaRPr>
            </a:p>
          </p:txBody>
        </p:sp>
        <p:sp>
          <p:nvSpPr>
            <p:cNvPr id="56330" name="矩形 14"/>
            <p:cNvSpPr>
              <a:spLocks noChangeArrowheads="1"/>
            </p:cNvSpPr>
            <p:nvPr/>
          </p:nvSpPr>
          <p:spPr bwMode="auto">
            <a:xfrm>
              <a:off x="3632386" y="3394086"/>
              <a:ext cx="2124764" cy="35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76" tIns="60938" rIns="121876" bIns="60938">
              <a:spAutoFit/>
            </a:bodyPr>
            <a:lstStyle/>
            <a:p>
              <a:pPr algn="ctr" defTabSz="911860"/>
              <a:r>
                <a:rPr lang="zh-CN" altLang="en-US" sz="1500" b="1">
                  <a:solidFill>
                    <a:srgbClr val="03327F"/>
                  </a:solidFill>
                  <a:ea typeface="黑体" panose="02010609060101010101" charset="-122"/>
                </a:rPr>
                <a:t>电子散热产线</a:t>
              </a:r>
              <a:endParaRPr lang="zh-CN" altLang="en-US" sz="1500" b="1">
                <a:solidFill>
                  <a:srgbClr val="03327F"/>
                </a:solidFill>
                <a:ea typeface="黑体" panose="02010609060101010101" charset="-122"/>
              </a:endParaRPr>
            </a:p>
          </p:txBody>
        </p:sp>
        <p:sp>
          <p:nvSpPr>
            <p:cNvPr id="56331" name="矩形 15"/>
            <p:cNvSpPr>
              <a:spLocks noChangeArrowheads="1"/>
            </p:cNvSpPr>
            <p:nvPr/>
          </p:nvSpPr>
          <p:spPr bwMode="auto">
            <a:xfrm>
              <a:off x="6629066" y="3400434"/>
              <a:ext cx="2198835" cy="353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76" tIns="60938" rIns="121876" bIns="60938">
              <a:spAutoFit/>
            </a:bodyPr>
            <a:lstStyle/>
            <a:p>
              <a:pPr algn="ctr" defTabSz="911860"/>
              <a:r>
                <a:rPr lang="zh-CN" altLang="en-US" sz="1500" b="1">
                  <a:solidFill>
                    <a:srgbClr val="03327F"/>
                  </a:solidFill>
                  <a:ea typeface="黑体" panose="02010609060101010101" charset="-122"/>
                </a:rPr>
                <a:t>精机产线</a:t>
              </a:r>
              <a:endParaRPr lang="zh-CN" altLang="en-US" sz="1500" b="1">
                <a:solidFill>
                  <a:srgbClr val="03327F"/>
                </a:solidFill>
                <a:ea typeface="黑体" panose="02010609060101010101" charset="-122"/>
              </a:endParaRPr>
            </a:p>
          </p:txBody>
        </p:sp>
        <p:pic>
          <p:nvPicPr>
            <p:cNvPr id="56332" name="图片 17" descr="8X4A084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385692" y="1512950"/>
              <a:ext cx="2685583" cy="179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33" name="图片 1" descr="深圳SPT无尘2"/>
            <p:cNvPicPr>
              <a:picLocks noChangeAspect="1"/>
            </p:cNvPicPr>
            <p:nvPr/>
          </p:nvPicPr>
          <p:blipFill>
            <a:blip r:embed="rId5">
              <a:extLst>
                <a:ext uri="{28A0092B-C50C-407E-A947-70E740481C1C}">
                  <a14:useLocalDpi xmlns:a14="http://schemas.microsoft.com/office/drawing/2010/main" val="0"/>
                </a:ext>
              </a:extLst>
            </a:blip>
            <a:srcRect l="13936" t="4184" r="1402"/>
            <a:stretch>
              <a:fillRect/>
            </a:stretch>
          </p:blipFill>
          <p:spPr bwMode="auto">
            <a:xfrm>
              <a:off x="132028" y="3978525"/>
              <a:ext cx="2873934" cy="1830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34" name="图片 20" descr="电子散热检测室3"/>
            <p:cNvPicPr>
              <a:picLocks noChangeAspect="1"/>
            </p:cNvPicPr>
            <p:nvPr/>
          </p:nvPicPr>
          <p:blipFill>
            <a:blip r:embed="rId6">
              <a:extLst>
                <a:ext uri="{28A0092B-C50C-407E-A947-70E740481C1C}">
                  <a14:useLocalDpi xmlns:a14="http://schemas.microsoft.com/office/drawing/2010/main" val="0"/>
                </a:ext>
              </a:extLst>
            </a:blip>
            <a:srcRect l="1196" t="-1175" r="1196" b="256"/>
            <a:stretch>
              <a:fillRect/>
            </a:stretch>
          </p:blipFill>
          <p:spPr bwMode="auto">
            <a:xfrm>
              <a:off x="3173150" y="1506602"/>
              <a:ext cx="3043238" cy="1790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35" name="图片 16"/>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9263859" y="1512950"/>
              <a:ext cx="2761770" cy="179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36" name="矩形 18"/>
            <p:cNvSpPr>
              <a:spLocks noChangeArrowheads="1"/>
            </p:cNvSpPr>
            <p:nvPr/>
          </p:nvSpPr>
          <p:spPr bwMode="auto">
            <a:xfrm>
              <a:off x="9545326" y="3366578"/>
              <a:ext cx="2198835" cy="353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76" tIns="60938" rIns="121876" bIns="60938">
              <a:spAutoFit/>
            </a:bodyPr>
            <a:lstStyle/>
            <a:p>
              <a:pPr algn="ctr" defTabSz="911860"/>
              <a:r>
                <a:rPr lang="zh-CN" altLang="en-US" sz="1500" b="1">
                  <a:solidFill>
                    <a:srgbClr val="03327F"/>
                  </a:solidFill>
                  <a:ea typeface="黑体" panose="02010609060101010101" charset="-122"/>
                </a:rPr>
                <a:t>集装箱集成产线</a:t>
              </a:r>
              <a:endParaRPr lang="zh-CN" altLang="en-US" sz="1500" b="1">
                <a:solidFill>
                  <a:srgbClr val="03327F"/>
                </a:solidFill>
                <a:ea typeface="黑体" panose="02010609060101010101" charset="-122"/>
              </a:endParaRPr>
            </a:p>
          </p:txBody>
        </p:sp>
        <p:pic>
          <p:nvPicPr>
            <p:cNvPr id="56337" name="image89.jpe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9263859" y="4012381"/>
              <a:ext cx="2761770" cy="1777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38" name="矩形 21"/>
            <p:cNvSpPr>
              <a:spLocks noChangeArrowheads="1"/>
            </p:cNvSpPr>
            <p:nvPr/>
          </p:nvSpPr>
          <p:spPr bwMode="auto">
            <a:xfrm>
              <a:off x="9545326" y="5832152"/>
              <a:ext cx="2198835" cy="353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76" tIns="60938" rIns="121876" bIns="60938">
              <a:spAutoFit/>
            </a:bodyPr>
            <a:lstStyle/>
            <a:p>
              <a:pPr algn="ctr" defTabSz="911860"/>
              <a:r>
                <a:rPr lang="zh-CN" altLang="en-US" sz="1500" b="1">
                  <a:solidFill>
                    <a:srgbClr val="03327F"/>
                  </a:solidFill>
                  <a:ea typeface="黑体" panose="02010609060101010101" charset="-122"/>
                </a:rPr>
                <a:t>液冷产线</a:t>
              </a:r>
              <a:endParaRPr lang="zh-CN" altLang="en-US" sz="1500" b="1">
                <a:solidFill>
                  <a:srgbClr val="03327F"/>
                </a:solidFill>
                <a:ea typeface="黑体" panose="02010609060101010101" charset="-122"/>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dirty="0">
                <a:latin typeface="Arial" panose="020B0604020202090204" pitchFamily="34" charset="0"/>
                <a:ea typeface="黑体" panose="02010609060101010101" charset="-122"/>
                <a:cs typeface="+mn-cs"/>
                <a:sym typeface="+mn-ea"/>
              </a:rPr>
              <a:t>质量和</a:t>
            </a:r>
            <a:r>
              <a:rPr lang="zh-CN" sz="3200" b="1" dirty="0">
                <a:latin typeface="Arial" panose="020B0604020202090204" pitchFamily="34" charset="0"/>
                <a:ea typeface="黑体" panose="02010609060101010101" charset="-122"/>
                <a:cs typeface="+mn-cs"/>
                <a:sym typeface="+mn-ea"/>
              </a:rPr>
              <a:t>职业健康安全</a:t>
            </a:r>
            <a:r>
              <a:rPr sz="3200" b="1" dirty="0">
                <a:latin typeface="Arial" panose="020B0604020202090204" pitchFamily="34" charset="0"/>
                <a:ea typeface="黑体" panose="02010609060101010101" charset="-122"/>
                <a:cs typeface="+mn-cs"/>
                <a:sym typeface="+mn-ea"/>
              </a:rPr>
              <a:t>方针</a:t>
            </a:r>
            <a:endParaRPr sz="3200" b="1" dirty="0">
              <a:latin typeface="Arial" panose="020B0604020202090204" pitchFamily="34" charset="0"/>
              <a:ea typeface="黑体" panose="02010609060101010101" charset="-122"/>
              <a:cs typeface="+mn-cs"/>
              <a:sym typeface="+mn-ea"/>
            </a:endParaRPr>
          </a:p>
        </p:txBody>
      </p:sp>
      <p:sp>
        <p:nvSpPr>
          <p:cNvPr id="1205" name="质量方针"/>
          <p:cNvSpPr txBox="1"/>
          <p:nvPr/>
        </p:nvSpPr>
        <p:spPr>
          <a:xfrm>
            <a:off x="2315210" y="1650683"/>
            <a:ext cx="2148840" cy="349250"/>
          </a:xfrm>
          <a:prstGeom prst="rect">
            <a:avLst/>
          </a:prstGeom>
          <a:noFill/>
          <a:ln w="12700" cap="flat">
            <a:noFill/>
            <a:miter lim="400000"/>
          </a:ln>
          <a:effectLst/>
        </p:spPr>
        <p:txBody>
          <a:bodyPr wrap="square" lIns="34257" tIns="34257" rIns="34257" bIns="34257" numCol="1" anchor="ctr">
            <a:spAutoFit/>
          </a:bodyPr>
          <a:lstStyle>
            <a:lvl1pPr>
              <a:lnSpc>
                <a:spcPts val="2200"/>
              </a:lnSpc>
              <a:defRPr b="1">
                <a:solidFill>
                  <a:srgbClr val="3473CB"/>
                </a:solidFill>
                <a:latin typeface="+mn-lt"/>
                <a:ea typeface="+mn-ea"/>
                <a:cs typeface="+mn-cs"/>
                <a:sym typeface="阿里巴巴普惠体 R" panose="00020600040101010101" charset="-122"/>
              </a:defRPr>
            </a:lvl1pPr>
          </a:lstStyle>
          <a:p>
            <a:r>
              <a:rPr lang="zh-CN" altLang="en-US" sz="2000" dirty="0" smtClean="0">
                <a:solidFill>
                  <a:srgbClr val="03327F"/>
                </a:solidFill>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rPr>
              <a:t>质量方针</a:t>
            </a:r>
            <a:endParaRPr lang="zh-CN" altLang="en-US" sz="2000" dirty="0" smtClean="0">
              <a:solidFill>
                <a:srgbClr val="03327F"/>
              </a:solidFill>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1208" name="右箭头 15"/>
          <p:cNvSpPr/>
          <p:nvPr/>
        </p:nvSpPr>
        <p:spPr>
          <a:xfrm>
            <a:off x="2338070" y="2346325"/>
            <a:ext cx="2127250" cy="717550"/>
          </a:xfrm>
          <a:prstGeom prst="rightArrow">
            <a:avLst>
              <a:gd name="adj1" fmla="val 100000"/>
              <a:gd name="adj2" fmla="val 38158"/>
            </a:avLst>
          </a:prstGeom>
          <a:solidFill>
            <a:schemeClr val="bg1">
              <a:lumMod val="65000"/>
            </a:schemeClr>
          </a:solidFill>
          <a:ln w="12700" cap="flat">
            <a:noFill/>
            <a:miter lim="400000"/>
          </a:ln>
          <a:effectLst/>
        </p:spPr>
        <p:txBody>
          <a:bodyPr wrap="square" lIns="45719" tIns="45719" rIns="45719" bIns="45719" numCol="1" anchor="ctr">
            <a:noAutofit/>
          </a:bodyPr>
          <a:lstStyle/>
          <a:p>
            <a:pPr algn="ctr">
              <a:defRPr sz="1300">
                <a:solidFill>
                  <a:srgbClr val="FFFFFF"/>
                </a:solidFill>
                <a:latin typeface="+mn-lt"/>
                <a:ea typeface="+mn-ea"/>
                <a:cs typeface="+mn-cs"/>
                <a:sym typeface="阿里巴巴普惠体 R" panose="00020600040101010101" charset="-122"/>
              </a:defRPr>
            </a:pPr>
            <a:endParaRPr sz="1400" dirty="0">
              <a:latin typeface="思源黑体 CN Bold" panose="020B0800000000000000" pitchFamily="34" charset="-122"/>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1209" name="箭头"/>
          <p:cNvSpPr/>
          <p:nvPr/>
        </p:nvSpPr>
        <p:spPr>
          <a:xfrm>
            <a:off x="3212465" y="2346325"/>
            <a:ext cx="1867535" cy="717550"/>
          </a:xfrm>
          <a:prstGeom prst="rightArrow">
            <a:avLst>
              <a:gd name="adj1" fmla="val 100000"/>
              <a:gd name="adj2" fmla="val 38158"/>
            </a:avLst>
          </a:prstGeom>
          <a:solidFill>
            <a:srgbClr val="03327F"/>
          </a:solidFill>
          <a:ln w="12700" cap="flat">
            <a:noFill/>
            <a:miter lim="400000"/>
          </a:ln>
          <a:effectLst/>
        </p:spPr>
        <p:txBody>
          <a:bodyPr wrap="square" lIns="45719" tIns="45719" rIns="45719" bIns="45719" numCol="1" anchor="ctr">
            <a:noAutofit/>
          </a:bodyPr>
          <a:lstStyle/>
          <a:p>
            <a:pPr algn="ctr">
              <a:defRPr sz="1300">
                <a:solidFill>
                  <a:srgbClr val="FFFFFF"/>
                </a:solidFill>
                <a:latin typeface="+mn-lt"/>
                <a:ea typeface="+mn-ea"/>
                <a:cs typeface="+mn-cs"/>
                <a:sym typeface="阿里巴巴普惠体 R" panose="00020600040101010101" charset="-122"/>
              </a:defRPr>
            </a:pPr>
            <a:endParaRPr sz="1400" dirty="0">
              <a:solidFill>
                <a:srgbClr val="03327F"/>
              </a:solidFill>
              <a:latin typeface="思源黑体 CN Bold" panose="020B0800000000000000" pitchFamily="34" charset="-122"/>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1210" name="点滴积累"/>
          <p:cNvSpPr txBox="1"/>
          <p:nvPr/>
        </p:nvSpPr>
        <p:spPr>
          <a:xfrm>
            <a:off x="3435985" y="2552065"/>
            <a:ext cx="1593850" cy="305435"/>
          </a:xfrm>
          <a:prstGeom prst="rect">
            <a:avLst/>
          </a:prstGeom>
          <a:noFill/>
          <a:ln w="12700" cap="flat">
            <a:noFill/>
            <a:miter lim="400000"/>
          </a:ln>
          <a:effectLst/>
        </p:spPr>
        <p:txBody>
          <a:bodyPr wrap="square" lIns="45719" tIns="45719" rIns="45719" bIns="45719" numCol="1" anchor="ctr">
            <a:spAutoFit/>
          </a:bodyPr>
          <a:lstStyle>
            <a:lvl1pPr algn="ctr">
              <a:defRPr sz="1300">
                <a:solidFill>
                  <a:srgbClr val="FFFFFF"/>
                </a:solidFill>
                <a:latin typeface="+mn-lt"/>
                <a:ea typeface="+mn-ea"/>
                <a:cs typeface="+mn-cs"/>
                <a:sym typeface="阿里巴巴普惠体 R" panose="00020600040101010101" charset="-122"/>
              </a:defRPr>
            </a:lvl1pPr>
          </a:lstStyle>
          <a:p>
            <a:pPr algn="l"/>
            <a:r>
              <a:rPr lang="zh-CN" altLang="en-US" sz="1400" b="1" dirty="0" smtClean="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rPr>
              <a:t>点滴积累</a:t>
            </a:r>
            <a:endParaRPr lang="zh-CN" altLang="en-US" sz="1400" b="1" dirty="0" smtClean="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1212" name="燕尾形 17"/>
          <p:cNvSpPr/>
          <p:nvPr/>
        </p:nvSpPr>
        <p:spPr>
          <a:xfrm>
            <a:off x="4942205" y="2346325"/>
            <a:ext cx="413385" cy="717550"/>
          </a:xfrm>
          <a:prstGeom prst="chevron">
            <a:avLst>
              <a:gd name="adj" fmla="val 65759"/>
            </a:avLst>
          </a:prstGeom>
          <a:solidFill>
            <a:srgbClr val="03327F"/>
          </a:solidFill>
          <a:ln w="12700" cap="flat">
            <a:noFill/>
            <a:miter lim="400000"/>
          </a:ln>
          <a:effectLst/>
        </p:spPr>
        <p:txBody>
          <a:bodyPr wrap="square" lIns="45719" tIns="45719" rIns="45719" bIns="45719" numCol="1" anchor="ctr">
            <a:noAutofit/>
          </a:bodyPr>
          <a:lstStyle/>
          <a:p>
            <a:pPr algn="ctr">
              <a:defRPr sz="1300">
                <a:solidFill>
                  <a:srgbClr val="FFFFFF"/>
                </a:solidFill>
                <a:latin typeface="+mn-lt"/>
                <a:ea typeface="+mn-ea"/>
                <a:cs typeface="+mn-cs"/>
                <a:sym typeface="阿里巴巴普惠体 R" panose="00020600040101010101" charset="-122"/>
              </a:defRPr>
            </a:pPr>
            <a:endParaRPr sz="1400" dirty="0">
              <a:solidFill>
                <a:srgbClr val="03327F"/>
              </a:solidFill>
              <a:latin typeface="思源黑体 CN Bold" panose="020B0800000000000000" pitchFamily="34" charset="-122"/>
              <a:ea typeface="黑体" panose="02010609060101010101" charset="-122"/>
              <a:cs typeface="思源黑体 CN Regular" panose="020B0500000000000000" pitchFamily="34" charset="-122"/>
              <a:sym typeface="思源黑体 CN Regular" panose="020B0500000000000000" pitchFamily="34" charset="-122"/>
            </a:endParaRPr>
          </a:p>
        </p:txBody>
      </p:sp>
      <p:grpSp>
        <p:nvGrpSpPr>
          <p:cNvPr id="1216" name="组合 37"/>
          <p:cNvGrpSpPr/>
          <p:nvPr/>
        </p:nvGrpSpPr>
        <p:grpSpPr>
          <a:xfrm>
            <a:off x="2513965" y="2484755"/>
            <a:ext cx="501015" cy="474345"/>
            <a:chOff x="0" y="0"/>
            <a:chExt cx="281957" cy="267134"/>
          </a:xfrm>
        </p:grpSpPr>
        <p:sp>
          <p:nvSpPr>
            <p:cNvPr id="1214" name="Freeform 151"/>
            <p:cNvSpPr/>
            <p:nvPr/>
          </p:nvSpPr>
          <p:spPr>
            <a:xfrm>
              <a:off x="40621" y="0"/>
              <a:ext cx="241337" cy="230629"/>
            </a:xfrm>
            <a:custGeom>
              <a:avLst/>
              <a:gdLst/>
              <a:ahLst/>
              <a:cxnLst>
                <a:cxn ang="0">
                  <a:pos x="wd2" y="hd2"/>
                </a:cxn>
                <a:cxn ang="5400000">
                  <a:pos x="wd2" y="hd2"/>
                </a:cxn>
                <a:cxn ang="10800000">
                  <a:pos x="wd2" y="hd2"/>
                </a:cxn>
                <a:cxn ang="16200000">
                  <a:pos x="wd2" y="hd2"/>
                </a:cxn>
              </a:cxnLst>
              <a:rect l="0" t="0" r="r" b="b"/>
              <a:pathLst>
                <a:path w="21087" h="20581" extrusionOk="0">
                  <a:moveTo>
                    <a:pt x="21016" y="9318"/>
                  </a:moveTo>
                  <a:cubicBezTo>
                    <a:pt x="20525" y="3718"/>
                    <a:pt x="15452" y="-442"/>
                    <a:pt x="9561" y="38"/>
                  </a:cubicBezTo>
                  <a:cubicBezTo>
                    <a:pt x="6779" y="198"/>
                    <a:pt x="4325" y="1478"/>
                    <a:pt x="2361" y="3718"/>
                  </a:cubicBezTo>
                  <a:cubicBezTo>
                    <a:pt x="561" y="5798"/>
                    <a:pt x="-257" y="8518"/>
                    <a:pt x="70" y="11238"/>
                  </a:cubicBezTo>
                  <a:cubicBezTo>
                    <a:pt x="561" y="16838"/>
                    <a:pt x="5634" y="21158"/>
                    <a:pt x="11525" y="20518"/>
                  </a:cubicBezTo>
                  <a:cubicBezTo>
                    <a:pt x="14307" y="20358"/>
                    <a:pt x="16761" y="19078"/>
                    <a:pt x="18725" y="16998"/>
                  </a:cubicBezTo>
                  <a:cubicBezTo>
                    <a:pt x="20525" y="14758"/>
                    <a:pt x="21343" y="12198"/>
                    <a:pt x="21016" y="9318"/>
                  </a:cubicBezTo>
                  <a:close/>
                  <a:moveTo>
                    <a:pt x="11198" y="17958"/>
                  </a:moveTo>
                  <a:cubicBezTo>
                    <a:pt x="6943" y="18278"/>
                    <a:pt x="3016" y="15238"/>
                    <a:pt x="2688" y="10918"/>
                  </a:cubicBezTo>
                  <a:cubicBezTo>
                    <a:pt x="2361" y="6758"/>
                    <a:pt x="5470" y="2918"/>
                    <a:pt x="9888" y="2598"/>
                  </a:cubicBezTo>
                  <a:cubicBezTo>
                    <a:pt x="14143" y="2278"/>
                    <a:pt x="18070" y="5318"/>
                    <a:pt x="18398" y="9638"/>
                  </a:cubicBezTo>
                  <a:cubicBezTo>
                    <a:pt x="18725" y="13798"/>
                    <a:pt x="15616" y="17638"/>
                    <a:pt x="11198" y="17958"/>
                  </a:cubicBezTo>
                  <a:close/>
                  <a:moveTo>
                    <a:pt x="10707" y="4038"/>
                  </a:moveTo>
                  <a:cubicBezTo>
                    <a:pt x="10379" y="4038"/>
                    <a:pt x="10216" y="4038"/>
                    <a:pt x="10052" y="4038"/>
                  </a:cubicBezTo>
                  <a:cubicBezTo>
                    <a:pt x="8252" y="4198"/>
                    <a:pt x="6779" y="5158"/>
                    <a:pt x="5634" y="6278"/>
                  </a:cubicBezTo>
                  <a:cubicBezTo>
                    <a:pt x="5307" y="6598"/>
                    <a:pt x="5470" y="6918"/>
                    <a:pt x="5634" y="7238"/>
                  </a:cubicBezTo>
                  <a:cubicBezTo>
                    <a:pt x="5798" y="7398"/>
                    <a:pt x="6288" y="7558"/>
                    <a:pt x="6616" y="7238"/>
                  </a:cubicBezTo>
                  <a:cubicBezTo>
                    <a:pt x="7434" y="6278"/>
                    <a:pt x="8743" y="5478"/>
                    <a:pt x="10216" y="5478"/>
                  </a:cubicBezTo>
                  <a:cubicBezTo>
                    <a:pt x="10379" y="5318"/>
                    <a:pt x="10543" y="5318"/>
                    <a:pt x="10707" y="5318"/>
                  </a:cubicBezTo>
                  <a:cubicBezTo>
                    <a:pt x="11852" y="5318"/>
                    <a:pt x="12998" y="5798"/>
                    <a:pt x="13979" y="6438"/>
                  </a:cubicBezTo>
                  <a:cubicBezTo>
                    <a:pt x="14143" y="6758"/>
                    <a:pt x="14634" y="6598"/>
                    <a:pt x="14798" y="6438"/>
                  </a:cubicBezTo>
                  <a:cubicBezTo>
                    <a:pt x="15125" y="6118"/>
                    <a:pt x="14961" y="5638"/>
                    <a:pt x="14798" y="5478"/>
                  </a:cubicBezTo>
                  <a:cubicBezTo>
                    <a:pt x="13652" y="4518"/>
                    <a:pt x="12179" y="4038"/>
                    <a:pt x="10707" y="4038"/>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300">
                  <a:solidFill>
                    <a:srgbClr val="FFFFFF"/>
                  </a:solidFill>
                  <a:latin typeface="+mn-lt"/>
                  <a:ea typeface="+mn-ea"/>
                  <a:cs typeface="+mn-cs"/>
                  <a:sym typeface="阿里巴巴普惠体 R" panose="00020600040101010101" charset="-122"/>
                </a:defRPr>
              </a:pPr>
              <a:endParaRPr sz="1400" dirty="0">
                <a:latin typeface="思源黑体 CN Bold" panose="020B0800000000000000" pitchFamily="34" charset="-122"/>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1215" name="Freeform 152"/>
            <p:cNvSpPr/>
            <p:nvPr/>
          </p:nvSpPr>
          <p:spPr>
            <a:xfrm>
              <a:off x="0" y="158211"/>
              <a:ext cx="110170" cy="108924"/>
            </a:xfrm>
            <a:custGeom>
              <a:avLst/>
              <a:gdLst/>
              <a:ahLst/>
              <a:cxnLst>
                <a:cxn ang="0">
                  <a:pos x="wd2" y="hd2"/>
                </a:cxn>
                <a:cxn ang="5400000">
                  <a:pos x="wd2" y="hd2"/>
                </a:cxn>
                <a:cxn ang="10800000">
                  <a:pos x="wd2" y="hd2"/>
                </a:cxn>
                <a:cxn ang="16200000">
                  <a:pos x="wd2" y="hd2"/>
                </a:cxn>
              </a:cxnLst>
              <a:rect l="0" t="0" r="r" b="b"/>
              <a:pathLst>
                <a:path w="20779" h="21600" extrusionOk="0">
                  <a:moveTo>
                    <a:pt x="10156" y="0"/>
                  </a:moveTo>
                  <a:cubicBezTo>
                    <a:pt x="1658" y="9915"/>
                    <a:pt x="1658" y="9915"/>
                    <a:pt x="1658" y="9915"/>
                  </a:cubicBezTo>
                  <a:cubicBezTo>
                    <a:pt x="-821" y="12748"/>
                    <a:pt x="-467" y="17351"/>
                    <a:pt x="2366" y="19830"/>
                  </a:cubicBezTo>
                  <a:cubicBezTo>
                    <a:pt x="3782" y="20892"/>
                    <a:pt x="5907" y="21600"/>
                    <a:pt x="7677" y="21600"/>
                  </a:cubicBezTo>
                  <a:cubicBezTo>
                    <a:pt x="9448" y="21246"/>
                    <a:pt x="11218" y="20538"/>
                    <a:pt x="12635" y="18767"/>
                  </a:cubicBezTo>
                  <a:cubicBezTo>
                    <a:pt x="20779" y="9207"/>
                    <a:pt x="20779" y="9207"/>
                    <a:pt x="20779" y="9207"/>
                  </a:cubicBezTo>
                  <a:cubicBezTo>
                    <a:pt x="16530" y="7082"/>
                    <a:pt x="12635" y="3895"/>
                    <a:pt x="10156" y="0"/>
                  </a:cubicBezTo>
                  <a:close/>
                  <a:moveTo>
                    <a:pt x="10510" y="6020"/>
                  </a:moveTo>
                  <a:cubicBezTo>
                    <a:pt x="4845" y="12393"/>
                    <a:pt x="4845" y="12393"/>
                    <a:pt x="4845" y="12393"/>
                  </a:cubicBezTo>
                  <a:cubicBezTo>
                    <a:pt x="4490" y="13102"/>
                    <a:pt x="4136" y="13810"/>
                    <a:pt x="4136" y="14164"/>
                  </a:cubicBezTo>
                  <a:cubicBezTo>
                    <a:pt x="4136" y="14872"/>
                    <a:pt x="4490" y="15934"/>
                    <a:pt x="5199" y="16289"/>
                  </a:cubicBezTo>
                  <a:cubicBezTo>
                    <a:pt x="5553" y="16643"/>
                    <a:pt x="5553" y="17351"/>
                    <a:pt x="5199" y="18059"/>
                  </a:cubicBezTo>
                  <a:cubicBezTo>
                    <a:pt x="5199" y="18059"/>
                    <a:pt x="4136" y="18413"/>
                    <a:pt x="3782" y="18059"/>
                  </a:cubicBezTo>
                  <a:cubicBezTo>
                    <a:pt x="2720" y="16997"/>
                    <a:pt x="2012" y="15580"/>
                    <a:pt x="2012" y="14164"/>
                  </a:cubicBezTo>
                  <a:cubicBezTo>
                    <a:pt x="2012" y="13102"/>
                    <a:pt x="2366" y="12039"/>
                    <a:pt x="3074" y="10977"/>
                  </a:cubicBezTo>
                  <a:cubicBezTo>
                    <a:pt x="8740" y="4603"/>
                    <a:pt x="8740" y="4603"/>
                    <a:pt x="8740" y="4603"/>
                  </a:cubicBezTo>
                  <a:cubicBezTo>
                    <a:pt x="9094" y="3895"/>
                    <a:pt x="9802" y="3895"/>
                    <a:pt x="10156" y="4249"/>
                  </a:cubicBezTo>
                  <a:cubicBezTo>
                    <a:pt x="10510" y="4603"/>
                    <a:pt x="10864" y="5311"/>
                    <a:pt x="10510" y="6020"/>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300">
                  <a:solidFill>
                    <a:srgbClr val="FFFFFF"/>
                  </a:solidFill>
                  <a:latin typeface="+mn-lt"/>
                  <a:ea typeface="+mn-ea"/>
                  <a:cs typeface="+mn-cs"/>
                  <a:sym typeface="阿里巴巴普惠体 R" panose="00020600040101010101" charset="-122"/>
                </a:defRPr>
              </a:pPr>
              <a:endParaRPr sz="1400" dirty="0">
                <a:latin typeface="思源黑体 CN Bold" panose="020B0800000000000000" pitchFamily="34" charset="-122"/>
                <a:ea typeface="黑体" panose="02010609060101010101" charset="-122"/>
                <a:cs typeface="思源黑体 CN Regular" panose="020B0500000000000000" pitchFamily="34" charset="-122"/>
                <a:sym typeface="思源黑体 CN Regular" panose="020B0500000000000000" pitchFamily="34" charset="-122"/>
              </a:endParaRPr>
            </a:p>
          </p:txBody>
        </p:sp>
      </p:grpSp>
      <p:sp>
        <p:nvSpPr>
          <p:cNvPr id="1218" name="右箭头 24"/>
          <p:cNvSpPr/>
          <p:nvPr/>
        </p:nvSpPr>
        <p:spPr>
          <a:xfrm>
            <a:off x="2338070" y="3712210"/>
            <a:ext cx="2126615" cy="717550"/>
          </a:xfrm>
          <a:prstGeom prst="rightArrow">
            <a:avLst>
              <a:gd name="adj1" fmla="val 100000"/>
              <a:gd name="adj2" fmla="val 38158"/>
            </a:avLst>
          </a:prstGeom>
          <a:solidFill>
            <a:schemeClr val="bg1">
              <a:lumMod val="65000"/>
            </a:schemeClr>
          </a:solidFill>
          <a:ln w="12700" cap="flat">
            <a:noFill/>
            <a:miter lim="400000"/>
          </a:ln>
          <a:effectLst/>
        </p:spPr>
        <p:txBody>
          <a:bodyPr wrap="square" lIns="45719" tIns="45719" rIns="45719" bIns="45719" numCol="1" anchor="ctr">
            <a:noAutofit/>
          </a:bodyPr>
          <a:lstStyle/>
          <a:p>
            <a:pPr algn="ctr">
              <a:defRPr sz="1300">
                <a:solidFill>
                  <a:srgbClr val="FFFFFF"/>
                </a:solidFill>
                <a:latin typeface="+mn-lt"/>
                <a:ea typeface="+mn-ea"/>
                <a:cs typeface="+mn-cs"/>
                <a:sym typeface="阿里巴巴普惠体 R" panose="00020600040101010101" charset="-122"/>
              </a:defRPr>
            </a:pPr>
            <a:endParaRPr lang="zh-CN" altLang="en-US" sz="1400" dirty="0">
              <a:latin typeface="思源黑体 CN Bold" panose="020B0800000000000000" pitchFamily="34" charset="-122"/>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1219" name="箭头"/>
          <p:cNvSpPr/>
          <p:nvPr/>
        </p:nvSpPr>
        <p:spPr>
          <a:xfrm>
            <a:off x="3212465" y="3712210"/>
            <a:ext cx="1866900" cy="717550"/>
          </a:xfrm>
          <a:prstGeom prst="rightArrow">
            <a:avLst>
              <a:gd name="adj1" fmla="val 100000"/>
              <a:gd name="adj2" fmla="val 38158"/>
            </a:avLst>
          </a:prstGeom>
          <a:solidFill>
            <a:srgbClr val="03327F"/>
          </a:solidFill>
          <a:ln w="12700" cap="flat">
            <a:noFill/>
            <a:miter lim="400000"/>
          </a:ln>
          <a:effectLst/>
        </p:spPr>
        <p:txBody>
          <a:bodyPr wrap="square" lIns="45719" tIns="45719" rIns="45719" bIns="45719" numCol="1" anchor="ctr">
            <a:noAutofit/>
          </a:bodyPr>
          <a:lstStyle/>
          <a:p>
            <a:pPr algn="ctr">
              <a:defRPr sz="1300">
                <a:solidFill>
                  <a:srgbClr val="FFFFFF"/>
                </a:solidFill>
                <a:latin typeface="+mn-lt"/>
                <a:ea typeface="+mn-ea"/>
                <a:cs typeface="+mn-cs"/>
                <a:sym typeface="阿里巴巴普惠体 R" panose="00020600040101010101" charset="-122"/>
              </a:defRPr>
            </a:pPr>
            <a:endParaRPr lang="zh-CN" altLang="en-US" sz="1400" dirty="0">
              <a:latin typeface="思源黑体 CN Bold" panose="020B0800000000000000" pitchFamily="34" charset="-122"/>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1220" name="持续改进"/>
          <p:cNvSpPr txBox="1"/>
          <p:nvPr/>
        </p:nvSpPr>
        <p:spPr>
          <a:xfrm>
            <a:off x="3435985" y="3917950"/>
            <a:ext cx="1593215" cy="305435"/>
          </a:xfrm>
          <a:prstGeom prst="rect">
            <a:avLst/>
          </a:prstGeom>
          <a:noFill/>
          <a:ln w="12700" cap="flat">
            <a:noFill/>
            <a:miter lim="400000"/>
          </a:ln>
          <a:effectLst/>
        </p:spPr>
        <p:txBody>
          <a:bodyPr wrap="square" lIns="45719" tIns="45719" rIns="45719" bIns="45719" numCol="1" anchor="ctr">
            <a:spAutoFit/>
          </a:bodyPr>
          <a:lstStyle>
            <a:lvl1pPr algn="ctr">
              <a:defRPr sz="1300">
                <a:solidFill>
                  <a:srgbClr val="FFFFFF"/>
                </a:solidFill>
                <a:latin typeface="+mn-lt"/>
                <a:ea typeface="+mn-ea"/>
                <a:cs typeface="+mn-cs"/>
                <a:sym typeface="阿里巴巴普惠体 R" panose="00020600040101010101" charset="-122"/>
              </a:defRPr>
            </a:lvl1pPr>
          </a:lstStyle>
          <a:p>
            <a:pPr algn="l"/>
            <a:r>
              <a:rPr lang="zh-CN" altLang="en-US" sz="1400" b="1" dirty="0" smtClean="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rPr>
              <a:t>持续改进</a:t>
            </a:r>
            <a:endParaRPr lang="zh-CN" altLang="en-US" sz="1400" b="1" dirty="0" smtClean="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1222" name="燕尾形 26"/>
          <p:cNvSpPr/>
          <p:nvPr/>
        </p:nvSpPr>
        <p:spPr>
          <a:xfrm>
            <a:off x="4940935" y="3712210"/>
            <a:ext cx="413385" cy="717550"/>
          </a:xfrm>
          <a:prstGeom prst="chevron">
            <a:avLst>
              <a:gd name="adj" fmla="val 65759"/>
            </a:avLst>
          </a:prstGeom>
          <a:solidFill>
            <a:srgbClr val="03327F"/>
          </a:solidFill>
          <a:ln w="12700" cap="flat">
            <a:noFill/>
            <a:miter lim="400000"/>
          </a:ln>
          <a:effectLst/>
        </p:spPr>
        <p:txBody>
          <a:bodyPr wrap="square" lIns="45719" tIns="45719" rIns="45719" bIns="45719" numCol="1" anchor="ctr">
            <a:noAutofit/>
          </a:bodyPr>
          <a:lstStyle/>
          <a:p>
            <a:pPr algn="ctr">
              <a:defRPr sz="1300">
                <a:solidFill>
                  <a:srgbClr val="FFFFFF"/>
                </a:solidFill>
                <a:latin typeface="+mn-lt"/>
                <a:ea typeface="+mn-ea"/>
                <a:cs typeface="+mn-cs"/>
                <a:sym typeface="阿里巴巴普惠体 R" panose="00020600040101010101" charset="-122"/>
              </a:defRPr>
            </a:pPr>
            <a:endParaRPr lang="zh-CN" altLang="en-US" sz="1400" dirty="0">
              <a:latin typeface="思源黑体 CN Bold" panose="020B0800000000000000" pitchFamily="34" charset="-122"/>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1224" name="Freeform 39"/>
          <p:cNvSpPr/>
          <p:nvPr/>
        </p:nvSpPr>
        <p:spPr>
          <a:xfrm>
            <a:off x="2505710" y="3753485"/>
            <a:ext cx="467360" cy="593725"/>
          </a:xfrm>
          <a:custGeom>
            <a:avLst/>
            <a:gdLst/>
            <a:ahLst/>
            <a:cxnLst>
              <a:cxn ang="0">
                <a:pos x="wd2" y="hd2"/>
              </a:cxn>
              <a:cxn ang="5400000">
                <a:pos x="wd2" y="hd2"/>
              </a:cxn>
              <a:cxn ang="10800000">
                <a:pos x="wd2" y="hd2"/>
              </a:cxn>
              <a:cxn ang="16200000">
                <a:pos x="wd2" y="hd2"/>
              </a:cxn>
            </a:cxnLst>
            <a:rect l="0" t="0" r="r" b="b"/>
            <a:pathLst>
              <a:path w="21321" h="21480" extrusionOk="0">
                <a:moveTo>
                  <a:pt x="9783" y="16894"/>
                </a:moveTo>
                <a:cubicBezTo>
                  <a:pt x="9938" y="16970"/>
                  <a:pt x="10003" y="17124"/>
                  <a:pt x="9885" y="17332"/>
                </a:cubicBezTo>
                <a:cubicBezTo>
                  <a:pt x="9392" y="18361"/>
                  <a:pt x="8169" y="20221"/>
                  <a:pt x="6453" y="21052"/>
                </a:cubicBezTo>
                <a:cubicBezTo>
                  <a:pt x="5959" y="21250"/>
                  <a:pt x="5466" y="21052"/>
                  <a:pt x="5724" y="20636"/>
                </a:cubicBezTo>
                <a:cubicBezTo>
                  <a:pt x="6195" y="19607"/>
                  <a:pt x="7182" y="17965"/>
                  <a:pt x="9133" y="16916"/>
                </a:cubicBezTo>
                <a:cubicBezTo>
                  <a:pt x="9380" y="16817"/>
                  <a:pt x="9627" y="16817"/>
                  <a:pt x="9783" y="16894"/>
                </a:cubicBezTo>
                <a:close/>
                <a:moveTo>
                  <a:pt x="7507" y="15415"/>
                </a:moveTo>
                <a:cubicBezTo>
                  <a:pt x="7657" y="15491"/>
                  <a:pt x="7716" y="15644"/>
                  <a:pt x="7598" y="15841"/>
                </a:cubicBezTo>
                <a:cubicBezTo>
                  <a:pt x="6870" y="17281"/>
                  <a:pt x="5389" y="19963"/>
                  <a:pt x="2452" y="21403"/>
                </a:cubicBezTo>
                <a:cubicBezTo>
                  <a:pt x="1958" y="21600"/>
                  <a:pt x="1723" y="21403"/>
                  <a:pt x="1958" y="20989"/>
                </a:cubicBezTo>
                <a:cubicBezTo>
                  <a:pt x="2452" y="19549"/>
                  <a:pt x="3932" y="16867"/>
                  <a:pt x="6870" y="15447"/>
                </a:cubicBezTo>
                <a:cubicBezTo>
                  <a:pt x="7117" y="15339"/>
                  <a:pt x="7358" y="15339"/>
                  <a:pt x="7507" y="15415"/>
                </a:cubicBezTo>
                <a:close/>
                <a:moveTo>
                  <a:pt x="5309" y="13965"/>
                </a:moveTo>
                <a:cubicBezTo>
                  <a:pt x="5462" y="14068"/>
                  <a:pt x="5521" y="14275"/>
                  <a:pt x="5392" y="14482"/>
                </a:cubicBezTo>
                <a:cubicBezTo>
                  <a:pt x="4898" y="15506"/>
                  <a:pt x="3675" y="17140"/>
                  <a:pt x="1959" y="18165"/>
                </a:cubicBezTo>
                <a:cubicBezTo>
                  <a:pt x="1231" y="18361"/>
                  <a:pt x="996" y="18165"/>
                  <a:pt x="1231" y="17751"/>
                </a:cubicBezTo>
                <a:cubicBezTo>
                  <a:pt x="1724" y="16727"/>
                  <a:pt x="2712" y="15092"/>
                  <a:pt x="4663" y="14068"/>
                </a:cubicBezTo>
                <a:cubicBezTo>
                  <a:pt x="4910" y="13861"/>
                  <a:pt x="5157" y="13861"/>
                  <a:pt x="5309" y="13965"/>
                </a:cubicBezTo>
                <a:close/>
                <a:moveTo>
                  <a:pt x="13629" y="6116"/>
                </a:moveTo>
                <a:cubicBezTo>
                  <a:pt x="13169" y="6141"/>
                  <a:pt x="12739" y="6294"/>
                  <a:pt x="12373" y="6602"/>
                </a:cubicBezTo>
                <a:cubicBezTo>
                  <a:pt x="12373" y="6800"/>
                  <a:pt x="12373" y="6800"/>
                  <a:pt x="12114" y="7018"/>
                </a:cubicBezTo>
                <a:cubicBezTo>
                  <a:pt x="11642" y="7831"/>
                  <a:pt x="11878" y="8881"/>
                  <a:pt x="13104" y="9278"/>
                </a:cubicBezTo>
                <a:cubicBezTo>
                  <a:pt x="13835" y="9694"/>
                  <a:pt x="15062" y="9694"/>
                  <a:pt x="15557" y="9080"/>
                </a:cubicBezTo>
                <a:cubicBezTo>
                  <a:pt x="15816" y="8881"/>
                  <a:pt x="15816" y="8881"/>
                  <a:pt x="15816" y="8663"/>
                </a:cubicBezTo>
                <a:cubicBezTo>
                  <a:pt x="16547" y="7831"/>
                  <a:pt x="16052" y="6800"/>
                  <a:pt x="15062" y="6403"/>
                </a:cubicBezTo>
                <a:cubicBezTo>
                  <a:pt x="14578" y="6195"/>
                  <a:pt x="14089" y="6091"/>
                  <a:pt x="13629" y="6116"/>
                </a:cubicBezTo>
                <a:close/>
                <a:moveTo>
                  <a:pt x="20721" y="0"/>
                </a:moveTo>
                <a:lnTo>
                  <a:pt x="20957" y="0"/>
                </a:lnTo>
                <a:cubicBezTo>
                  <a:pt x="21216" y="0"/>
                  <a:pt x="21452" y="0"/>
                  <a:pt x="21216" y="198"/>
                </a:cubicBezTo>
                <a:lnTo>
                  <a:pt x="21216" y="397"/>
                </a:lnTo>
                <a:cubicBezTo>
                  <a:pt x="21452" y="615"/>
                  <a:pt x="21216" y="615"/>
                  <a:pt x="21216" y="813"/>
                </a:cubicBezTo>
                <a:cubicBezTo>
                  <a:pt x="21216" y="1031"/>
                  <a:pt x="21216" y="1447"/>
                  <a:pt x="21216" y="1844"/>
                </a:cubicBezTo>
                <a:cubicBezTo>
                  <a:pt x="21216" y="2478"/>
                  <a:pt x="21216" y="3291"/>
                  <a:pt x="20957" y="4123"/>
                </a:cubicBezTo>
                <a:cubicBezTo>
                  <a:pt x="20957" y="4322"/>
                  <a:pt x="20957" y="4322"/>
                  <a:pt x="20957" y="4540"/>
                </a:cubicBezTo>
                <a:cubicBezTo>
                  <a:pt x="20721" y="4956"/>
                  <a:pt x="20721" y="5154"/>
                  <a:pt x="20721" y="5353"/>
                </a:cubicBezTo>
                <a:cubicBezTo>
                  <a:pt x="20462" y="5987"/>
                  <a:pt x="20226" y="6602"/>
                  <a:pt x="19966" y="7018"/>
                </a:cubicBezTo>
                <a:cubicBezTo>
                  <a:pt x="19259" y="8465"/>
                  <a:pt x="18269" y="9912"/>
                  <a:pt x="16783" y="11558"/>
                </a:cubicBezTo>
                <a:cubicBezTo>
                  <a:pt x="16547" y="11756"/>
                  <a:pt x="16311" y="12588"/>
                  <a:pt x="16311" y="13005"/>
                </a:cubicBezTo>
                <a:cubicBezTo>
                  <a:pt x="16783" y="14650"/>
                  <a:pt x="17042" y="18357"/>
                  <a:pt x="13104" y="20221"/>
                </a:cubicBezTo>
                <a:cubicBezTo>
                  <a:pt x="12609" y="20637"/>
                  <a:pt x="12114" y="20439"/>
                  <a:pt x="12373" y="19805"/>
                </a:cubicBezTo>
                <a:cubicBezTo>
                  <a:pt x="12373" y="17545"/>
                  <a:pt x="11383" y="12172"/>
                  <a:pt x="819" y="12390"/>
                </a:cubicBezTo>
                <a:cubicBezTo>
                  <a:pt x="88" y="12390"/>
                  <a:pt x="-148" y="11974"/>
                  <a:pt x="88" y="11558"/>
                </a:cubicBezTo>
                <a:cubicBezTo>
                  <a:pt x="819" y="10110"/>
                  <a:pt x="2800" y="7216"/>
                  <a:pt x="7704" y="7434"/>
                </a:cubicBezTo>
                <a:cubicBezTo>
                  <a:pt x="8200" y="7434"/>
                  <a:pt x="8931" y="7018"/>
                  <a:pt x="9166" y="6602"/>
                </a:cubicBezTo>
                <a:cubicBezTo>
                  <a:pt x="10157" y="5571"/>
                  <a:pt x="11878" y="3509"/>
                  <a:pt x="14826" y="2062"/>
                </a:cubicBezTo>
                <a:cubicBezTo>
                  <a:pt x="16547" y="1031"/>
                  <a:pt x="18009" y="615"/>
                  <a:pt x="19000" y="397"/>
                </a:cubicBezTo>
                <a:cubicBezTo>
                  <a:pt x="19731" y="397"/>
                  <a:pt x="20226" y="397"/>
                  <a:pt x="20226" y="198"/>
                </a:cubicBezTo>
                <a:cubicBezTo>
                  <a:pt x="20462" y="198"/>
                  <a:pt x="20462" y="0"/>
                  <a:pt x="20721" y="0"/>
                </a:cubicBezTo>
                <a:close/>
              </a:path>
            </a:pathLst>
          </a:custGeom>
          <a:solidFill>
            <a:srgbClr val="FFFFFF"/>
          </a:solidFill>
          <a:ln w="12700" cap="flat">
            <a:noFill/>
            <a:miter lim="400000"/>
          </a:ln>
          <a:effectLst/>
        </p:spPr>
        <p:txBody>
          <a:bodyPr wrap="square" lIns="45719" tIns="45719" rIns="45719" bIns="45719" numCol="1" anchor="ctr">
            <a:noAutofit/>
          </a:bodyPr>
          <a:lstStyle/>
          <a:p>
            <a:pPr>
              <a:defRPr sz="1300">
                <a:solidFill>
                  <a:srgbClr val="FFFFFF"/>
                </a:solidFill>
                <a:latin typeface="+mn-lt"/>
                <a:ea typeface="+mn-ea"/>
                <a:cs typeface="+mn-cs"/>
                <a:sym typeface="阿里巴巴普惠体 R" panose="00020600040101010101" charset="-122"/>
              </a:defRPr>
            </a:pPr>
            <a:endParaRPr lang="zh-CN" altLang="en-US" sz="1400" dirty="0">
              <a:latin typeface="思源黑体 CN Bold" panose="020B0800000000000000" pitchFamily="34" charset="-122"/>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1226" name="右箭头 34"/>
          <p:cNvSpPr/>
          <p:nvPr/>
        </p:nvSpPr>
        <p:spPr>
          <a:xfrm>
            <a:off x="2338070" y="5161280"/>
            <a:ext cx="2126615" cy="717550"/>
          </a:xfrm>
          <a:prstGeom prst="rightArrow">
            <a:avLst>
              <a:gd name="adj1" fmla="val 100000"/>
              <a:gd name="adj2" fmla="val 38158"/>
            </a:avLst>
          </a:prstGeom>
          <a:solidFill>
            <a:schemeClr val="bg1">
              <a:lumMod val="65000"/>
            </a:schemeClr>
          </a:solidFill>
          <a:ln w="12700" cap="flat">
            <a:noFill/>
            <a:miter lim="400000"/>
          </a:ln>
          <a:effectLst/>
        </p:spPr>
        <p:txBody>
          <a:bodyPr wrap="square" lIns="45719" tIns="45719" rIns="45719" bIns="45719" numCol="1" anchor="ctr">
            <a:noAutofit/>
          </a:bodyPr>
          <a:lstStyle/>
          <a:p>
            <a:pPr algn="ctr">
              <a:defRPr sz="1300">
                <a:solidFill>
                  <a:srgbClr val="FFFFFF"/>
                </a:solidFill>
                <a:latin typeface="+mn-lt"/>
                <a:ea typeface="+mn-ea"/>
                <a:cs typeface="+mn-cs"/>
                <a:sym typeface="阿里巴巴普惠体 R" panose="00020600040101010101" charset="-122"/>
              </a:defRPr>
            </a:pPr>
            <a:endParaRPr lang="zh-CN" altLang="en-US" sz="1400" dirty="0">
              <a:latin typeface="思源黑体 CN Bold" panose="020B0800000000000000" pitchFamily="34" charset="-122"/>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1227" name="箭头"/>
          <p:cNvSpPr/>
          <p:nvPr/>
        </p:nvSpPr>
        <p:spPr>
          <a:xfrm>
            <a:off x="3212465" y="5161280"/>
            <a:ext cx="1866900" cy="717550"/>
          </a:xfrm>
          <a:prstGeom prst="rightArrow">
            <a:avLst>
              <a:gd name="adj1" fmla="val 100000"/>
              <a:gd name="adj2" fmla="val 38158"/>
            </a:avLst>
          </a:prstGeom>
          <a:solidFill>
            <a:srgbClr val="03327F"/>
          </a:solidFill>
          <a:ln w="12700" cap="flat">
            <a:noFill/>
            <a:miter lim="400000"/>
          </a:ln>
          <a:effectLst/>
        </p:spPr>
        <p:txBody>
          <a:bodyPr wrap="square" lIns="45719" tIns="45719" rIns="45719" bIns="45719" numCol="1" anchor="ctr">
            <a:noAutofit/>
          </a:bodyPr>
          <a:lstStyle/>
          <a:p>
            <a:pPr>
              <a:defRPr sz="1300">
                <a:solidFill>
                  <a:srgbClr val="FFFFFF"/>
                </a:solidFill>
                <a:latin typeface="+mn-lt"/>
                <a:ea typeface="+mn-ea"/>
                <a:cs typeface="+mn-cs"/>
                <a:sym typeface="阿里巴巴普惠体 R" panose="00020600040101010101" charset="-122"/>
              </a:defRPr>
            </a:pPr>
            <a:endParaRPr lang="zh-CN" altLang="en-US" sz="1400" dirty="0">
              <a:latin typeface="思源黑体 CN Bold" panose="020B0800000000000000" pitchFamily="34" charset="-122"/>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1228" name="客户满意"/>
          <p:cNvSpPr txBox="1"/>
          <p:nvPr/>
        </p:nvSpPr>
        <p:spPr>
          <a:xfrm>
            <a:off x="3435985" y="5367020"/>
            <a:ext cx="1593215" cy="305435"/>
          </a:xfrm>
          <a:prstGeom prst="rect">
            <a:avLst/>
          </a:prstGeom>
          <a:noFill/>
          <a:ln w="12700" cap="flat">
            <a:noFill/>
            <a:miter lim="400000"/>
          </a:ln>
          <a:effectLst/>
        </p:spPr>
        <p:txBody>
          <a:bodyPr wrap="square" lIns="45719" tIns="45719" rIns="45719" bIns="45719" numCol="1" anchor="ctr">
            <a:spAutoFit/>
          </a:bodyPr>
          <a:lstStyle>
            <a:lvl1pPr>
              <a:defRPr sz="1300">
                <a:solidFill>
                  <a:srgbClr val="FFFFFF"/>
                </a:solidFill>
                <a:latin typeface="+mn-lt"/>
                <a:ea typeface="+mn-ea"/>
                <a:cs typeface="+mn-cs"/>
                <a:sym typeface="阿里巴巴普惠体 R" panose="00020600040101010101" charset="-122"/>
              </a:defRPr>
            </a:lvl1pPr>
          </a:lstStyle>
          <a:p>
            <a:pPr algn="l"/>
            <a:r>
              <a:rPr lang="zh-CN" altLang="en-US" sz="1400" b="1" dirty="0" smtClean="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rPr>
              <a:t>客户满意</a:t>
            </a:r>
            <a:endParaRPr lang="zh-CN" altLang="en-US" sz="1400" b="1" dirty="0" smtClean="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1230" name="燕尾形 36"/>
          <p:cNvSpPr/>
          <p:nvPr/>
        </p:nvSpPr>
        <p:spPr>
          <a:xfrm>
            <a:off x="4940935" y="5161280"/>
            <a:ext cx="413385" cy="717550"/>
          </a:xfrm>
          <a:prstGeom prst="chevron">
            <a:avLst>
              <a:gd name="adj" fmla="val 65759"/>
            </a:avLst>
          </a:prstGeom>
          <a:solidFill>
            <a:srgbClr val="03327F"/>
          </a:solidFill>
          <a:ln w="12700" cap="flat">
            <a:noFill/>
            <a:miter lim="400000"/>
          </a:ln>
          <a:effectLst/>
        </p:spPr>
        <p:txBody>
          <a:bodyPr wrap="square" lIns="45719" tIns="45719" rIns="45719" bIns="45719" numCol="1" anchor="ctr">
            <a:noAutofit/>
          </a:bodyPr>
          <a:lstStyle/>
          <a:p>
            <a:pPr algn="ctr">
              <a:defRPr sz="1300">
                <a:solidFill>
                  <a:srgbClr val="FFFFFF"/>
                </a:solidFill>
                <a:latin typeface="+mn-lt"/>
                <a:ea typeface="+mn-ea"/>
                <a:cs typeface="+mn-cs"/>
                <a:sym typeface="阿里巴巴普惠体 R" panose="00020600040101010101" charset="-122"/>
              </a:defRPr>
            </a:pPr>
            <a:endParaRPr lang="zh-CN" altLang="en-US" sz="1400" dirty="0">
              <a:latin typeface="思源黑体 CN Bold" panose="020B0800000000000000" pitchFamily="34" charset="-122"/>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1232" name="Freeform 93"/>
          <p:cNvSpPr/>
          <p:nvPr/>
        </p:nvSpPr>
        <p:spPr>
          <a:xfrm>
            <a:off x="2503170" y="5272405"/>
            <a:ext cx="509905" cy="48831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725" y="0"/>
                  <a:pt x="0" y="4725"/>
                  <a:pt x="0" y="10800"/>
                </a:cubicBezTo>
                <a:cubicBezTo>
                  <a:pt x="0" y="16875"/>
                  <a:pt x="4725" y="21600"/>
                  <a:pt x="10800" y="21600"/>
                </a:cubicBezTo>
                <a:cubicBezTo>
                  <a:pt x="16875" y="21600"/>
                  <a:pt x="21600" y="16875"/>
                  <a:pt x="21600" y="10800"/>
                </a:cubicBezTo>
                <a:cubicBezTo>
                  <a:pt x="21600" y="4725"/>
                  <a:pt x="16875" y="0"/>
                  <a:pt x="10800" y="0"/>
                </a:cubicBezTo>
                <a:close/>
                <a:moveTo>
                  <a:pt x="15862" y="17887"/>
                </a:moveTo>
                <a:cubicBezTo>
                  <a:pt x="10800" y="14175"/>
                  <a:pt x="10800" y="14175"/>
                  <a:pt x="10800" y="14175"/>
                </a:cubicBezTo>
                <a:cubicBezTo>
                  <a:pt x="5737" y="17887"/>
                  <a:pt x="5737" y="17887"/>
                  <a:pt x="5737" y="17887"/>
                </a:cubicBezTo>
                <a:cubicBezTo>
                  <a:pt x="7762" y="11812"/>
                  <a:pt x="7762" y="11812"/>
                  <a:pt x="7762" y="11812"/>
                </a:cubicBezTo>
                <a:cubicBezTo>
                  <a:pt x="2700" y="8100"/>
                  <a:pt x="2700" y="8100"/>
                  <a:pt x="2700" y="8100"/>
                </a:cubicBezTo>
                <a:cubicBezTo>
                  <a:pt x="8775" y="8100"/>
                  <a:pt x="8775" y="8100"/>
                  <a:pt x="8775" y="8100"/>
                </a:cubicBezTo>
                <a:cubicBezTo>
                  <a:pt x="10800" y="2362"/>
                  <a:pt x="10800" y="2362"/>
                  <a:pt x="10800" y="2362"/>
                </a:cubicBezTo>
                <a:cubicBezTo>
                  <a:pt x="12825" y="8100"/>
                  <a:pt x="12825" y="8100"/>
                  <a:pt x="12825" y="8100"/>
                </a:cubicBezTo>
                <a:cubicBezTo>
                  <a:pt x="18900" y="8100"/>
                  <a:pt x="18900" y="8100"/>
                  <a:pt x="18900" y="8100"/>
                </a:cubicBezTo>
                <a:cubicBezTo>
                  <a:pt x="13837" y="11812"/>
                  <a:pt x="13837" y="11812"/>
                  <a:pt x="13837" y="11812"/>
                </a:cubicBezTo>
                <a:lnTo>
                  <a:pt x="15862" y="17887"/>
                </a:lnTo>
                <a:close/>
              </a:path>
            </a:pathLst>
          </a:custGeom>
          <a:solidFill>
            <a:srgbClr val="FFFFFF"/>
          </a:solidFill>
          <a:ln w="12700" cap="flat">
            <a:noFill/>
            <a:miter lim="400000"/>
          </a:ln>
          <a:effectLst/>
        </p:spPr>
        <p:txBody>
          <a:bodyPr wrap="square" lIns="45719" tIns="45719" rIns="45719" bIns="45719" numCol="1" anchor="t">
            <a:noAutofit/>
          </a:bodyPr>
          <a:lstStyle/>
          <a:p>
            <a:pPr>
              <a:defRPr sz="1300">
                <a:solidFill>
                  <a:srgbClr val="FFFFFF"/>
                </a:solidFill>
                <a:latin typeface="+mn-lt"/>
                <a:ea typeface="+mn-ea"/>
                <a:cs typeface="+mn-cs"/>
                <a:sym typeface="阿里巴巴普惠体 R" panose="00020600040101010101" charset="-122"/>
              </a:defRPr>
            </a:pPr>
            <a:endParaRPr lang="zh-CN" altLang="en-US" sz="1400" dirty="0">
              <a:latin typeface="思源黑体 CN Bold" panose="020B0800000000000000" pitchFamily="34" charset="-122"/>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1237" name="文本框 7"/>
          <p:cNvSpPr txBox="1"/>
          <p:nvPr/>
        </p:nvSpPr>
        <p:spPr>
          <a:xfrm>
            <a:off x="6903085" y="1650365"/>
            <a:ext cx="3815080" cy="373380"/>
          </a:xfrm>
          <a:prstGeom prst="rect">
            <a:avLst/>
          </a:prstGeom>
          <a:ln w="12700">
            <a:miter lim="400000"/>
          </a:ln>
        </p:spPr>
        <p:txBody>
          <a:bodyPr wrap="square" lIns="45719" rIns="45719">
            <a:spAutoFit/>
          </a:bodyPr>
          <a:lstStyle>
            <a:lvl1pPr>
              <a:lnSpc>
                <a:spcPts val="2200"/>
              </a:lnSpc>
              <a:defRPr b="1">
                <a:solidFill>
                  <a:srgbClr val="2F5686"/>
                </a:solidFill>
                <a:latin typeface="+mn-lt"/>
                <a:ea typeface="+mn-ea"/>
                <a:cs typeface="+mn-cs"/>
                <a:sym typeface="阿里巴巴普惠体 R" panose="00020600040101010101" charset="-122"/>
              </a:defRPr>
            </a:lvl1pPr>
          </a:lstStyle>
          <a:p>
            <a:r>
              <a:rPr lang="zh-CN" altLang="en-US" sz="2000" dirty="0" smtClean="0">
                <a:solidFill>
                  <a:srgbClr val="03327F"/>
                </a:solidFill>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rPr>
              <a:t>职业健康安全方针</a:t>
            </a:r>
            <a:endParaRPr lang="zh-CN" altLang="en-US" sz="2000" dirty="0" smtClean="0">
              <a:solidFill>
                <a:srgbClr val="03327F"/>
              </a:solidFill>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1238" name="右箭头 30"/>
          <p:cNvSpPr/>
          <p:nvPr/>
        </p:nvSpPr>
        <p:spPr>
          <a:xfrm>
            <a:off x="6988810" y="3712210"/>
            <a:ext cx="2148840" cy="705485"/>
          </a:xfrm>
          <a:prstGeom prst="rightArrow">
            <a:avLst>
              <a:gd name="adj1" fmla="val 100000"/>
              <a:gd name="adj2" fmla="val 38158"/>
            </a:avLst>
          </a:prstGeom>
          <a:solidFill>
            <a:schemeClr val="bg1">
              <a:lumMod val="65000"/>
            </a:schemeClr>
          </a:solidFill>
          <a:ln w="12700" cap="flat">
            <a:noFill/>
            <a:miter lim="400000"/>
          </a:ln>
          <a:effectLst/>
        </p:spPr>
        <p:txBody>
          <a:bodyPr wrap="square" lIns="45719" tIns="45719" rIns="45719" bIns="45719" numCol="1" anchor="ctr">
            <a:noAutofit/>
          </a:bodyPr>
          <a:lstStyle/>
          <a:p>
            <a:pPr algn="ctr">
              <a:defRPr sz="1300">
                <a:solidFill>
                  <a:srgbClr val="FFFFFF"/>
                </a:solidFill>
                <a:latin typeface="+mn-lt"/>
                <a:ea typeface="+mn-ea"/>
                <a:cs typeface="+mn-cs"/>
                <a:sym typeface="阿里巴巴普惠体 R" panose="00020600040101010101" charset="-122"/>
              </a:defRPr>
            </a:pPr>
            <a:endParaRPr lang="zh-CN" altLang="en-US" sz="1400" dirty="0">
              <a:latin typeface="思源黑体 CN Bold" panose="020B0800000000000000" pitchFamily="34" charset="-122"/>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1239" name="箭头"/>
          <p:cNvSpPr/>
          <p:nvPr/>
        </p:nvSpPr>
        <p:spPr>
          <a:xfrm>
            <a:off x="7872095" y="3712210"/>
            <a:ext cx="1886585" cy="717550"/>
          </a:xfrm>
          <a:prstGeom prst="rightArrow">
            <a:avLst>
              <a:gd name="adj1" fmla="val 100000"/>
              <a:gd name="adj2" fmla="val 38158"/>
            </a:avLst>
          </a:prstGeom>
          <a:solidFill>
            <a:srgbClr val="E08F08"/>
          </a:solidFill>
          <a:ln w="12700" cap="flat">
            <a:noFill/>
            <a:miter lim="400000"/>
          </a:ln>
          <a:effectLst/>
        </p:spPr>
        <p:txBody>
          <a:bodyPr wrap="square" lIns="45719" tIns="45719" rIns="45719" bIns="45719" numCol="1" anchor="ctr">
            <a:noAutofit/>
          </a:bodyPr>
          <a:lstStyle/>
          <a:p>
            <a:pPr algn="ctr">
              <a:defRPr sz="1300">
                <a:solidFill>
                  <a:srgbClr val="FFFFFF"/>
                </a:solidFill>
                <a:latin typeface="+mn-lt"/>
                <a:ea typeface="+mn-ea"/>
                <a:cs typeface="+mn-cs"/>
                <a:sym typeface="阿里巴巴普惠体 R" panose="00020600040101010101" charset="-122"/>
              </a:defRPr>
            </a:pPr>
            <a:endParaRPr lang="zh-CN" altLang="en-US" sz="1400" dirty="0">
              <a:latin typeface="思源黑体 CN Bold" panose="020B0800000000000000" pitchFamily="34" charset="-122"/>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1240" name="关爱生命"/>
          <p:cNvSpPr txBox="1"/>
          <p:nvPr/>
        </p:nvSpPr>
        <p:spPr>
          <a:xfrm>
            <a:off x="8244205" y="3917950"/>
            <a:ext cx="1612900" cy="305435"/>
          </a:xfrm>
          <a:prstGeom prst="rect">
            <a:avLst/>
          </a:prstGeom>
          <a:noFill/>
          <a:ln w="12700" cap="flat">
            <a:noFill/>
            <a:miter lim="400000"/>
          </a:ln>
          <a:effectLst/>
        </p:spPr>
        <p:txBody>
          <a:bodyPr wrap="square" lIns="45719" tIns="45719" rIns="45719" bIns="45719" numCol="1" anchor="ctr">
            <a:spAutoFit/>
          </a:bodyPr>
          <a:lstStyle>
            <a:lvl1pPr algn="ctr">
              <a:defRPr sz="1300">
                <a:solidFill>
                  <a:srgbClr val="FFFFFF"/>
                </a:solidFill>
                <a:latin typeface="+mn-lt"/>
                <a:ea typeface="+mn-ea"/>
                <a:cs typeface="+mn-cs"/>
                <a:sym typeface="阿里巴巴普惠体 R" panose="00020600040101010101" charset="-122"/>
              </a:defRPr>
            </a:lvl1pPr>
          </a:lstStyle>
          <a:p>
            <a:pPr algn="l"/>
            <a:r>
              <a:rPr lang="zh-CN" altLang="en-US" sz="1400" b="1" dirty="0" smtClean="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rPr>
              <a:t>关爱生命</a:t>
            </a:r>
            <a:endParaRPr lang="zh-CN" altLang="en-US" sz="1400" b="1" dirty="0" smtClean="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1242" name="燕尾形 37"/>
          <p:cNvSpPr/>
          <p:nvPr/>
        </p:nvSpPr>
        <p:spPr>
          <a:xfrm>
            <a:off x="9618980" y="3712210"/>
            <a:ext cx="417830" cy="717550"/>
          </a:xfrm>
          <a:prstGeom prst="chevron">
            <a:avLst>
              <a:gd name="adj" fmla="val 65759"/>
            </a:avLst>
          </a:prstGeom>
          <a:solidFill>
            <a:srgbClr val="E08F08"/>
          </a:solidFill>
          <a:ln w="12700" cap="flat">
            <a:noFill/>
            <a:miter lim="400000"/>
          </a:ln>
          <a:effectLst/>
        </p:spPr>
        <p:txBody>
          <a:bodyPr wrap="square" lIns="45719" tIns="45719" rIns="45719" bIns="45719" numCol="1" anchor="ctr">
            <a:noAutofit/>
          </a:bodyPr>
          <a:lstStyle/>
          <a:p>
            <a:pPr algn="ctr">
              <a:defRPr sz="1300">
                <a:solidFill>
                  <a:srgbClr val="FFFFFF"/>
                </a:solidFill>
                <a:latin typeface="+mn-lt"/>
                <a:ea typeface="+mn-ea"/>
                <a:cs typeface="+mn-cs"/>
                <a:sym typeface="阿里巴巴普惠体 R" panose="00020600040101010101" charset="-122"/>
              </a:defRPr>
            </a:pPr>
            <a:endParaRPr lang="zh-CN" altLang="en-US" sz="1400" dirty="0">
              <a:latin typeface="思源黑体 CN Bold" panose="020B0800000000000000" pitchFamily="34" charset="-122"/>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1244" name="椭圆 28"/>
          <p:cNvSpPr/>
          <p:nvPr/>
        </p:nvSpPr>
        <p:spPr>
          <a:xfrm>
            <a:off x="7096125" y="3765550"/>
            <a:ext cx="692785" cy="573405"/>
          </a:xfrm>
          <a:custGeom>
            <a:avLst/>
            <a:gdLst/>
            <a:ahLst/>
            <a:cxnLst>
              <a:cxn ang="0">
                <a:pos x="wd2" y="hd2"/>
              </a:cxn>
              <a:cxn ang="5400000">
                <a:pos x="wd2" y="hd2"/>
              </a:cxn>
              <a:cxn ang="10800000">
                <a:pos x="wd2" y="hd2"/>
              </a:cxn>
              <a:cxn ang="16200000">
                <a:pos x="wd2" y="hd2"/>
              </a:cxn>
            </a:cxnLst>
            <a:rect l="0" t="0" r="r" b="b"/>
            <a:pathLst>
              <a:path w="21600" h="21600" extrusionOk="0">
                <a:moveTo>
                  <a:pt x="9800" y="13331"/>
                </a:moveTo>
                <a:lnTo>
                  <a:pt x="10114" y="13570"/>
                </a:lnTo>
                <a:cubicBezTo>
                  <a:pt x="10605" y="13805"/>
                  <a:pt x="11146" y="13935"/>
                  <a:pt x="11713" y="13935"/>
                </a:cubicBezTo>
                <a:cubicBezTo>
                  <a:pt x="12280" y="13935"/>
                  <a:pt x="12820" y="13805"/>
                  <a:pt x="13311" y="13570"/>
                </a:cubicBezTo>
                <a:lnTo>
                  <a:pt x="13607" y="13345"/>
                </a:lnTo>
                <a:lnTo>
                  <a:pt x="14416" y="13534"/>
                </a:lnTo>
                <a:cubicBezTo>
                  <a:pt x="16110" y="14363"/>
                  <a:pt x="17476" y="15930"/>
                  <a:pt x="18199" y="17871"/>
                </a:cubicBezTo>
                <a:lnTo>
                  <a:pt x="18351" y="18725"/>
                </a:lnTo>
                <a:lnTo>
                  <a:pt x="18304" y="18725"/>
                </a:lnTo>
                <a:cubicBezTo>
                  <a:pt x="18051" y="18725"/>
                  <a:pt x="17797" y="19013"/>
                  <a:pt x="17797" y="19301"/>
                </a:cubicBezTo>
                <a:cubicBezTo>
                  <a:pt x="17797" y="19686"/>
                  <a:pt x="18051" y="19974"/>
                  <a:pt x="18304" y="19974"/>
                </a:cubicBezTo>
                <a:lnTo>
                  <a:pt x="18574" y="19974"/>
                </a:lnTo>
                <a:lnTo>
                  <a:pt x="18761" y="21019"/>
                </a:lnTo>
                <a:cubicBezTo>
                  <a:pt x="18761" y="21310"/>
                  <a:pt x="18507" y="21600"/>
                  <a:pt x="18254" y="21600"/>
                </a:cubicBezTo>
                <a:cubicBezTo>
                  <a:pt x="17916" y="21600"/>
                  <a:pt x="17663" y="21310"/>
                  <a:pt x="17663" y="21019"/>
                </a:cubicBezTo>
                <a:cubicBezTo>
                  <a:pt x="17663" y="17245"/>
                  <a:pt x="15047" y="14148"/>
                  <a:pt x="11670" y="14148"/>
                </a:cubicBezTo>
                <a:cubicBezTo>
                  <a:pt x="8379" y="14148"/>
                  <a:pt x="5678" y="17245"/>
                  <a:pt x="5678" y="21019"/>
                </a:cubicBezTo>
                <a:cubicBezTo>
                  <a:pt x="5678" y="21310"/>
                  <a:pt x="5509" y="21600"/>
                  <a:pt x="5171" y="21600"/>
                </a:cubicBezTo>
                <a:cubicBezTo>
                  <a:pt x="4918" y="21600"/>
                  <a:pt x="4665" y="21310"/>
                  <a:pt x="4665" y="21019"/>
                </a:cubicBezTo>
                <a:lnTo>
                  <a:pt x="4936" y="19464"/>
                </a:lnTo>
                <a:lnTo>
                  <a:pt x="5080" y="19300"/>
                </a:lnTo>
                <a:lnTo>
                  <a:pt x="4981" y="19204"/>
                </a:lnTo>
                <a:lnTo>
                  <a:pt x="5213" y="17871"/>
                </a:lnTo>
                <a:cubicBezTo>
                  <a:pt x="5567" y="16900"/>
                  <a:pt x="6079" y="16023"/>
                  <a:pt x="6712" y="15286"/>
                </a:cubicBezTo>
                <a:lnTo>
                  <a:pt x="7760" y="14460"/>
                </a:lnTo>
                <a:lnTo>
                  <a:pt x="8382" y="14680"/>
                </a:lnTo>
                <a:cubicBezTo>
                  <a:pt x="8636" y="14776"/>
                  <a:pt x="8974" y="14680"/>
                  <a:pt x="9059" y="14391"/>
                </a:cubicBezTo>
                <a:cubicBezTo>
                  <a:pt x="9228" y="14102"/>
                  <a:pt x="9143" y="13813"/>
                  <a:pt x="8889" y="13621"/>
                </a:cubicBezTo>
                <a:lnTo>
                  <a:pt x="8852" y="13602"/>
                </a:lnTo>
                <a:lnTo>
                  <a:pt x="8938" y="13534"/>
                </a:lnTo>
                <a:close/>
                <a:moveTo>
                  <a:pt x="7698" y="13018"/>
                </a:moveTo>
                <a:lnTo>
                  <a:pt x="8852" y="13602"/>
                </a:lnTo>
                <a:lnTo>
                  <a:pt x="7760" y="14460"/>
                </a:lnTo>
                <a:lnTo>
                  <a:pt x="5926" y="13813"/>
                </a:lnTo>
                <a:cubicBezTo>
                  <a:pt x="3302" y="13813"/>
                  <a:pt x="1270" y="15931"/>
                  <a:pt x="1101" y="18723"/>
                </a:cubicBezTo>
                <a:cubicBezTo>
                  <a:pt x="4487" y="18723"/>
                  <a:pt x="4487" y="18723"/>
                  <a:pt x="4487" y="18723"/>
                </a:cubicBezTo>
                <a:lnTo>
                  <a:pt x="4981" y="19204"/>
                </a:lnTo>
                <a:lnTo>
                  <a:pt x="4936" y="19464"/>
                </a:lnTo>
                <a:lnTo>
                  <a:pt x="4487" y="19974"/>
                </a:lnTo>
                <a:cubicBezTo>
                  <a:pt x="508" y="19974"/>
                  <a:pt x="508" y="19974"/>
                  <a:pt x="508" y="19974"/>
                </a:cubicBezTo>
                <a:cubicBezTo>
                  <a:pt x="254" y="19974"/>
                  <a:pt x="0" y="19685"/>
                  <a:pt x="0" y="19300"/>
                </a:cubicBezTo>
                <a:cubicBezTo>
                  <a:pt x="0" y="16485"/>
                  <a:pt x="1429" y="14156"/>
                  <a:pt x="3572" y="13168"/>
                </a:cubicBezTo>
                <a:lnTo>
                  <a:pt x="4085" y="13057"/>
                </a:lnTo>
                <a:lnTo>
                  <a:pt x="4532" y="13398"/>
                </a:lnTo>
                <a:cubicBezTo>
                  <a:pt x="4947" y="13595"/>
                  <a:pt x="5405" y="13703"/>
                  <a:pt x="5890" y="13703"/>
                </a:cubicBezTo>
                <a:cubicBezTo>
                  <a:pt x="6437" y="13703"/>
                  <a:pt x="6985" y="13535"/>
                  <a:pt x="7481" y="13234"/>
                </a:cubicBezTo>
                <a:close/>
                <a:moveTo>
                  <a:pt x="15515" y="6039"/>
                </a:moveTo>
                <a:cubicBezTo>
                  <a:pt x="17459" y="6039"/>
                  <a:pt x="19149" y="7961"/>
                  <a:pt x="19149" y="10075"/>
                </a:cubicBezTo>
                <a:cubicBezTo>
                  <a:pt x="19149" y="11325"/>
                  <a:pt x="18642" y="12382"/>
                  <a:pt x="17797" y="13151"/>
                </a:cubicBezTo>
                <a:cubicBezTo>
                  <a:pt x="20079" y="14112"/>
                  <a:pt x="21600" y="16514"/>
                  <a:pt x="21600" y="19301"/>
                </a:cubicBezTo>
                <a:cubicBezTo>
                  <a:pt x="21600" y="19686"/>
                  <a:pt x="21346" y="19974"/>
                  <a:pt x="21093" y="19974"/>
                </a:cubicBezTo>
                <a:cubicBezTo>
                  <a:pt x="19699" y="19974"/>
                  <a:pt x="19001" y="19974"/>
                  <a:pt x="18653" y="19974"/>
                </a:cubicBezTo>
                <a:lnTo>
                  <a:pt x="18574" y="19974"/>
                </a:lnTo>
                <a:lnTo>
                  <a:pt x="18351" y="18725"/>
                </a:lnTo>
                <a:lnTo>
                  <a:pt x="19574" y="18725"/>
                </a:lnTo>
                <a:cubicBezTo>
                  <a:pt x="20501" y="18725"/>
                  <a:pt x="20501" y="18725"/>
                  <a:pt x="20501" y="18725"/>
                </a:cubicBezTo>
                <a:cubicBezTo>
                  <a:pt x="20332" y="16226"/>
                  <a:pt x="18473" y="14208"/>
                  <a:pt x="16192" y="13919"/>
                </a:cubicBezTo>
                <a:cubicBezTo>
                  <a:pt x="15938" y="13919"/>
                  <a:pt x="15769" y="13631"/>
                  <a:pt x="15684" y="13343"/>
                </a:cubicBezTo>
                <a:cubicBezTo>
                  <a:pt x="15684" y="13055"/>
                  <a:pt x="15853" y="12766"/>
                  <a:pt x="16107" y="12766"/>
                </a:cubicBezTo>
                <a:cubicBezTo>
                  <a:pt x="17290" y="12478"/>
                  <a:pt x="18135" y="11421"/>
                  <a:pt x="18135" y="10075"/>
                </a:cubicBezTo>
                <a:cubicBezTo>
                  <a:pt x="18135" y="8538"/>
                  <a:pt x="16868" y="7192"/>
                  <a:pt x="15515" y="7192"/>
                </a:cubicBezTo>
                <a:cubicBezTo>
                  <a:pt x="15177" y="7192"/>
                  <a:pt x="15008" y="6904"/>
                  <a:pt x="15008" y="6615"/>
                </a:cubicBezTo>
                <a:cubicBezTo>
                  <a:pt x="15008" y="6327"/>
                  <a:pt x="15177" y="6039"/>
                  <a:pt x="15515" y="6039"/>
                </a:cubicBezTo>
                <a:close/>
                <a:moveTo>
                  <a:pt x="11662" y="5806"/>
                </a:moveTo>
                <a:cubicBezTo>
                  <a:pt x="9982" y="5806"/>
                  <a:pt x="8620" y="7366"/>
                  <a:pt x="8620" y="9290"/>
                </a:cubicBezTo>
                <a:cubicBezTo>
                  <a:pt x="8620" y="11214"/>
                  <a:pt x="9982" y="12774"/>
                  <a:pt x="11662" y="12774"/>
                </a:cubicBezTo>
                <a:cubicBezTo>
                  <a:pt x="13342" y="12774"/>
                  <a:pt x="14704" y="11214"/>
                  <a:pt x="14704" y="9290"/>
                </a:cubicBezTo>
                <a:cubicBezTo>
                  <a:pt x="14704" y="7366"/>
                  <a:pt x="13342" y="5806"/>
                  <a:pt x="11662" y="5806"/>
                </a:cubicBezTo>
                <a:close/>
                <a:moveTo>
                  <a:pt x="5890" y="5806"/>
                </a:moveTo>
                <a:cubicBezTo>
                  <a:pt x="6353" y="5806"/>
                  <a:pt x="6796" y="5903"/>
                  <a:pt x="7207" y="6095"/>
                </a:cubicBezTo>
                <a:lnTo>
                  <a:pt x="8268" y="6912"/>
                </a:lnTo>
                <a:lnTo>
                  <a:pt x="7928" y="7482"/>
                </a:lnTo>
                <a:lnTo>
                  <a:pt x="7866" y="7829"/>
                </a:lnTo>
                <a:lnTo>
                  <a:pt x="7575" y="7829"/>
                </a:lnTo>
                <a:cubicBezTo>
                  <a:pt x="7154" y="7251"/>
                  <a:pt x="6564" y="6962"/>
                  <a:pt x="5890" y="6962"/>
                </a:cubicBezTo>
                <a:cubicBezTo>
                  <a:pt x="4541" y="6962"/>
                  <a:pt x="3445" y="8214"/>
                  <a:pt x="3445" y="9755"/>
                </a:cubicBezTo>
                <a:cubicBezTo>
                  <a:pt x="3445" y="11296"/>
                  <a:pt x="4541" y="12548"/>
                  <a:pt x="5890" y="12548"/>
                </a:cubicBezTo>
                <a:cubicBezTo>
                  <a:pt x="6648" y="12548"/>
                  <a:pt x="7407" y="12066"/>
                  <a:pt x="7912" y="11296"/>
                </a:cubicBezTo>
                <a:lnTo>
                  <a:pt x="8035" y="11278"/>
                </a:lnTo>
                <a:lnTo>
                  <a:pt x="8562" y="12161"/>
                </a:lnTo>
                <a:lnTo>
                  <a:pt x="7698" y="13018"/>
                </a:lnTo>
                <a:lnTo>
                  <a:pt x="7440" y="12887"/>
                </a:lnTo>
                <a:cubicBezTo>
                  <a:pt x="6942" y="12730"/>
                  <a:pt x="6434" y="12658"/>
                  <a:pt x="5926" y="12658"/>
                </a:cubicBezTo>
                <a:lnTo>
                  <a:pt x="4085" y="13057"/>
                </a:lnTo>
                <a:lnTo>
                  <a:pt x="3435" y="12560"/>
                </a:lnTo>
                <a:cubicBezTo>
                  <a:pt x="2813" y="11849"/>
                  <a:pt x="2434" y="10862"/>
                  <a:pt x="2434" y="9755"/>
                </a:cubicBezTo>
                <a:cubicBezTo>
                  <a:pt x="2434" y="7540"/>
                  <a:pt x="3951" y="5806"/>
                  <a:pt x="5890" y="5806"/>
                </a:cubicBezTo>
                <a:close/>
                <a:moveTo>
                  <a:pt x="11713" y="4645"/>
                </a:moveTo>
                <a:cubicBezTo>
                  <a:pt x="13981" y="4645"/>
                  <a:pt x="15820" y="6725"/>
                  <a:pt x="15820" y="9290"/>
                </a:cubicBezTo>
                <a:cubicBezTo>
                  <a:pt x="15820" y="10573"/>
                  <a:pt x="15360" y="11734"/>
                  <a:pt x="14617" y="12575"/>
                </a:cubicBezTo>
                <a:lnTo>
                  <a:pt x="13607" y="13345"/>
                </a:lnTo>
                <a:lnTo>
                  <a:pt x="11670" y="12890"/>
                </a:lnTo>
                <a:lnTo>
                  <a:pt x="9800" y="13331"/>
                </a:lnTo>
                <a:lnTo>
                  <a:pt x="8809" y="12575"/>
                </a:lnTo>
                <a:lnTo>
                  <a:pt x="8562" y="12161"/>
                </a:lnTo>
                <a:lnTo>
                  <a:pt x="8755" y="11970"/>
                </a:lnTo>
                <a:cubicBezTo>
                  <a:pt x="8924" y="11777"/>
                  <a:pt x="8840" y="11392"/>
                  <a:pt x="8587" y="11199"/>
                </a:cubicBezTo>
                <a:lnTo>
                  <a:pt x="8035" y="11278"/>
                </a:lnTo>
                <a:lnTo>
                  <a:pt x="7928" y="11098"/>
                </a:lnTo>
                <a:cubicBezTo>
                  <a:pt x="7721" y="10543"/>
                  <a:pt x="7606" y="9932"/>
                  <a:pt x="7606" y="9290"/>
                </a:cubicBezTo>
                <a:lnTo>
                  <a:pt x="7866" y="7829"/>
                </a:lnTo>
                <a:lnTo>
                  <a:pt x="8334" y="7829"/>
                </a:lnTo>
                <a:cubicBezTo>
                  <a:pt x="8502" y="7540"/>
                  <a:pt x="8502" y="7155"/>
                  <a:pt x="8334" y="6962"/>
                </a:cubicBezTo>
                <a:lnTo>
                  <a:pt x="8268" y="6912"/>
                </a:lnTo>
                <a:lnTo>
                  <a:pt x="8809" y="6006"/>
                </a:lnTo>
                <a:cubicBezTo>
                  <a:pt x="9552" y="5165"/>
                  <a:pt x="10578" y="4645"/>
                  <a:pt x="11713" y="4645"/>
                </a:cubicBezTo>
                <a:close/>
                <a:moveTo>
                  <a:pt x="18152" y="2671"/>
                </a:moveTo>
                <a:lnTo>
                  <a:pt x="19166" y="2671"/>
                </a:lnTo>
                <a:lnTo>
                  <a:pt x="19166" y="3420"/>
                </a:lnTo>
                <a:cubicBezTo>
                  <a:pt x="19166" y="3825"/>
                  <a:pt x="19166" y="3825"/>
                  <a:pt x="19166" y="3825"/>
                </a:cubicBezTo>
                <a:cubicBezTo>
                  <a:pt x="19166" y="4119"/>
                  <a:pt x="18913" y="4413"/>
                  <a:pt x="18659" y="4413"/>
                </a:cubicBezTo>
                <a:cubicBezTo>
                  <a:pt x="18321" y="4413"/>
                  <a:pt x="18152" y="4119"/>
                  <a:pt x="18152" y="3825"/>
                </a:cubicBezTo>
                <a:close/>
                <a:moveTo>
                  <a:pt x="19166" y="1394"/>
                </a:moveTo>
                <a:lnTo>
                  <a:pt x="19324" y="1394"/>
                </a:lnTo>
                <a:cubicBezTo>
                  <a:pt x="19666" y="1394"/>
                  <a:pt x="19666" y="1394"/>
                  <a:pt x="19666" y="1394"/>
                </a:cubicBezTo>
                <a:cubicBezTo>
                  <a:pt x="20009" y="1394"/>
                  <a:pt x="20180" y="1688"/>
                  <a:pt x="20180" y="2081"/>
                </a:cubicBezTo>
                <a:cubicBezTo>
                  <a:pt x="20180" y="2376"/>
                  <a:pt x="20009" y="2671"/>
                  <a:pt x="19666" y="2671"/>
                </a:cubicBezTo>
                <a:lnTo>
                  <a:pt x="19166" y="2671"/>
                </a:lnTo>
                <a:lnTo>
                  <a:pt x="19166" y="2459"/>
                </a:lnTo>
                <a:close/>
                <a:moveTo>
                  <a:pt x="16926" y="1394"/>
                </a:moveTo>
                <a:lnTo>
                  <a:pt x="18152" y="1394"/>
                </a:lnTo>
                <a:lnTo>
                  <a:pt x="18152" y="2671"/>
                </a:lnTo>
                <a:lnTo>
                  <a:pt x="18082" y="2671"/>
                </a:lnTo>
                <a:cubicBezTo>
                  <a:pt x="16926" y="2671"/>
                  <a:pt x="16926" y="2671"/>
                  <a:pt x="16926" y="2671"/>
                </a:cubicBezTo>
                <a:cubicBezTo>
                  <a:pt x="16584" y="2671"/>
                  <a:pt x="16327" y="2376"/>
                  <a:pt x="16327" y="2081"/>
                </a:cubicBezTo>
                <a:cubicBezTo>
                  <a:pt x="16327" y="1688"/>
                  <a:pt x="16584" y="1394"/>
                  <a:pt x="16926" y="1394"/>
                </a:cubicBezTo>
                <a:close/>
                <a:moveTo>
                  <a:pt x="18659" y="0"/>
                </a:moveTo>
                <a:cubicBezTo>
                  <a:pt x="18913" y="0"/>
                  <a:pt x="19166" y="294"/>
                  <a:pt x="19166" y="588"/>
                </a:cubicBezTo>
                <a:lnTo>
                  <a:pt x="19166" y="1394"/>
                </a:lnTo>
                <a:lnTo>
                  <a:pt x="18152" y="1394"/>
                </a:lnTo>
                <a:lnTo>
                  <a:pt x="18152" y="993"/>
                </a:lnTo>
                <a:cubicBezTo>
                  <a:pt x="18152" y="588"/>
                  <a:pt x="18152" y="588"/>
                  <a:pt x="18152" y="588"/>
                </a:cubicBezTo>
                <a:cubicBezTo>
                  <a:pt x="18152" y="294"/>
                  <a:pt x="18321" y="0"/>
                  <a:pt x="18659" y="0"/>
                </a:cubicBezTo>
                <a:close/>
              </a:path>
            </a:pathLst>
          </a:custGeom>
          <a:solidFill>
            <a:srgbClr val="FFFFFF"/>
          </a:solidFill>
          <a:ln w="12700" cap="flat">
            <a:noFill/>
            <a:miter lim="400000"/>
          </a:ln>
          <a:effectLst/>
        </p:spPr>
        <p:txBody>
          <a:bodyPr wrap="square" lIns="45719" tIns="45719" rIns="45719" bIns="45719" numCol="1" anchor="ctr">
            <a:noAutofit/>
          </a:bodyPr>
          <a:lstStyle/>
          <a:p>
            <a:pPr algn="ctr">
              <a:defRPr sz="1300">
                <a:solidFill>
                  <a:srgbClr val="262626"/>
                </a:solidFill>
                <a:latin typeface="+mn-lt"/>
                <a:ea typeface="+mn-ea"/>
                <a:cs typeface="+mn-cs"/>
                <a:sym typeface="阿里巴巴普惠体 R" panose="00020600040101010101" charset="-122"/>
              </a:defRPr>
            </a:pPr>
            <a:endParaRPr lang="zh-CN" altLang="en-US" sz="1400" dirty="0">
              <a:latin typeface="思源黑体 CN Bold" panose="020B0800000000000000" pitchFamily="34" charset="-122"/>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1246" name="右箭头 10"/>
          <p:cNvSpPr/>
          <p:nvPr/>
        </p:nvSpPr>
        <p:spPr>
          <a:xfrm>
            <a:off x="6988810" y="2346325"/>
            <a:ext cx="2150110" cy="717550"/>
          </a:xfrm>
          <a:prstGeom prst="rightArrow">
            <a:avLst>
              <a:gd name="adj1" fmla="val 100000"/>
              <a:gd name="adj2" fmla="val 38158"/>
            </a:avLst>
          </a:prstGeom>
          <a:solidFill>
            <a:schemeClr val="bg1">
              <a:lumMod val="65000"/>
            </a:schemeClr>
          </a:solidFill>
          <a:ln w="12700" cap="flat">
            <a:noFill/>
            <a:miter lim="400000"/>
          </a:ln>
          <a:effectLst/>
        </p:spPr>
        <p:txBody>
          <a:bodyPr wrap="square" lIns="45719" tIns="45719" rIns="45719" bIns="45719" numCol="1" anchor="ctr">
            <a:noAutofit/>
          </a:bodyPr>
          <a:lstStyle/>
          <a:p>
            <a:pPr algn="ctr">
              <a:defRPr sz="1300">
                <a:solidFill>
                  <a:srgbClr val="FFFFFF"/>
                </a:solidFill>
                <a:latin typeface="+mn-lt"/>
                <a:ea typeface="+mn-ea"/>
                <a:cs typeface="+mn-cs"/>
                <a:sym typeface="阿里巴巴普惠体 R" panose="00020600040101010101" charset="-122"/>
              </a:defRPr>
            </a:pPr>
            <a:endParaRPr lang="zh-CN" altLang="en-US" sz="1400" dirty="0">
              <a:latin typeface="思源黑体 CN Bold" panose="020B0800000000000000" pitchFamily="34" charset="-122"/>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1247" name="箭头"/>
          <p:cNvSpPr/>
          <p:nvPr/>
        </p:nvSpPr>
        <p:spPr>
          <a:xfrm>
            <a:off x="7872730" y="2346325"/>
            <a:ext cx="1887220" cy="717550"/>
          </a:xfrm>
          <a:prstGeom prst="rightArrow">
            <a:avLst>
              <a:gd name="adj1" fmla="val 100000"/>
              <a:gd name="adj2" fmla="val 38158"/>
            </a:avLst>
          </a:prstGeom>
          <a:solidFill>
            <a:srgbClr val="E08F08"/>
          </a:solidFill>
          <a:ln w="12700" cap="flat">
            <a:noFill/>
            <a:miter lim="400000"/>
          </a:ln>
          <a:effectLst/>
        </p:spPr>
        <p:txBody>
          <a:bodyPr wrap="square" lIns="45719" tIns="45719" rIns="45719" bIns="45719" numCol="1" anchor="ctr">
            <a:noAutofit/>
          </a:bodyPr>
          <a:lstStyle/>
          <a:p>
            <a:pPr algn="ctr">
              <a:defRPr sz="1300">
                <a:solidFill>
                  <a:srgbClr val="FFFFFF"/>
                </a:solidFill>
                <a:latin typeface="+mn-lt"/>
                <a:ea typeface="+mn-ea"/>
                <a:cs typeface="+mn-cs"/>
                <a:sym typeface="阿里巴巴普惠体 R" panose="00020600040101010101" charset="-122"/>
              </a:defRPr>
            </a:pPr>
            <a:endParaRPr lang="zh-CN" altLang="en-US" sz="1400" dirty="0">
              <a:latin typeface="思源黑体 CN Bold" panose="020B0800000000000000" pitchFamily="34" charset="-122"/>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1248" name="遵规守法"/>
          <p:cNvSpPr txBox="1"/>
          <p:nvPr/>
        </p:nvSpPr>
        <p:spPr>
          <a:xfrm>
            <a:off x="8244205" y="2552700"/>
            <a:ext cx="1613535" cy="305435"/>
          </a:xfrm>
          <a:prstGeom prst="rect">
            <a:avLst/>
          </a:prstGeom>
          <a:noFill/>
          <a:ln w="12700" cap="flat">
            <a:noFill/>
            <a:miter lim="400000"/>
          </a:ln>
          <a:effectLst/>
        </p:spPr>
        <p:txBody>
          <a:bodyPr wrap="square" lIns="45719" tIns="45719" rIns="45719" bIns="45719" numCol="1" anchor="ctr">
            <a:spAutoFit/>
          </a:bodyPr>
          <a:lstStyle>
            <a:lvl1pPr algn="ctr">
              <a:defRPr sz="1300">
                <a:solidFill>
                  <a:srgbClr val="FFFFFF"/>
                </a:solidFill>
                <a:latin typeface="+mn-lt"/>
                <a:ea typeface="+mn-ea"/>
                <a:cs typeface="+mn-cs"/>
                <a:sym typeface="阿里巴巴普惠体 R" panose="00020600040101010101" charset="-122"/>
              </a:defRPr>
            </a:lvl1pPr>
          </a:lstStyle>
          <a:p>
            <a:pPr algn="l"/>
            <a:r>
              <a:rPr lang="zh-CN" altLang="en-US" sz="1400" b="1" dirty="0" smtClean="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rPr>
              <a:t>遵规守法</a:t>
            </a:r>
            <a:endParaRPr lang="zh-CN" altLang="en-US" sz="1400" b="1" dirty="0" smtClean="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1250" name="燕尾形 12"/>
          <p:cNvSpPr/>
          <p:nvPr/>
        </p:nvSpPr>
        <p:spPr>
          <a:xfrm>
            <a:off x="9620250" y="2346325"/>
            <a:ext cx="417830" cy="717550"/>
          </a:xfrm>
          <a:prstGeom prst="chevron">
            <a:avLst>
              <a:gd name="adj" fmla="val 65759"/>
            </a:avLst>
          </a:prstGeom>
          <a:solidFill>
            <a:srgbClr val="E08F08"/>
          </a:solidFill>
          <a:ln w="12700" cap="flat">
            <a:noFill/>
            <a:miter lim="400000"/>
          </a:ln>
          <a:effectLst/>
        </p:spPr>
        <p:txBody>
          <a:bodyPr wrap="square" lIns="45719" tIns="45719" rIns="45719" bIns="45719" numCol="1" anchor="ctr">
            <a:noAutofit/>
          </a:bodyPr>
          <a:lstStyle/>
          <a:p>
            <a:pPr algn="ctr">
              <a:defRPr sz="1300">
                <a:solidFill>
                  <a:srgbClr val="FFFFFF"/>
                </a:solidFill>
                <a:latin typeface="+mn-lt"/>
                <a:ea typeface="+mn-ea"/>
                <a:cs typeface="+mn-cs"/>
                <a:sym typeface="阿里巴巴普惠体 R" panose="00020600040101010101" charset="-122"/>
              </a:defRPr>
            </a:pPr>
            <a:endParaRPr lang="zh-CN" altLang="en-US" sz="1400" dirty="0">
              <a:latin typeface="思源黑体 CN Bold" panose="020B0800000000000000" pitchFamily="34" charset="-122"/>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1252" name="Freeform 20"/>
          <p:cNvSpPr/>
          <p:nvPr/>
        </p:nvSpPr>
        <p:spPr>
          <a:xfrm>
            <a:off x="7202805" y="2372360"/>
            <a:ext cx="424815" cy="598170"/>
          </a:xfrm>
          <a:custGeom>
            <a:avLst/>
            <a:gdLst/>
            <a:ahLst/>
            <a:cxnLst>
              <a:cxn ang="0">
                <a:pos x="wd2" y="hd2"/>
              </a:cxn>
              <a:cxn ang="5400000">
                <a:pos x="wd2" y="hd2"/>
              </a:cxn>
              <a:cxn ang="10800000">
                <a:pos x="wd2" y="hd2"/>
              </a:cxn>
              <a:cxn ang="16200000">
                <a:pos x="wd2" y="hd2"/>
              </a:cxn>
            </a:cxnLst>
            <a:rect l="0" t="0" r="r" b="b"/>
            <a:pathLst>
              <a:path w="21600" h="21600" extrusionOk="0">
                <a:moveTo>
                  <a:pt x="19762" y="3549"/>
                </a:moveTo>
                <a:cubicBezTo>
                  <a:pt x="14477" y="3549"/>
                  <a:pt x="14477" y="3549"/>
                  <a:pt x="14477" y="3549"/>
                </a:cubicBezTo>
                <a:cubicBezTo>
                  <a:pt x="13328" y="2931"/>
                  <a:pt x="13328" y="1851"/>
                  <a:pt x="13328" y="1851"/>
                </a:cubicBezTo>
                <a:cubicBezTo>
                  <a:pt x="13328" y="1851"/>
                  <a:pt x="13328" y="1851"/>
                  <a:pt x="13328" y="1851"/>
                </a:cubicBezTo>
                <a:cubicBezTo>
                  <a:pt x="13328" y="1851"/>
                  <a:pt x="13328" y="1697"/>
                  <a:pt x="13328" y="1697"/>
                </a:cubicBezTo>
                <a:cubicBezTo>
                  <a:pt x="13328" y="771"/>
                  <a:pt x="12179" y="0"/>
                  <a:pt x="10800" y="0"/>
                </a:cubicBezTo>
                <a:cubicBezTo>
                  <a:pt x="9421" y="0"/>
                  <a:pt x="8272" y="771"/>
                  <a:pt x="8272" y="1697"/>
                </a:cubicBezTo>
                <a:cubicBezTo>
                  <a:pt x="8272" y="1697"/>
                  <a:pt x="8272" y="1851"/>
                  <a:pt x="8272" y="1851"/>
                </a:cubicBezTo>
                <a:cubicBezTo>
                  <a:pt x="8272" y="1851"/>
                  <a:pt x="8272" y="1851"/>
                  <a:pt x="8272" y="1851"/>
                </a:cubicBezTo>
                <a:cubicBezTo>
                  <a:pt x="8272" y="1851"/>
                  <a:pt x="8502" y="2931"/>
                  <a:pt x="7353" y="3549"/>
                </a:cubicBezTo>
                <a:cubicBezTo>
                  <a:pt x="1838" y="3549"/>
                  <a:pt x="1838" y="3549"/>
                  <a:pt x="1838" y="3549"/>
                </a:cubicBezTo>
                <a:cubicBezTo>
                  <a:pt x="919" y="3549"/>
                  <a:pt x="0" y="4011"/>
                  <a:pt x="0" y="4629"/>
                </a:cubicBezTo>
                <a:cubicBezTo>
                  <a:pt x="0" y="20366"/>
                  <a:pt x="0" y="20366"/>
                  <a:pt x="0" y="20366"/>
                </a:cubicBezTo>
                <a:cubicBezTo>
                  <a:pt x="0" y="21137"/>
                  <a:pt x="919" y="21600"/>
                  <a:pt x="1838" y="21600"/>
                </a:cubicBezTo>
                <a:cubicBezTo>
                  <a:pt x="19762" y="21600"/>
                  <a:pt x="19762" y="21600"/>
                  <a:pt x="19762" y="21600"/>
                </a:cubicBezTo>
                <a:cubicBezTo>
                  <a:pt x="20911" y="21600"/>
                  <a:pt x="21600" y="21137"/>
                  <a:pt x="21600" y="20366"/>
                </a:cubicBezTo>
                <a:cubicBezTo>
                  <a:pt x="21600" y="4629"/>
                  <a:pt x="21600" y="4629"/>
                  <a:pt x="21600" y="4629"/>
                </a:cubicBezTo>
                <a:cubicBezTo>
                  <a:pt x="21600" y="4011"/>
                  <a:pt x="20911" y="3549"/>
                  <a:pt x="19762" y="3549"/>
                </a:cubicBezTo>
                <a:close/>
                <a:moveTo>
                  <a:pt x="10800" y="309"/>
                </a:moveTo>
                <a:cubicBezTo>
                  <a:pt x="11949" y="309"/>
                  <a:pt x="12868" y="926"/>
                  <a:pt x="12868" y="1697"/>
                </a:cubicBezTo>
                <a:cubicBezTo>
                  <a:pt x="12868" y="2469"/>
                  <a:pt x="11949" y="3086"/>
                  <a:pt x="10800" y="3086"/>
                </a:cubicBezTo>
                <a:cubicBezTo>
                  <a:pt x="9651" y="3086"/>
                  <a:pt x="8732" y="2469"/>
                  <a:pt x="8732" y="1697"/>
                </a:cubicBezTo>
                <a:cubicBezTo>
                  <a:pt x="8732" y="926"/>
                  <a:pt x="9651" y="309"/>
                  <a:pt x="10800" y="309"/>
                </a:cubicBezTo>
                <a:close/>
                <a:moveTo>
                  <a:pt x="19072" y="19131"/>
                </a:moveTo>
                <a:cubicBezTo>
                  <a:pt x="2528" y="19131"/>
                  <a:pt x="2528" y="19131"/>
                  <a:pt x="2528" y="19131"/>
                </a:cubicBezTo>
                <a:cubicBezTo>
                  <a:pt x="2528" y="4474"/>
                  <a:pt x="2528" y="4474"/>
                  <a:pt x="2528" y="4474"/>
                </a:cubicBezTo>
                <a:cubicBezTo>
                  <a:pt x="5515" y="4474"/>
                  <a:pt x="5515" y="4474"/>
                  <a:pt x="5515" y="4474"/>
                </a:cubicBezTo>
                <a:cubicBezTo>
                  <a:pt x="5055" y="5400"/>
                  <a:pt x="5055" y="5400"/>
                  <a:pt x="5055" y="5400"/>
                </a:cubicBezTo>
                <a:cubicBezTo>
                  <a:pt x="16545" y="5400"/>
                  <a:pt x="16545" y="5400"/>
                  <a:pt x="16545" y="5400"/>
                </a:cubicBezTo>
                <a:cubicBezTo>
                  <a:pt x="16085" y="4474"/>
                  <a:pt x="16085" y="4474"/>
                  <a:pt x="16085" y="4474"/>
                </a:cubicBezTo>
                <a:cubicBezTo>
                  <a:pt x="19072" y="4474"/>
                  <a:pt x="19072" y="4474"/>
                  <a:pt x="19072" y="4474"/>
                </a:cubicBezTo>
                <a:lnTo>
                  <a:pt x="19072" y="19131"/>
                </a:lnTo>
                <a:close/>
                <a:moveTo>
                  <a:pt x="10800" y="2777"/>
                </a:moveTo>
                <a:cubicBezTo>
                  <a:pt x="11719" y="2777"/>
                  <a:pt x="12409" y="2314"/>
                  <a:pt x="12409" y="1697"/>
                </a:cubicBezTo>
                <a:cubicBezTo>
                  <a:pt x="12409" y="1080"/>
                  <a:pt x="11719" y="617"/>
                  <a:pt x="10800" y="617"/>
                </a:cubicBezTo>
                <a:cubicBezTo>
                  <a:pt x="9881" y="617"/>
                  <a:pt x="9191" y="1080"/>
                  <a:pt x="9191" y="1697"/>
                </a:cubicBezTo>
                <a:cubicBezTo>
                  <a:pt x="9191" y="2314"/>
                  <a:pt x="9881" y="2777"/>
                  <a:pt x="10800" y="2777"/>
                </a:cubicBezTo>
                <a:close/>
                <a:moveTo>
                  <a:pt x="10800" y="926"/>
                </a:moveTo>
                <a:cubicBezTo>
                  <a:pt x="11489" y="926"/>
                  <a:pt x="11949" y="1234"/>
                  <a:pt x="11949" y="1697"/>
                </a:cubicBezTo>
                <a:cubicBezTo>
                  <a:pt x="11949" y="2160"/>
                  <a:pt x="11489" y="2469"/>
                  <a:pt x="10800" y="2469"/>
                </a:cubicBezTo>
                <a:cubicBezTo>
                  <a:pt x="10111" y="2469"/>
                  <a:pt x="9651" y="2160"/>
                  <a:pt x="9651" y="1697"/>
                </a:cubicBezTo>
                <a:cubicBezTo>
                  <a:pt x="9651" y="1234"/>
                  <a:pt x="10111" y="926"/>
                  <a:pt x="10800" y="926"/>
                </a:cubicBezTo>
                <a:close/>
                <a:moveTo>
                  <a:pt x="8043" y="13269"/>
                </a:moveTo>
                <a:cubicBezTo>
                  <a:pt x="8502" y="13577"/>
                  <a:pt x="8502" y="13577"/>
                  <a:pt x="8502" y="13577"/>
                </a:cubicBezTo>
                <a:cubicBezTo>
                  <a:pt x="5974" y="15583"/>
                  <a:pt x="5974" y="15583"/>
                  <a:pt x="5974" y="15583"/>
                </a:cubicBezTo>
                <a:cubicBezTo>
                  <a:pt x="5745" y="15737"/>
                  <a:pt x="5745" y="15737"/>
                  <a:pt x="5745" y="15737"/>
                </a:cubicBezTo>
                <a:cubicBezTo>
                  <a:pt x="5515" y="15429"/>
                  <a:pt x="5515" y="15429"/>
                  <a:pt x="5515" y="15429"/>
                </a:cubicBezTo>
                <a:cubicBezTo>
                  <a:pt x="4136" y="14503"/>
                  <a:pt x="4136" y="14503"/>
                  <a:pt x="4136" y="14503"/>
                </a:cubicBezTo>
                <a:cubicBezTo>
                  <a:pt x="4596" y="14040"/>
                  <a:pt x="4596" y="14040"/>
                  <a:pt x="4596" y="14040"/>
                </a:cubicBezTo>
                <a:cubicBezTo>
                  <a:pt x="5745" y="14657"/>
                  <a:pt x="5745" y="14657"/>
                  <a:pt x="5745" y="14657"/>
                </a:cubicBezTo>
                <a:lnTo>
                  <a:pt x="8043" y="13269"/>
                </a:lnTo>
                <a:close/>
                <a:moveTo>
                  <a:pt x="8043" y="10337"/>
                </a:moveTo>
                <a:cubicBezTo>
                  <a:pt x="8502" y="10646"/>
                  <a:pt x="8502" y="10646"/>
                  <a:pt x="8502" y="10646"/>
                </a:cubicBezTo>
                <a:cubicBezTo>
                  <a:pt x="5974" y="12497"/>
                  <a:pt x="5974" y="12497"/>
                  <a:pt x="5974" y="12497"/>
                </a:cubicBezTo>
                <a:cubicBezTo>
                  <a:pt x="5745" y="12806"/>
                  <a:pt x="5745" y="12806"/>
                  <a:pt x="5745" y="12806"/>
                </a:cubicBezTo>
                <a:cubicBezTo>
                  <a:pt x="5515" y="12497"/>
                  <a:pt x="5515" y="12497"/>
                  <a:pt x="5515" y="12497"/>
                </a:cubicBezTo>
                <a:cubicBezTo>
                  <a:pt x="4136" y="11417"/>
                  <a:pt x="4136" y="11417"/>
                  <a:pt x="4136" y="11417"/>
                </a:cubicBezTo>
                <a:cubicBezTo>
                  <a:pt x="4596" y="11109"/>
                  <a:pt x="4596" y="11109"/>
                  <a:pt x="4596" y="11109"/>
                </a:cubicBezTo>
                <a:cubicBezTo>
                  <a:pt x="5745" y="11726"/>
                  <a:pt x="5745" y="11726"/>
                  <a:pt x="5745" y="11726"/>
                </a:cubicBezTo>
                <a:lnTo>
                  <a:pt x="8043" y="10337"/>
                </a:lnTo>
                <a:close/>
                <a:moveTo>
                  <a:pt x="8043" y="7406"/>
                </a:moveTo>
                <a:cubicBezTo>
                  <a:pt x="8502" y="7714"/>
                  <a:pt x="8502" y="7714"/>
                  <a:pt x="8502" y="7714"/>
                </a:cubicBezTo>
                <a:cubicBezTo>
                  <a:pt x="5974" y="9566"/>
                  <a:pt x="5974" y="9566"/>
                  <a:pt x="5974" y="9566"/>
                </a:cubicBezTo>
                <a:cubicBezTo>
                  <a:pt x="5745" y="9720"/>
                  <a:pt x="5745" y="9720"/>
                  <a:pt x="5745" y="9720"/>
                </a:cubicBezTo>
                <a:cubicBezTo>
                  <a:pt x="5515" y="9566"/>
                  <a:pt x="5515" y="9566"/>
                  <a:pt x="5515" y="9566"/>
                </a:cubicBezTo>
                <a:cubicBezTo>
                  <a:pt x="4136" y="8486"/>
                  <a:pt x="4136" y="8486"/>
                  <a:pt x="4136" y="8486"/>
                </a:cubicBezTo>
                <a:cubicBezTo>
                  <a:pt x="4596" y="8177"/>
                  <a:pt x="4596" y="8177"/>
                  <a:pt x="4596" y="8177"/>
                </a:cubicBezTo>
                <a:cubicBezTo>
                  <a:pt x="5745" y="8794"/>
                  <a:pt x="5745" y="8794"/>
                  <a:pt x="5745" y="8794"/>
                </a:cubicBezTo>
                <a:lnTo>
                  <a:pt x="8043" y="7406"/>
                </a:lnTo>
                <a:close/>
              </a:path>
            </a:pathLst>
          </a:custGeom>
          <a:solidFill>
            <a:srgbClr val="FFFFFF"/>
          </a:solidFill>
          <a:ln w="12700" cap="flat">
            <a:noFill/>
            <a:miter lim="400000"/>
          </a:ln>
          <a:effectLst/>
        </p:spPr>
        <p:txBody>
          <a:bodyPr wrap="square" lIns="45719" tIns="45719" rIns="45719" bIns="45719" numCol="1" anchor="t">
            <a:noAutofit/>
          </a:bodyPr>
          <a:lstStyle/>
          <a:p>
            <a:pPr>
              <a:defRPr sz="1300">
                <a:latin typeface="+mn-lt"/>
                <a:ea typeface="+mn-ea"/>
                <a:cs typeface="+mn-cs"/>
                <a:sym typeface="阿里巴巴普惠体 R" panose="00020600040101010101" charset="-122"/>
              </a:defRPr>
            </a:pPr>
            <a:endParaRPr lang="zh-CN" altLang="en-US" sz="1400" dirty="0">
              <a:latin typeface="思源黑体 CN Bold" panose="020B0800000000000000" pitchFamily="34" charset="-122"/>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1254" name="右箭头 41"/>
          <p:cNvSpPr/>
          <p:nvPr/>
        </p:nvSpPr>
        <p:spPr>
          <a:xfrm>
            <a:off x="6988810" y="5156835"/>
            <a:ext cx="2150110" cy="717550"/>
          </a:xfrm>
          <a:prstGeom prst="rightArrow">
            <a:avLst>
              <a:gd name="adj1" fmla="val 100000"/>
              <a:gd name="adj2" fmla="val 38158"/>
            </a:avLst>
          </a:prstGeom>
          <a:solidFill>
            <a:schemeClr val="bg1">
              <a:lumMod val="65000"/>
            </a:schemeClr>
          </a:solidFill>
          <a:ln w="12700" cap="flat">
            <a:noFill/>
            <a:miter lim="400000"/>
          </a:ln>
          <a:effectLst/>
        </p:spPr>
        <p:txBody>
          <a:bodyPr wrap="square" lIns="45719" tIns="45719" rIns="45719" bIns="45719" numCol="1" anchor="ctr">
            <a:noAutofit/>
          </a:bodyPr>
          <a:lstStyle/>
          <a:p>
            <a:pPr algn="ctr">
              <a:defRPr sz="1300">
                <a:solidFill>
                  <a:srgbClr val="FFFFFF"/>
                </a:solidFill>
                <a:latin typeface="+mn-lt"/>
                <a:ea typeface="+mn-ea"/>
                <a:cs typeface="+mn-cs"/>
                <a:sym typeface="阿里巴巴普惠体 R" panose="00020600040101010101" charset="-122"/>
              </a:defRPr>
            </a:pPr>
            <a:endParaRPr lang="zh-CN" altLang="en-US" sz="1400" dirty="0">
              <a:latin typeface="思源黑体 CN Bold" panose="020B0800000000000000" pitchFamily="34" charset="-122"/>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1255" name="箭头"/>
          <p:cNvSpPr/>
          <p:nvPr/>
        </p:nvSpPr>
        <p:spPr>
          <a:xfrm>
            <a:off x="7872730" y="5156835"/>
            <a:ext cx="1887220" cy="717550"/>
          </a:xfrm>
          <a:prstGeom prst="rightArrow">
            <a:avLst>
              <a:gd name="adj1" fmla="val 100000"/>
              <a:gd name="adj2" fmla="val 38158"/>
            </a:avLst>
          </a:prstGeom>
          <a:solidFill>
            <a:srgbClr val="E08F08"/>
          </a:solidFill>
          <a:ln w="12700" cap="flat">
            <a:noFill/>
            <a:miter lim="400000"/>
          </a:ln>
          <a:effectLst/>
        </p:spPr>
        <p:txBody>
          <a:bodyPr wrap="square" lIns="45719" tIns="45719" rIns="45719" bIns="45719" numCol="1" anchor="ctr">
            <a:noAutofit/>
          </a:bodyPr>
          <a:lstStyle/>
          <a:p>
            <a:pPr>
              <a:defRPr sz="1300">
                <a:solidFill>
                  <a:srgbClr val="FFFFFF"/>
                </a:solidFill>
                <a:latin typeface="+mn-lt"/>
                <a:ea typeface="+mn-ea"/>
                <a:cs typeface="+mn-cs"/>
                <a:sym typeface="阿里巴巴普惠体 R" panose="00020600040101010101" charset="-122"/>
              </a:defRPr>
            </a:pPr>
            <a:endParaRPr lang="zh-CN" altLang="en-US" sz="1400" dirty="0">
              <a:latin typeface="思源黑体 CN Bold" panose="020B0800000000000000" pitchFamily="34" charset="-122"/>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1256" name="持续改进"/>
          <p:cNvSpPr txBox="1"/>
          <p:nvPr/>
        </p:nvSpPr>
        <p:spPr>
          <a:xfrm>
            <a:off x="8244205" y="5362575"/>
            <a:ext cx="1613535" cy="305435"/>
          </a:xfrm>
          <a:prstGeom prst="rect">
            <a:avLst/>
          </a:prstGeom>
          <a:noFill/>
          <a:ln w="12700" cap="flat">
            <a:noFill/>
            <a:miter lim="400000"/>
          </a:ln>
          <a:effectLst/>
        </p:spPr>
        <p:txBody>
          <a:bodyPr wrap="square" lIns="45719" tIns="45719" rIns="45719" bIns="45719" numCol="1" anchor="ctr">
            <a:spAutoFit/>
          </a:bodyPr>
          <a:lstStyle>
            <a:lvl1pPr>
              <a:defRPr sz="1300">
                <a:solidFill>
                  <a:srgbClr val="FFFFFF"/>
                </a:solidFill>
                <a:latin typeface="+mn-lt"/>
                <a:ea typeface="+mn-ea"/>
                <a:cs typeface="+mn-cs"/>
                <a:sym typeface="阿里巴巴普惠体 R" panose="00020600040101010101" charset="-122"/>
              </a:defRPr>
            </a:lvl1pPr>
          </a:lstStyle>
          <a:p>
            <a:pPr algn="l"/>
            <a:r>
              <a:rPr lang="zh-CN" altLang="en-US" sz="1400" b="1" dirty="0" smtClean="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rPr>
              <a:t>持续改进</a:t>
            </a:r>
            <a:endParaRPr lang="zh-CN" altLang="en-US" sz="1400" b="1" dirty="0" smtClean="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1258" name="燕尾形 45"/>
          <p:cNvSpPr/>
          <p:nvPr/>
        </p:nvSpPr>
        <p:spPr>
          <a:xfrm>
            <a:off x="9620250" y="5156835"/>
            <a:ext cx="417830" cy="717550"/>
          </a:xfrm>
          <a:prstGeom prst="chevron">
            <a:avLst>
              <a:gd name="adj" fmla="val 65759"/>
            </a:avLst>
          </a:prstGeom>
          <a:solidFill>
            <a:srgbClr val="E08F08"/>
          </a:solidFill>
          <a:ln w="12700" cap="flat">
            <a:noFill/>
            <a:miter lim="400000"/>
          </a:ln>
          <a:effectLst/>
        </p:spPr>
        <p:txBody>
          <a:bodyPr wrap="square" lIns="45719" tIns="45719" rIns="45719" bIns="45719" numCol="1" anchor="ctr">
            <a:noAutofit/>
          </a:bodyPr>
          <a:lstStyle/>
          <a:p>
            <a:pPr algn="ctr">
              <a:defRPr sz="1300">
                <a:solidFill>
                  <a:srgbClr val="FFFFFF"/>
                </a:solidFill>
                <a:latin typeface="+mn-lt"/>
                <a:ea typeface="+mn-ea"/>
                <a:cs typeface="+mn-cs"/>
                <a:sym typeface="阿里巴巴普惠体 R" panose="00020600040101010101" charset="-122"/>
              </a:defRPr>
            </a:pPr>
            <a:endParaRPr lang="zh-CN" altLang="en-US" sz="1400" dirty="0">
              <a:latin typeface="思源黑体 CN Bold" panose="020B0800000000000000" pitchFamily="34" charset="-122"/>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1260" name="Freeform 39"/>
          <p:cNvSpPr/>
          <p:nvPr/>
        </p:nvSpPr>
        <p:spPr>
          <a:xfrm>
            <a:off x="7153910" y="5218430"/>
            <a:ext cx="472440" cy="593725"/>
          </a:xfrm>
          <a:custGeom>
            <a:avLst/>
            <a:gdLst/>
            <a:ahLst/>
            <a:cxnLst>
              <a:cxn ang="0">
                <a:pos x="wd2" y="hd2"/>
              </a:cxn>
              <a:cxn ang="5400000">
                <a:pos x="wd2" y="hd2"/>
              </a:cxn>
              <a:cxn ang="10800000">
                <a:pos x="wd2" y="hd2"/>
              </a:cxn>
              <a:cxn ang="16200000">
                <a:pos x="wd2" y="hd2"/>
              </a:cxn>
            </a:cxnLst>
            <a:rect l="0" t="0" r="r" b="b"/>
            <a:pathLst>
              <a:path w="21321" h="21480" extrusionOk="0">
                <a:moveTo>
                  <a:pt x="9783" y="16894"/>
                </a:moveTo>
                <a:cubicBezTo>
                  <a:pt x="9938" y="16970"/>
                  <a:pt x="10003" y="17124"/>
                  <a:pt x="9885" y="17332"/>
                </a:cubicBezTo>
                <a:cubicBezTo>
                  <a:pt x="9392" y="18361"/>
                  <a:pt x="8169" y="20221"/>
                  <a:pt x="6453" y="21052"/>
                </a:cubicBezTo>
                <a:cubicBezTo>
                  <a:pt x="5959" y="21250"/>
                  <a:pt x="5466" y="21052"/>
                  <a:pt x="5724" y="20636"/>
                </a:cubicBezTo>
                <a:cubicBezTo>
                  <a:pt x="6195" y="19607"/>
                  <a:pt x="7182" y="17965"/>
                  <a:pt x="9133" y="16916"/>
                </a:cubicBezTo>
                <a:cubicBezTo>
                  <a:pt x="9380" y="16817"/>
                  <a:pt x="9627" y="16817"/>
                  <a:pt x="9783" y="16894"/>
                </a:cubicBezTo>
                <a:close/>
                <a:moveTo>
                  <a:pt x="7507" y="15415"/>
                </a:moveTo>
                <a:cubicBezTo>
                  <a:pt x="7657" y="15491"/>
                  <a:pt x="7716" y="15644"/>
                  <a:pt x="7598" y="15841"/>
                </a:cubicBezTo>
                <a:cubicBezTo>
                  <a:pt x="6870" y="17281"/>
                  <a:pt x="5389" y="19963"/>
                  <a:pt x="2452" y="21403"/>
                </a:cubicBezTo>
                <a:cubicBezTo>
                  <a:pt x="1958" y="21600"/>
                  <a:pt x="1723" y="21403"/>
                  <a:pt x="1958" y="20989"/>
                </a:cubicBezTo>
                <a:cubicBezTo>
                  <a:pt x="2452" y="19549"/>
                  <a:pt x="3932" y="16867"/>
                  <a:pt x="6870" y="15447"/>
                </a:cubicBezTo>
                <a:cubicBezTo>
                  <a:pt x="7117" y="15339"/>
                  <a:pt x="7358" y="15339"/>
                  <a:pt x="7507" y="15415"/>
                </a:cubicBezTo>
                <a:close/>
                <a:moveTo>
                  <a:pt x="5309" y="13965"/>
                </a:moveTo>
                <a:cubicBezTo>
                  <a:pt x="5462" y="14068"/>
                  <a:pt x="5521" y="14275"/>
                  <a:pt x="5392" y="14482"/>
                </a:cubicBezTo>
                <a:cubicBezTo>
                  <a:pt x="4898" y="15506"/>
                  <a:pt x="3675" y="17140"/>
                  <a:pt x="1959" y="18165"/>
                </a:cubicBezTo>
                <a:cubicBezTo>
                  <a:pt x="1231" y="18361"/>
                  <a:pt x="996" y="18165"/>
                  <a:pt x="1231" y="17751"/>
                </a:cubicBezTo>
                <a:cubicBezTo>
                  <a:pt x="1724" y="16727"/>
                  <a:pt x="2712" y="15092"/>
                  <a:pt x="4663" y="14068"/>
                </a:cubicBezTo>
                <a:cubicBezTo>
                  <a:pt x="4910" y="13861"/>
                  <a:pt x="5157" y="13861"/>
                  <a:pt x="5309" y="13965"/>
                </a:cubicBezTo>
                <a:close/>
                <a:moveTo>
                  <a:pt x="13629" y="6116"/>
                </a:moveTo>
                <a:cubicBezTo>
                  <a:pt x="13169" y="6141"/>
                  <a:pt x="12739" y="6294"/>
                  <a:pt x="12373" y="6602"/>
                </a:cubicBezTo>
                <a:cubicBezTo>
                  <a:pt x="12373" y="6800"/>
                  <a:pt x="12373" y="6800"/>
                  <a:pt x="12114" y="7018"/>
                </a:cubicBezTo>
                <a:cubicBezTo>
                  <a:pt x="11642" y="7831"/>
                  <a:pt x="11878" y="8881"/>
                  <a:pt x="13104" y="9278"/>
                </a:cubicBezTo>
                <a:cubicBezTo>
                  <a:pt x="13835" y="9694"/>
                  <a:pt x="15062" y="9694"/>
                  <a:pt x="15557" y="9080"/>
                </a:cubicBezTo>
                <a:cubicBezTo>
                  <a:pt x="15816" y="8881"/>
                  <a:pt x="15816" y="8881"/>
                  <a:pt x="15816" y="8663"/>
                </a:cubicBezTo>
                <a:cubicBezTo>
                  <a:pt x="16547" y="7831"/>
                  <a:pt x="16052" y="6800"/>
                  <a:pt x="15062" y="6403"/>
                </a:cubicBezTo>
                <a:cubicBezTo>
                  <a:pt x="14578" y="6195"/>
                  <a:pt x="14089" y="6091"/>
                  <a:pt x="13629" y="6116"/>
                </a:cubicBezTo>
                <a:close/>
                <a:moveTo>
                  <a:pt x="20721" y="0"/>
                </a:moveTo>
                <a:lnTo>
                  <a:pt x="20957" y="0"/>
                </a:lnTo>
                <a:cubicBezTo>
                  <a:pt x="21216" y="0"/>
                  <a:pt x="21452" y="0"/>
                  <a:pt x="21216" y="198"/>
                </a:cubicBezTo>
                <a:lnTo>
                  <a:pt x="21216" y="397"/>
                </a:lnTo>
                <a:cubicBezTo>
                  <a:pt x="21452" y="615"/>
                  <a:pt x="21216" y="615"/>
                  <a:pt x="21216" y="813"/>
                </a:cubicBezTo>
                <a:cubicBezTo>
                  <a:pt x="21216" y="1031"/>
                  <a:pt x="21216" y="1447"/>
                  <a:pt x="21216" y="1844"/>
                </a:cubicBezTo>
                <a:cubicBezTo>
                  <a:pt x="21216" y="2478"/>
                  <a:pt x="21216" y="3291"/>
                  <a:pt x="20957" y="4123"/>
                </a:cubicBezTo>
                <a:cubicBezTo>
                  <a:pt x="20957" y="4322"/>
                  <a:pt x="20957" y="4322"/>
                  <a:pt x="20957" y="4540"/>
                </a:cubicBezTo>
                <a:cubicBezTo>
                  <a:pt x="20721" y="4956"/>
                  <a:pt x="20721" y="5154"/>
                  <a:pt x="20721" y="5353"/>
                </a:cubicBezTo>
                <a:cubicBezTo>
                  <a:pt x="20462" y="5987"/>
                  <a:pt x="20226" y="6602"/>
                  <a:pt x="19966" y="7018"/>
                </a:cubicBezTo>
                <a:cubicBezTo>
                  <a:pt x="19259" y="8465"/>
                  <a:pt x="18269" y="9912"/>
                  <a:pt x="16783" y="11558"/>
                </a:cubicBezTo>
                <a:cubicBezTo>
                  <a:pt x="16547" y="11756"/>
                  <a:pt x="16311" y="12588"/>
                  <a:pt x="16311" y="13005"/>
                </a:cubicBezTo>
                <a:cubicBezTo>
                  <a:pt x="16783" y="14650"/>
                  <a:pt x="17042" y="18357"/>
                  <a:pt x="13104" y="20221"/>
                </a:cubicBezTo>
                <a:cubicBezTo>
                  <a:pt x="12609" y="20637"/>
                  <a:pt x="12114" y="20439"/>
                  <a:pt x="12373" y="19805"/>
                </a:cubicBezTo>
                <a:cubicBezTo>
                  <a:pt x="12373" y="17545"/>
                  <a:pt x="11383" y="12172"/>
                  <a:pt x="819" y="12390"/>
                </a:cubicBezTo>
                <a:cubicBezTo>
                  <a:pt x="88" y="12390"/>
                  <a:pt x="-148" y="11974"/>
                  <a:pt x="88" y="11558"/>
                </a:cubicBezTo>
                <a:cubicBezTo>
                  <a:pt x="819" y="10110"/>
                  <a:pt x="2800" y="7216"/>
                  <a:pt x="7704" y="7434"/>
                </a:cubicBezTo>
                <a:cubicBezTo>
                  <a:pt x="8200" y="7434"/>
                  <a:pt x="8931" y="7018"/>
                  <a:pt x="9166" y="6602"/>
                </a:cubicBezTo>
                <a:cubicBezTo>
                  <a:pt x="10157" y="5571"/>
                  <a:pt x="11878" y="3509"/>
                  <a:pt x="14826" y="2062"/>
                </a:cubicBezTo>
                <a:cubicBezTo>
                  <a:pt x="16547" y="1031"/>
                  <a:pt x="18009" y="615"/>
                  <a:pt x="19000" y="397"/>
                </a:cubicBezTo>
                <a:cubicBezTo>
                  <a:pt x="19731" y="397"/>
                  <a:pt x="20226" y="397"/>
                  <a:pt x="20226" y="198"/>
                </a:cubicBezTo>
                <a:cubicBezTo>
                  <a:pt x="20462" y="198"/>
                  <a:pt x="20462" y="0"/>
                  <a:pt x="20721" y="0"/>
                </a:cubicBezTo>
                <a:close/>
              </a:path>
            </a:pathLst>
          </a:custGeom>
          <a:solidFill>
            <a:srgbClr val="FFFFFF"/>
          </a:solidFill>
          <a:ln w="12700" cap="flat">
            <a:noFill/>
            <a:miter lim="400000"/>
          </a:ln>
          <a:effectLst/>
        </p:spPr>
        <p:txBody>
          <a:bodyPr wrap="square" lIns="45719" tIns="45719" rIns="45719" bIns="45719" numCol="1" anchor="ctr">
            <a:noAutofit/>
          </a:bodyPr>
          <a:lstStyle/>
          <a:p>
            <a:pPr>
              <a:defRPr sz="1300">
                <a:solidFill>
                  <a:srgbClr val="FFFFFF"/>
                </a:solidFill>
                <a:latin typeface="+mn-lt"/>
                <a:ea typeface="+mn-ea"/>
                <a:cs typeface="+mn-cs"/>
                <a:sym typeface="阿里巴巴普惠体 R" panose="00020600040101010101" charset="-122"/>
              </a:defRPr>
            </a:pPr>
            <a:endParaRPr lang="zh-CN" altLang="en-US" sz="1400" dirty="0">
              <a:latin typeface="思源黑体 CN Bold" panose="020B0800000000000000" pitchFamily="34" charset="-122"/>
              <a:ea typeface="黑体" panose="02010609060101010101" charset="-122"/>
              <a:cs typeface="思源黑体 CN Regular" panose="020B0500000000000000" pitchFamily="34" charset="-122"/>
              <a:sym typeface="思源黑体 CN Regular" panose="020B0500000000000000"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dirty="0">
                <a:latin typeface="Arial" panose="020B0604020202090204" pitchFamily="34" charset="0"/>
                <a:ea typeface="黑体" panose="02010609060101010101" charset="-122"/>
                <a:cs typeface="+mn-cs"/>
                <a:sym typeface="+mn-ea"/>
              </a:rPr>
              <a:t>服务模式</a:t>
            </a:r>
            <a:endParaRPr sz="3200" b="1" dirty="0">
              <a:latin typeface="Arial" panose="020B0604020202090204" pitchFamily="34" charset="0"/>
              <a:ea typeface="黑体" panose="02010609060101010101" charset="-122"/>
              <a:cs typeface="+mn-cs"/>
              <a:sym typeface="+mn-ea"/>
            </a:endParaRPr>
          </a:p>
        </p:txBody>
      </p:sp>
      <p:grpSp>
        <p:nvGrpSpPr>
          <p:cNvPr id="7" name="组合 6"/>
          <p:cNvGrpSpPr/>
          <p:nvPr/>
        </p:nvGrpSpPr>
        <p:grpSpPr>
          <a:xfrm>
            <a:off x="751840" y="1320800"/>
            <a:ext cx="10891520" cy="4712970"/>
            <a:chOff x="1030" y="2036"/>
            <a:chExt cx="17152" cy="7422"/>
          </a:xfrm>
        </p:grpSpPr>
        <p:sp>
          <p:nvSpPr>
            <p:cNvPr id="13" name="椭圆 12"/>
            <p:cNvSpPr/>
            <p:nvPr/>
          </p:nvSpPr>
          <p:spPr>
            <a:xfrm>
              <a:off x="6947" y="2813"/>
              <a:ext cx="5248" cy="5248"/>
            </a:xfrm>
            <a:prstGeom prst="ellipse">
              <a:avLst/>
            </a:prstGeom>
            <a:solidFill>
              <a:schemeClr val="bg1"/>
            </a:solidFill>
            <a:ln w="19050">
              <a:solidFill>
                <a:srgbClr val="03327F">
                  <a:alpha val="56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43" tIns="34271" rIns="68543" bIns="34271" numCol="1" spcCol="0" rtlCol="0" fromWordArt="0" anchor="ctr" anchorCtr="0" forceAA="0" compatLnSpc="1">
              <a:noAutofit/>
            </a:bodyPr>
            <a:lstStyle/>
            <a:p>
              <a:pPr algn="ctr"/>
              <a:endParaRPr lang="zh-CN" altLang="en-US" sz="1400" dirty="0">
                <a:latin typeface="黑体" panose="02010609060101010101" charset="-122"/>
                <a:ea typeface="黑体" panose="02010609060101010101" charset="-122"/>
                <a:sym typeface="华文细黑" panose="02010600040101010101" pitchFamily="2" charset="-122"/>
              </a:endParaRPr>
            </a:p>
          </p:txBody>
        </p:sp>
        <p:sp>
          <p:nvSpPr>
            <p:cNvPr id="14" name="椭圆 13"/>
            <p:cNvSpPr/>
            <p:nvPr/>
          </p:nvSpPr>
          <p:spPr>
            <a:xfrm>
              <a:off x="6479" y="2979"/>
              <a:ext cx="1667" cy="1667"/>
            </a:xfrm>
            <a:prstGeom prst="ellipse">
              <a:avLst/>
            </a:prstGeom>
            <a:solidFill>
              <a:srgbClr val="0332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dirty="0">
                <a:latin typeface="黑体" panose="02010609060101010101" charset="-122"/>
                <a:ea typeface="黑体" panose="02010609060101010101" charset="-122"/>
                <a:sym typeface="华文细黑" panose="02010600040101010101" pitchFamily="2" charset="-122"/>
              </a:endParaRPr>
            </a:p>
          </p:txBody>
        </p:sp>
        <p:sp>
          <p:nvSpPr>
            <p:cNvPr id="15" name="椭圆 14"/>
            <p:cNvSpPr/>
            <p:nvPr/>
          </p:nvSpPr>
          <p:spPr>
            <a:xfrm>
              <a:off x="7960" y="3826"/>
              <a:ext cx="3221" cy="3221"/>
            </a:xfrm>
            <a:prstGeom prst="ellipse">
              <a:avLst/>
            </a:prstGeom>
            <a:solidFill>
              <a:srgbClr val="0332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43" tIns="34271" rIns="68543" bIns="34271" numCol="1" spcCol="0" rtlCol="0" fromWordArt="0" anchor="ctr" anchorCtr="0" forceAA="0" compatLnSpc="1">
              <a:noAutofit/>
            </a:bodyPr>
            <a:lstStyle/>
            <a:p>
              <a:pPr algn="ctr"/>
              <a:endParaRPr lang="zh-CN" altLang="en-US" sz="1400" dirty="0">
                <a:latin typeface="黑体" panose="02010609060101010101" charset="-122"/>
                <a:ea typeface="黑体" panose="02010609060101010101" charset="-122"/>
                <a:sym typeface="华文细黑" panose="02010600040101010101" pitchFamily="2" charset="-122"/>
              </a:endParaRPr>
            </a:p>
          </p:txBody>
        </p:sp>
        <p:sp>
          <p:nvSpPr>
            <p:cNvPr id="16" name="椭圆 15"/>
            <p:cNvSpPr/>
            <p:nvPr/>
          </p:nvSpPr>
          <p:spPr>
            <a:xfrm>
              <a:off x="11652" y="4670"/>
              <a:ext cx="1679" cy="1679"/>
            </a:xfrm>
            <a:prstGeom prst="ellipse">
              <a:avLst/>
            </a:prstGeom>
            <a:solidFill>
              <a:srgbClr val="0332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黑体" panose="02010609060101010101" charset="-122"/>
                <a:ea typeface="黑体" panose="02010609060101010101" charset="-122"/>
                <a:cs typeface="思源黑体 CN Regular" panose="020B0500000000000000" pitchFamily="34" charset="-122"/>
                <a:sym typeface="+mn-ea"/>
              </a:endParaRPr>
            </a:p>
          </p:txBody>
        </p:sp>
        <p:sp>
          <p:nvSpPr>
            <p:cNvPr id="20" name="文本框 19"/>
            <p:cNvSpPr txBox="1"/>
            <p:nvPr/>
          </p:nvSpPr>
          <p:spPr>
            <a:xfrm>
              <a:off x="8536" y="4783"/>
              <a:ext cx="2069" cy="1307"/>
            </a:xfrm>
            <a:prstGeom prst="rect">
              <a:avLst/>
            </a:prstGeom>
            <a:noFill/>
          </p:spPr>
          <p:txBody>
            <a:bodyPr wrap="square" rtlCol="0">
              <a:spAutoFit/>
            </a:bodyPr>
            <a:lstStyle/>
            <a:p>
              <a:pPr algn="ctr"/>
              <a:r>
                <a:rPr lang="zh-CN" altLang="en-US" sz="2400" b="1" dirty="0" smtClean="0">
                  <a:solidFill>
                    <a:schemeClr val="bg1"/>
                  </a:solidFill>
                  <a:latin typeface="Arial" panose="020B0604020202090204" pitchFamily="34" charset="0"/>
                  <a:ea typeface="黑体" panose="02010609060101010101" charset="-122"/>
                  <a:cs typeface="宋体" pitchFamily="2" charset="-122"/>
                  <a:sym typeface="+mn-ea"/>
                </a:rPr>
                <a:t>服务</a:t>
              </a:r>
              <a:endParaRPr lang="zh-CN" altLang="en-US" sz="2400" b="1" dirty="0" smtClean="0">
                <a:solidFill>
                  <a:schemeClr val="bg1"/>
                </a:solidFill>
                <a:latin typeface="Arial" panose="020B0604020202090204" pitchFamily="34" charset="0"/>
                <a:ea typeface="黑体" panose="02010609060101010101" charset="-122"/>
                <a:cs typeface="宋体" pitchFamily="2" charset="-122"/>
                <a:sym typeface="+mn-ea"/>
              </a:endParaRPr>
            </a:p>
            <a:p>
              <a:pPr algn="ctr"/>
              <a:r>
                <a:rPr lang="zh-CN" altLang="en-US" sz="2400" b="1" dirty="0" smtClean="0">
                  <a:solidFill>
                    <a:schemeClr val="bg1"/>
                  </a:solidFill>
                  <a:latin typeface="Arial" panose="020B0604020202090204" pitchFamily="34" charset="0"/>
                  <a:ea typeface="黑体" panose="02010609060101010101" charset="-122"/>
                  <a:cs typeface="宋体" pitchFamily="2" charset="-122"/>
                  <a:sym typeface="+mn-ea"/>
                </a:rPr>
                <a:t>模式</a:t>
              </a:r>
              <a:endParaRPr lang="zh-CN" altLang="en-US" sz="2400" b="1" dirty="0" smtClean="0">
                <a:solidFill>
                  <a:schemeClr val="bg1"/>
                </a:solidFill>
                <a:latin typeface="Arial" panose="020B0604020202090204" pitchFamily="34" charset="0"/>
                <a:ea typeface="黑体" panose="02010609060101010101" charset="-122"/>
                <a:cs typeface="宋体" pitchFamily="2" charset="-122"/>
                <a:sym typeface="+mn-ea"/>
              </a:endParaRPr>
            </a:p>
          </p:txBody>
        </p:sp>
        <p:sp>
          <p:nvSpPr>
            <p:cNvPr id="21" name="Rechteck 1"/>
            <p:cNvSpPr/>
            <p:nvPr/>
          </p:nvSpPr>
          <p:spPr>
            <a:xfrm>
              <a:off x="1030" y="2553"/>
              <a:ext cx="5344" cy="3415"/>
            </a:xfrm>
            <a:prstGeom prst="rect">
              <a:avLst/>
            </a:prstGeom>
          </p:spPr>
          <p:txBody>
            <a:bodyPr wrap="square">
              <a:spAutoFit/>
            </a:bodyPr>
            <a:lstStyle/>
            <a:p>
              <a:pPr algn="l" eaLnBrk="1">
                <a:lnSpc>
                  <a:spcPct val="150000"/>
                </a:lnSpc>
                <a:buClrTx/>
                <a:buSzTx/>
                <a:buFontTx/>
              </a:pPr>
              <a:r>
                <a:rPr dirty="0">
                  <a:latin typeface="Arial" panose="020B0604020202090204" pitchFamily="34" charset="0"/>
                  <a:ea typeface="黑体" panose="02010609060101010101" charset="-122"/>
                  <a:cs typeface="思源黑体 CN Regular" panose="020B0500000000000000" pitchFamily="34" charset="-122"/>
                  <a:sym typeface="+mn-ea"/>
                </a:rPr>
                <a:t>以客户满意度为标准，以客户需求为向导，</a:t>
              </a:r>
              <a:r>
                <a:rPr dirty="0" smtClean="0">
                  <a:latin typeface="Arial" panose="020B0604020202090204" pitchFamily="34" charset="0"/>
                  <a:ea typeface="黑体" panose="02010609060101010101" charset="-122"/>
                  <a:cs typeface="思源黑体 CN Regular" panose="020B0500000000000000" pitchFamily="34" charset="-122"/>
                  <a:sym typeface="+mn-ea"/>
                </a:rPr>
                <a:t>力争以提供专业保障降低客户维护成本</a:t>
              </a:r>
              <a:r>
                <a:rPr dirty="0">
                  <a:latin typeface="Arial" panose="020B0604020202090204" pitchFamily="34" charset="0"/>
                  <a:ea typeface="黑体" panose="02010609060101010101" charset="-122"/>
                  <a:cs typeface="思源黑体 CN Regular" panose="020B0500000000000000" pitchFamily="34" charset="-122"/>
                  <a:sym typeface="+mn-ea"/>
                </a:rPr>
                <a:t>、创造市场竞争优势为基础，</a:t>
              </a:r>
              <a:r>
                <a:rPr dirty="0" smtClean="0">
                  <a:latin typeface="Arial" panose="020B0604020202090204" pitchFamily="34" charset="0"/>
                  <a:ea typeface="黑体" panose="02010609060101010101" charset="-122"/>
                  <a:cs typeface="思源黑体 CN Regular" panose="020B0500000000000000" pitchFamily="34" charset="-122"/>
                  <a:sym typeface="+mn-ea"/>
                </a:rPr>
                <a:t>为客户提供高效快速</a:t>
              </a:r>
              <a:r>
                <a:rPr dirty="0">
                  <a:latin typeface="Arial" panose="020B0604020202090204" pitchFamily="34" charset="0"/>
                  <a:ea typeface="黑体" panose="02010609060101010101" charset="-122"/>
                  <a:cs typeface="思源黑体 CN Regular" panose="020B0500000000000000" pitchFamily="34" charset="-122"/>
                  <a:sym typeface="+mn-ea"/>
                </a:rPr>
                <a:t>、</a:t>
              </a:r>
              <a:r>
                <a:rPr dirty="0" smtClean="0">
                  <a:latin typeface="Arial" panose="020B0604020202090204" pitchFamily="34" charset="0"/>
                  <a:ea typeface="黑体" panose="02010609060101010101" charset="-122"/>
                  <a:cs typeface="思源黑体 CN Regular" panose="020B0500000000000000" pitchFamily="34" charset="-122"/>
                  <a:sym typeface="+mn-ea"/>
                </a:rPr>
                <a:t>完善的售后服务</a:t>
              </a:r>
              <a:endParaRPr dirty="0">
                <a:latin typeface="Arial" panose="020B0604020202090204" pitchFamily="34" charset="0"/>
                <a:ea typeface="黑体" panose="02010609060101010101" charset="-122"/>
                <a:cs typeface="思源黑体 CN Regular" panose="020B0500000000000000" pitchFamily="34" charset="-122"/>
              </a:endParaRPr>
            </a:p>
          </p:txBody>
        </p:sp>
        <p:sp>
          <p:nvSpPr>
            <p:cNvPr id="22" name="Rechteck 1"/>
            <p:cNvSpPr/>
            <p:nvPr/>
          </p:nvSpPr>
          <p:spPr>
            <a:xfrm>
              <a:off x="13331" y="3509"/>
              <a:ext cx="4851" cy="4070"/>
            </a:xfrm>
            <a:prstGeom prst="rect">
              <a:avLst/>
            </a:prstGeom>
          </p:spPr>
          <p:txBody>
            <a:bodyPr wrap="square">
              <a:spAutoFit/>
            </a:bodyPr>
            <a:lstStyle/>
            <a:p>
              <a:pPr algn="l" eaLnBrk="1">
                <a:lnSpc>
                  <a:spcPct val="150000"/>
                </a:lnSpc>
                <a:buNone/>
              </a:pPr>
              <a:r>
                <a:rPr dirty="0">
                  <a:latin typeface="Arial" panose="020B0604020202090204" pitchFamily="34" charset="0"/>
                  <a:ea typeface="黑体" panose="02010609060101010101" charset="-122"/>
                  <a:cs typeface="思源黑体 CN Regular" panose="020B0500000000000000" pitchFamily="34" charset="-122"/>
                  <a:sym typeface="+mn-ea"/>
                </a:rPr>
                <a:t>指派专业工程师为客户提供现场故障处理或技术交流。内容：</a:t>
              </a:r>
              <a:r>
                <a:rPr dirty="0">
                  <a:solidFill>
                    <a:srgbClr val="03327F"/>
                  </a:solidFill>
                  <a:latin typeface="Arial" panose="020B0604020202090204" pitchFamily="34" charset="0"/>
                  <a:ea typeface="黑体" panose="02010609060101010101" charset="-122"/>
                  <a:cs typeface="思源黑体 CN Regular" panose="020B0500000000000000" pitchFamily="34" charset="-122"/>
                  <a:sym typeface="+mn-ea"/>
                </a:rPr>
                <a:t>故障维修、工程督导及培训、维护操作培训、维护资料提供、销售协助、工程安装、设备巡检等</a:t>
              </a:r>
              <a:endParaRPr dirty="0">
                <a:solidFill>
                  <a:srgbClr val="03327F"/>
                </a:solidFill>
                <a:latin typeface="Arial" panose="020B0604020202090204" pitchFamily="34" charset="0"/>
                <a:ea typeface="黑体" panose="02010609060101010101" charset="-122"/>
                <a:cs typeface="思源黑体 CN Regular" panose="020B0500000000000000" pitchFamily="34" charset="-122"/>
                <a:sym typeface="+mn-ea"/>
              </a:endParaRPr>
            </a:p>
          </p:txBody>
        </p:sp>
        <p:sp>
          <p:nvSpPr>
            <p:cNvPr id="23" name="椭圆 22"/>
            <p:cNvSpPr/>
            <p:nvPr/>
          </p:nvSpPr>
          <p:spPr>
            <a:xfrm>
              <a:off x="10185" y="2036"/>
              <a:ext cx="320" cy="320"/>
            </a:xfrm>
            <a:prstGeom prst="ellipse">
              <a:avLst/>
            </a:prstGeom>
            <a:noFill/>
            <a:ln>
              <a:solidFill>
                <a:srgbClr val="03327F">
                  <a:alpha val="4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黑体" panose="02010609060101010101" charset="-122"/>
                <a:ea typeface="黑体" panose="02010609060101010101" charset="-122"/>
                <a:sym typeface="华文细黑" panose="02010600040101010101" pitchFamily="2" charset="-122"/>
              </a:endParaRPr>
            </a:p>
          </p:txBody>
        </p:sp>
        <p:sp>
          <p:nvSpPr>
            <p:cNvPr id="24" name="椭圆 23"/>
            <p:cNvSpPr/>
            <p:nvPr/>
          </p:nvSpPr>
          <p:spPr>
            <a:xfrm>
              <a:off x="11490" y="8061"/>
              <a:ext cx="345" cy="345"/>
            </a:xfrm>
            <a:prstGeom prst="ellipse">
              <a:avLst/>
            </a:prstGeom>
            <a:noFill/>
            <a:ln>
              <a:solidFill>
                <a:srgbClr val="03327F">
                  <a:alpha val="4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黑体" panose="02010609060101010101" charset="-122"/>
                <a:ea typeface="黑体" panose="02010609060101010101" charset="-122"/>
                <a:sym typeface="华文细黑" panose="02010600040101010101" pitchFamily="2" charset="-122"/>
              </a:endParaRPr>
            </a:p>
          </p:txBody>
        </p:sp>
        <p:sp>
          <p:nvSpPr>
            <p:cNvPr id="25" name="椭圆 24"/>
            <p:cNvSpPr/>
            <p:nvPr/>
          </p:nvSpPr>
          <p:spPr>
            <a:xfrm>
              <a:off x="8239" y="8349"/>
              <a:ext cx="150" cy="150"/>
            </a:xfrm>
            <a:prstGeom prst="ellipse">
              <a:avLst/>
            </a:prstGeom>
            <a:noFill/>
            <a:ln>
              <a:solidFill>
                <a:srgbClr val="03327F">
                  <a:alpha val="4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黑体" panose="02010609060101010101" charset="-122"/>
                <a:ea typeface="黑体" panose="02010609060101010101" charset="-122"/>
                <a:sym typeface="华文细黑" panose="02010600040101010101" pitchFamily="2" charset="-122"/>
              </a:endParaRPr>
            </a:p>
          </p:txBody>
        </p:sp>
        <p:sp>
          <p:nvSpPr>
            <p:cNvPr id="26" name="椭圆 25"/>
            <p:cNvSpPr/>
            <p:nvPr/>
          </p:nvSpPr>
          <p:spPr>
            <a:xfrm>
              <a:off x="6561" y="6537"/>
              <a:ext cx="2227" cy="2227"/>
            </a:xfrm>
            <a:prstGeom prst="ellipse">
              <a:avLst/>
            </a:prstGeom>
            <a:solidFill>
              <a:srgbClr val="E08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sz="2300" b="1">
                  <a:solidFill>
                    <a:srgbClr val="FFFFFF"/>
                  </a:solidFill>
                  <a:latin typeface="+mn-lt"/>
                  <a:ea typeface="+mn-ea"/>
                  <a:cs typeface="+mn-cs"/>
                  <a:sym typeface="阿里巴巴普惠体 R" panose="00020600040101010101" charset="-122"/>
                </a:defRPr>
              </a:pPr>
              <a:endParaRPr lang="zh-CN" altLang="en-US" sz="1800" dirty="0">
                <a:latin typeface="黑体" panose="02010609060101010101" charset="-122"/>
                <a:ea typeface="黑体" panose="02010609060101010101" charset="-122"/>
                <a:sym typeface="华文细黑" panose="02010600040101010101" pitchFamily="2" charset="-122"/>
              </a:endParaRPr>
            </a:p>
          </p:txBody>
        </p:sp>
        <p:sp>
          <p:nvSpPr>
            <p:cNvPr id="27" name="Rechteck 1"/>
            <p:cNvSpPr/>
            <p:nvPr/>
          </p:nvSpPr>
          <p:spPr>
            <a:xfrm>
              <a:off x="1031" y="6697"/>
              <a:ext cx="5530" cy="2761"/>
            </a:xfrm>
            <a:prstGeom prst="rect">
              <a:avLst/>
            </a:prstGeom>
          </p:spPr>
          <p:txBody>
            <a:bodyPr wrap="square">
              <a:spAutoFit/>
            </a:bodyPr>
            <a:lstStyle/>
            <a:p>
              <a:pPr algn="l" eaLnBrk="1">
                <a:lnSpc>
                  <a:spcPct val="150000"/>
                </a:lnSpc>
              </a:pPr>
              <a:r>
                <a:rPr lang="zh-CN" altLang="en-US" dirty="0" smtClean="0">
                  <a:latin typeface="Arial" panose="020B0604020202090204" pitchFamily="34" charset="0"/>
                  <a:ea typeface="黑体" panose="02010609060101010101" charset="-122"/>
                  <a:cs typeface="思源黑体 CN Regular" panose="020B0500000000000000" pitchFamily="34" charset="-122"/>
                  <a:sym typeface="+mn-ea"/>
                </a:rPr>
                <a:t>通过电话、邮件、远程视频等方式为客户提供远程技术服务。内容包括：</a:t>
              </a:r>
              <a:r>
                <a:rPr lang="zh-CN" altLang="en-US" dirty="0" smtClean="0">
                  <a:solidFill>
                    <a:srgbClr val="03327F"/>
                  </a:solidFill>
                  <a:latin typeface="Arial" panose="020B0604020202090204" pitchFamily="34" charset="0"/>
                  <a:ea typeface="黑体" panose="02010609060101010101" charset="-122"/>
                  <a:cs typeface="思源黑体 CN Regular" panose="020B0500000000000000" pitchFamily="34" charset="-122"/>
                  <a:sym typeface="+mn-ea"/>
                </a:rPr>
                <a:t>远程技术沟通、维护资料提供、备件供应、备机供应</a:t>
              </a:r>
              <a:endParaRPr lang="zh-CN" altLang="en-US" dirty="0" smtClean="0">
                <a:solidFill>
                  <a:srgbClr val="03327F"/>
                </a:solidFill>
                <a:latin typeface="Arial" panose="020B0604020202090204" pitchFamily="34" charset="0"/>
                <a:ea typeface="黑体" panose="02010609060101010101" charset="-122"/>
                <a:cs typeface="思源黑体 CN Regular" panose="020B0500000000000000" pitchFamily="34" charset="-122"/>
                <a:sym typeface="+mn-ea"/>
              </a:endParaRPr>
            </a:p>
          </p:txBody>
        </p:sp>
        <p:sp>
          <p:nvSpPr>
            <p:cNvPr id="28" name="文本框 27"/>
            <p:cNvSpPr txBox="1"/>
            <p:nvPr/>
          </p:nvSpPr>
          <p:spPr>
            <a:xfrm>
              <a:off x="6640" y="7145"/>
              <a:ext cx="2069" cy="1008"/>
            </a:xfrm>
            <a:prstGeom prst="rect">
              <a:avLst/>
            </a:prstGeom>
            <a:noFill/>
          </p:spPr>
          <p:txBody>
            <a:bodyPr wrap="square" rtlCol="0">
              <a:spAutoFit/>
            </a:bodyPr>
            <a:lstStyle/>
            <a:p>
              <a:pPr algn="ctr"/>
              <a:r>
                <a:rPr lang="zh-CN" altLang="en-US" b="1" dirty="0" smtClean="0">
                  <a:solidFill>
                    <a:schemeClr val="bg1"/>
                  </a:solidFill>
                  <a:latin typeface="Arial" panose="020B0604020202090204" pitchFamily="34" charset="0"/>
                  <a:ea typeface="黑体" panose="02010609060101010101" charset="-122"/>
                  <a:cs typeface="宋体" pitchFamily="2" charset="-122"/>
                  <a:sym typeface="+mn-ea"/>
                </a:rPr>
                <a:t>全球即时</a:t>
              </a:r>
              <a:endParaRPr lang="zh-CN" altLang="en-US" b="1" dirty="0" smtClean="0">
                <a:solidFill>
                  <a:schemeClr val="bg1"/>
                </a:solidFill>
                <a:latin typeface="Arial" panose="020B0604020202090204" pitchFamily="34" charset="0"/>
                <a:ea typeface="黑体" panose="02010609060101010101" charset="-122"/>
                <a:cs typeface="宋体" pitchFamily="2" charset="-122"/>
                <a:sym typeface="+mn-ea"/>
              </a:endParaRPr>
            </a:p>
            <a:p>
              <a:pPr algn="ctr"/>
              <a:r>
                <a:rPr lang="zh-CN" altLang="en-US" b="1" dirty="0" smtClean="0">
                  <a:solidFill>
                    <a:schemeClr val="bg1"/>
                  </a:solidFill>
                  <a:latin typeface="Arial" panose="020B0604020202090204" pitchFamily="34" charset="0"/>
                  <a:ea typeface="黑体" panose="02010609060101010101" charset="-122"/>
                  <a:cs typeface="宋体" pitchFamily="2" charset="-122"/>
                  <a:sym typeface="+mn-ea"/>
                </a:rPr>
                <a:t>技术支持</a:t>
              </a:r>
              <a:endParaRPr lang="zh-CN" altLang="en-US" b="1" dirty="0" smtClean="0">
                <a:solidFill>
                  <a:schemeClr val="bg1"/>
                </a:solidFill>
                <a:latin typeface="Arial" panose="020B0604020202090204" pitchFamily="34" charset="0"/>
                <a:ea typeface="黑体" panose="02010609060101010101" charset="-122"/>
                <a:cs typeface="宋体" pitchFamily="2" charset="-122"/>
                <a:sym typeface="+mn-ea"/>
              </a:endParaRPr>
            </a:p>
          </p:txBody>
        </p:sp>
        <p:sp>
          <p:nvSpPr>
            <p:cNvPr id="29" name="文本框 28"/>
            <p:cNvSpPr txBox="1"/>
            <p:nvPr/>
          </p:nvSpPr>
          <p:spPr>
            <a:xfrm>
              <a:off x="6479" y="3304"/>
              <a:ext cx="1668" cy="1016"/>
            </a:xfrm>
            <a:prstGeom prst="rect">
              <a:avLst/>
            </a:prstGeom>
            <a:noFill/>
          </p:spPr>
          <p:txBody>
            <a:bodyPr wrap="square" rtlCol="0">
              <a:spAutoFit/>
            </a:bodyPr>
            <a:lstStyle/>
            <a:p>
              <a:pPr algn="ctr"/>
              <a:r>
                <a:rPr lang="zh-CN" altLang="en-US" b="1" dirty="0" smtClean="0">
                  <a:solidFill>
                    <a:schemeClr val="bg1"/>
                  </a:solidFill>
                  <a:latin typeface="Arial" panose="020B0604020202090204" pitchFamily="34" charset="0"/>
                  <a:ea typeface="黑体" panose="02010609060101010101" charset="-122"/>
                  <a:cs typeface="宋体" pitchFamily="2" charset="-122"/>
                  <a:sym typeface="+mn-ea"/>
                </a:rPr>
                <a:t>服务</a:t>
              </a:r>
              <a:endParaRPr lang="zh-CN" altLang="en-US" b="1" dirty="0" smtClean="0">
                <a:solidFill>
                  <a:schemeClr val="bg1"/>
                </a:solidFill>
                <a:latin typeface="Arial" panose="020B0604020202090204" pitchFamily="34" charset="0"/>
                <a:ea typeface="黑体" panose="02010609060101010101" charset="-122"/>
                <a:cs typeface="宋体" pitchFamily="2" charset="-122"/>
                <a:sym typeface="+mn-ea"/>
              </a:endParaRPr>
            </a:p>
            <a:p>
              <a:pPr algn="ctr"/>
              <a:r>
                <a:rPr lang="zh-CN" altLang="en-US" b="1" dirty="0" smtClean="0">
                  <a:solidFill>
                    <a:schemeClr val="bg1"/>
                  </a:solidFill>
                  <a:latin typeface="Arial" panose="020B0604020202090204" pitchFamily="34" charset="0"/>
                  <a:ea typeface="黑体" panose="02010609060101010101" charset="-122"/>
                  <a:cs typeface="宋体" pitchFamily="2" charset="-122"/>
                  <a:sym typeface="+mn-ea"/>
                </a:rPr>
                <a:t>理念</a:t>
              </a:r>
              <a:endParaRPr lang="zh-CN" altLang="en-US" b="1" dirty="0" smtClean="0">
                <a:solidFill>
                  <a:schemeClr val="bg1"/>
                </a:solidFill>
                <a:latin typeface="Arial" panose="020B0604020202090204" pitchFamily="34" charset="0"/>
                <a:ea typeface="黑体" panose="02010609060101010101" charset="-122"/>
                <a:cs typeface="宋体" pitchFamily="2" charset="-122"/>
                <a:sym typeface="+mn-ea"/>
              </a:endParaRPr>
            </a:p>
          </p:txBody>
        </p:sp>
        <p:sp>
          <p:nvSpPr>
            <p:cNvPr id="30" name="文本框 29"/>
            <p:cNvSpPr txBox="1"/>
            <p:nvPr/>
          </p:nvSpPr>
          <p:spPr>
            <a:xfrm>
              <a:off x="11664" y="5036"/>
              <a:ext cx="1668" cy="1016"/>
            </a:xfrm>
            <a:prstGeom prst="rect">
              <a:avLst/>
            </a:prstGeom>
            <a:noFill/>
          </p:spPr>
          <p:txBody>
            <a:bodyPr wrap="square" rtlCol="0">
              <a:spAutoFit/>
            </a:bodyPr>
            <a:lstStyle/>
            <a:p>
              <a:pPr algn="ctr"/>
              <a:r>
                <a:rPr lang="zh-CN" altLang="en-US" b="1" dirty="0" smtClean="0">
                  <a:solidFill>
                    <a:schemeClr val="bg1"/>
                  </a:solidFill>
                  <a:latin typeface="Arial" panose="020B0604020202090204" pitchFamily="34" charset="0"/>
                  <a:ea typeface="黑体" panose="02010609060101010101" charset="-122"/>
                  <a:cs typeface="宋体" pitchFamily="2" charset="-122"/>
                  <a:sym typeface="+mn-ea"/>
                </a:rPr>
                <a:t>现场技术支持</a:t>
              </a:r>
              <a:endParaRPr lang="zh-CN" altLang="en-US" b="1" dirty="0" smtClean="0">
                <a:solidFill>
                  <a:schemeClr val="bg1"/>
                </a:solidFill>
                <a:latin typeface="Arial" panose="020B0604020202090204" pitchFamily="34" charset="0"/>
                <a:ea typeface="黑体" panose="02010609060101010101" charset="-122"/>
                <a:cs typeface="宋体" pitchFamily="2" charset="-122"/>
                <a:sym typeface="+mn-ea"/>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dirty="0">
                <a:latin typeface="Arial" panose="020B0604020202090204" pitchFamily="34" charset="0"/>
                <a:ea typeface="黑体" panose="02010609060101010101" charset="-122"/>
                <a:cs typeface="+mn-cs"/>
                <a:sym typeface="+mn-ea"/>
              </a:rPr>
              <a:t>服务模式</a:t>
            </a:r>
            <a:endParaRPr sz="3200" b="1" dirty="0">
              <a:latin typeface="Arial" panose="020B0604020202090204" pitchFamily="34" charset="0"/>
              <a:ea typeface="黑体" panose="02010609060101010101" charset="-122"/>
              <a:cs typeface="+mn-cs"/>
              <a:sym typeface="+mn-ea"/>
            </a:endParaRPr>
          </a:p>
        </p:txBody>
      </p:sp>
      <p:grpSp>
        <p:nvGrpSpPr>
          <p:cNvPr id="6" name="组合 5"/>
          <p:cNvGrpSpPr/>
          <p:nvPr/>
        </p:nvGrpSpPr>
        <p:grpSpPr>
          <a:xfrm>
            <a:off x="564833" y="1553210"/>
            <a:ext cx="11062335" cy="4433570"/>
            <a:chOff x="1733" y="2446"/>
            <a:chExt cx="17421" cy="6982"/>
          </a:xfrm>
        </p:grpSpPr>
        <p:pic>
          <p:nvPicPr>
            <p:cNvPr id="3" name="图片 2"/>
            <p:cNvPicPr>
              <a:picLocks noChangeAspect="1"/>
            </p:cNvPicPr>
            <p:nvPr/>
          </p:nvPicPr>
          <p:blipFill>
            <a:blip r:embed="rId1"/>
            <a:stretch>
              <a:fillRect/>
            </a:stretch>
          </p:blipFill>
          <p:spPr>
            <a:xfrm>
              <a:off x="1733" y="2446"/>
              <a:ext cx="9870" cy="6982"/>
            </a:xfrm>
            <a:prstGeom prst="rect">
              <a:avLst/>
            </a:prstGeom>
          </p:spPr>
        </p:pic>
        <p:sp>
          <p:nvSpPr>
            <p:cNvPr id="1301" name="Text Box 62"/>
            <p:cNvSpPr txBox="1"/>
            <p:nvPr/>
          </p:nvSpPr>
          <p:spPr>
            <a:xfrm>
              <a:off x="12288" y="3598"/>
              <a:ext cx="6867" cy="3625"/>
            </a:xfrm>
            <a:prstGeom prst="rect">
              <a:avLst/>
            </a:prstGeom>
            <a:ln w="12700">
              <a:miter lim="400000"/>
            </a:ln>
          </p:spPr>
          <p:txBody>
            <a:bodyPr wrap="square" lIns="43738" tIns="43738" rIns="43738" bIns="43738">
              <a:spAutoFit/>
            </a:bodyPr>
            <a:lstStyle/>
            <a:p>
              <a:pPr eaLnBrk="1">
                <a:lnSpc>
                  <a:spcPct val="200000"/>
                </a:lnSpc>
                <a:buSzPct val="100000"/>
                <a:buFont typeface="Arial" panose="020B0604020202090204"/>
                <a:defRPr sz="1500">
                  <a:latin typeface="+mn-lt"/>
                  <a:ea typeface="+mn-ea"/>
                  <a:cs typeface="+mn-cs"/>
                  <a:sym typeface="阿里巴巴普惠体 R" panose="00020600040101010101" charset="-122"/>
                </a:defRPr>
              </a:pPr>
              <a:r>
                <a:rPr lang="zh-CN" sz="1800" dirty="0" smtClean="0">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中国</a:t>
              </a:r>
              <a:r>
                <a:rPr sz="1800" dirty="0">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7大销售及售后</a:t>
              </a:r>
              <a:r>
                <a:rPr lang="zh-CN" sz="1800" dirty="0">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服务片区</a:t>
              </a:r>
              <a:endParaRPr sz="1800" dirty="0">
                <a:latin typeface="Arial" panose="020B0604020202090204" pitchFamily="34" charset="0"/>
                <a:ea typeface="黑体" panose="02010609060101010101" charset="-122"/>
                <a:cs typeface="黑体" panose="02010609060101010101" charset="-122"/>
                <a:sym typeface="思源黑体 CN Regular" panose="020B0500000000000000" pitchFamily="34" charset="-122"/>
              </a:endParaRPr>
            </a:p>
            <a:p>
              <a:pPr eaLnBrk="1">
                <a:lnSpc>
                  <a:spcPct val="200000"/>
                </a:lnSpc>
                <a:buSzPct val="100000"/>
                <a:buFont typeface="Arial" panose="020B0604020202090204"/>
                <a:defRPr sz="1500" b="1">
                  <a:latin typeface="+mn-lt"/>
                  <a:ea typeface="+mn-ea"/>
                  <a:cs typeface="+mn-cs"/>
                  <a:sym typeface="阿里巴巴普惠体 R" panose="00020600040101010101" charset="-122"/>
                </a:defRPr>
              </a:pPr>
              <a:r>
                <a:rPr sz="1800" b="0" dirty="0" smtClean="0">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31个</a:t>
              </a:r>
              <a:r>
                <a:rPr sz="1800" b="0" dirty="0" smtClean="0">
                  <a:solidFill>
                    <a:schemeClr val="tx1"/>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客户服务中心和备件中心</a:t>
              </a:r>
              <a:endParaRPr lang="en-US" sz="1800" dirty="0">
                <a:solidFill>
                  <a:srgbClr val="2F5686"/>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endParaRPr>
            </a:p>
            <a:p>
              <a:pPr eaLnBrk="1">
                <a:lnSpc>
                  <a:spcPct val="200000"/>
                </a:lnSpc>
                <a:buSzPct val="100000"/>
                <a:buFont typeface="Arial" panose="020B0604020202090204"/>
                <a:defRPr sz="1500" b="1">
                  <a:latin typeface="+mn-lt"/>
                  <a:ea typeface="+mn-ea"/>
                  <a:cs typeface="+mn-cs"/>
                  <a:sym typeface="阿里巴巴普惠体 R" panose="00020600040101010101" charset="-122"/>
                </a:defRPr>
              </a:pPr>
              <a:r>
                <a:rPr lang="zh-CN" altLang="en-US" sz="1800" b="0" dirty="0" smtClean="0">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覆盖中国各省、自治区、直辖市</a:t>
              </a:r>
              <a:endParaRPr lang="zh-CN" altLang="en-US" sz="1800" b="0" dirty="0" smtClean="0">
                <a:latin typeface="Arial" panose="020B0604020202090204" pitchFamily="34" charset="0"/>
                <a:ea typeface="黑体" panose="02010609060101010101" charset="-122"/>
                <a:cs typeface="黑体" panose="02010609060101010101" charset="-122"/>
                <a:sym typeface="思源黑体 CN Regular" panose="020B0500000000000000" pitchFamily="34" charset="-122"/>
              </a:endParaRPr>
            </a:p>
            <a:p>
              <a:pPr eaLnBrk="1">
                <a:lnSpc>
                  <a:spcPct val="200000"/>
                </a:lnSpc>
                <a:buSzPct val="100000"/>
                <a:buFont typeface="Arial" panose="020B0604020202090204"/>
                <a:defRPr sz="1600">
                  <a:latin typeface="+mn-lt"/>
                  <a:ea typeface="+mn-ea"/>
                  <a:cs typeface="+mn-cs"/>
                  <a:sym typeface="阿里巴巴普惠体 R" panose="00020600040101010101" charset="-122"/>
                </a:defRPr>
              </a:pPr>
              <a:r>
                <a:rPr lang="zh-CN" altLang="en-US" sz="1800" dirty="0" smtClean="0">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为客户提供快速、高效、优质的服务</a:t>
              </a:r>
              <a:endParaRPr lang="zh-CN" altLang="en-US" sz="1800" dirty="0">
                <a:latin typeface="Arial" panose="020B0604020202090204" pitchFamily="34" charset="0"/>
                <a:ea typeface="黑体" panose="02010609060101010101" charset="-122"/>
                <a:cs typeface="黑体" panose="02010609060101010101" charset="-122"/>
                <a:sym typeface="思源黑体 CN Regular" panose="020B0500000000000000" pitchFamily="34" charset="-122"/>
              </a:endParaRPr>
            </a:p>
          </p:txBody>
        </p:sp>
        <p:pic>
          <p:nvPicPr>
            <p:cNvPr id="23" name="图片 22"/>
            <p:cNvPicPr>
              <a:picLocks noChangeAspect="1"/>
            </p:cNvPicPr>
            <p:nvPr/>
          </p:nvPicPr>
          <p:blipFill>
            <a:blip r:embed="rId2"/>
            <a:stretch>
              <a:fillRect/>
            </a:stretch>
          </p:blipFill>
          <p:spPr>
            <a:xfrm>
              <a:off x="11860" y="4089"/>
              <a:ext cx="320" cy="293"/>
            </a:xfrm>
            <a:prstGeom prst="rect">
              <a:avLst/>
            </a:prstGeom>
          </p:spPr>
        </p:pic>
        <p:pic>
          <p:nvPicPr>
            <p:cNvPr id="24" name="图片 23"/>
            <p:cNvPicPr>
              <a:picLocks noChangeAspect="1"/>
            </p:cNvPicPr>
            <p:nvPr/>
          </p:nvPicPr>
          <p:blipFill>
            <a:blip r:embed="rId2"/>
            <a:stretch>
              <a:fillRect/>
            </a:stretch>
          </p:blipFill>
          <p:spPr>
            <a:xfrm>
              <a:off x="11845" y="4940"/>
              <a:ext cx="320" cy="293"/>
            </a:xfrm>
            <a:prstGeom prst="rect">
              <a:avLst/>
            </a:prstGeom>
          </p:spPr>
        </p:pic>
        <p:pic>
          <p:nvPicPr>
            <p:cNvPr id="25" name="图片 24"/>
            <p:cNvPicPr>
              <a:picLocks noChangeAspect="1"/>
            </p:cNvPicPr>
            <p:nvPr/>
          </p:nvPicPr>
          <p:blipFill>
            <a:blip r:embed="rId2"/>
            <a:stretch>
              <a:fillRect/>
            </a:stretch>
          </p:blipFill>
          <p:spPr>
            <a:xfrm>
              <a:off x="11845" y="5791"/>
              <a:ext cx="320" cy="293"/>
            </a:xfrm>
            <a:prstGeom prst="rect">
              <a:avLst/>
            </a:prstGeom>
          </p:spPr>
        </p:pic>
        <p:pic>
          <p:nvPicPr>
            <p:cNvPr id="26" name="图片 25"/>
            <p:cNvPicPr>
              <a:picLocks noChangeAspect="1"/>
            </p:cNvPicPr>
            <p:nvPr/>
          </p:nvPicPr>
          <p:blipFill>
            <a:blip r:embed="rId2"/>
            <a:stretch>
              <a:fillRect/>
            </a:stretch>
          </p:blipFill>
          <p:spPr>
            <a:xfrm>
              <a:off x="11845" y="6642"/>
              <a:ext cx="320" cy="293"/>
            </a:xfrm>
            <a:prstGeom prst="rect">
              <a:avLst/>
            </a:prstGeom>
          </p:spPr>
        </p:pic>
        <p:sp>
          <p:nvSpPr>
            <p:cNvPr id="104" name="Textfeld 1"/>
            <p:cNvSpPr txBox="1">
              <a:spLocks noChangeArrowheads="1"/>
            </p:cNvSpPr>
            <p:nvPr/>
          </p:nvSpPr>
          <p:spPr bwMode="auto">
            <a:xfrm>
              <a:off x="9330" y="4534"/>
              <a:ext cx="1260" cy="43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90204" pitchFamily="34" charset="0"/>
                  <a:ea typeface="MS PGothic" panose="020B0600070205080204" pitchFamily="34" charset="-128"/>
                </a:defRPr>
              </a:lvl1pPr>
              <a:lvl2pPr marL="742950" indent="-285750" eaLnBrk="0" hangingPunct="0">
                <a:defRPr sz="2400">
                  <a:solidFill>
                    <a:schemeClr val="tx1"/>
                  </a:solidFill>
                  <a:latin typeface="Arial" panose="020B0604020202090204" pitchFamily="34" charset="0"/>
                  <a:ea typeface="MS PGothic" panose="020B0600070205080204" pitchFamily="34" charset="-128"/>
                </a:defRPr>
              </a:lvl2pPr>
              <a:lvl3pPr marL="1143000" indent="-228600" eaLnBrk="0" hangingPunct="0">
                <a:defRPr sz="2400">
                  <a:solidFill>
                    <a:schemeClr val="tx1"/>
                  </a:solidFill>
                  <a:latin typeface="Arial" panose="020B0604020202090204" pitchFamily="34" charset="0"/>
                  <a:ea typeface="MS PGothic" panose="020B0600070205080204" pitchFamily="34" charset="-128"/>
                </a:defRPr>
              </a:lvl3pPr>
              <a:lvl4pPr marL="1600200" indent="-228600" eaLnBrk="0" hangingPunct="0">
                <a:defRPr sz="2400">
                  <a:solidFill>
                    <a:schemeClr val="tx1"/>
                  </a:solidFill>
                  <a:latin typeface="Arial" panose="020B0604020202090204" pitchFamily="34" charset="0"/>
                  <a:ea typeface="MS PGothic" panose="020B0600070205080204" pitchFamily="34" charset="-128"/>
                </a:defRPr>
              </a:lvl4pPr>
              <a:lvl5pPr marL="2057400" indent="-228600" eaLnBrk="0" hangingPunct="0">
                <a:defRPr sz="2400">
                  <a:solidFill>
                    <a:schemeClr val="tx1"/>
                  </a:solidFill>
                  <a:latin typeface="Arial" panose="020B060402020209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9pPr>
            </a:lstStyle>
            <a:p>
              <a:pPr marL="0" marR="0" lvl="0" indent="0" algn="l" defTabSz="914400" rtl="0" eaLnBrk="0" fontAlgn="auto" latinLnBrk="0" hangingPunct="0">
                <a:lnSpc>
                  <a:spcPct val="100000"/>
                </a:lnSpc>
                <a:spcBef>
                  <a:spcPts val="0"/>
                </a:spcBef>
                <a:spcAft>
                  <a:spcPts val="0"/>
                </a:spcAft>
                <a:buClrTx/>
                <a:buSzTx/>
                <a:buFontTx/>
                <a:buNone/>
                <a:defRPr/>
              </a:pPr>
              <a:r>
                <a:rPr kumimoji="0" lang="zh-CN" altLang="en-US" sz="1200" b="1" i="0" u="none" strike="noStrike" kern="0" cap="none" spc="0" normalizeH="0" baseline="0" noProof="0" dirty="0">
                  <a:ln>
                    <a:noFill/>
                  </a:ln>
                  <a:solidFill>
                    <a:srgbClr val="4472C4"/>
                  </a:solidFill>
                  <a:effectLst/>
                  <a:uLnTx/>
                  <a:uFillTx/>
                  <a:latin typeface="Arial" panose="020B0604020202090204" pitchFamily="34" charset="0"/>
                  <a:ea typeface="黑体" panose="02010609060101010101" charset="-122"/>
                  <a:cs typeface="Arial" panose="020B0604020202090204" pitchFamily="34" charset="0"/>
                  <a:sym typeface="Calibri" panose="020F0502020204030204"/>
                </a:rPr>
                <a:t>华北片区</a:t>
              </a:r>
              <a:endParaRPr kumimoji="0" lang="zh-CN" altLang="en-US" sz="1200" b="1" i="0" u="none" strike="noStrike" kern="0" cap="none" spc="0" normalizeH="0" baseline="0" noProof="0" dirty="0">
                <a:ln>
                  <a:noFill/>
                </a:ln>
                <a:solidFill>
                  <a:srgbClr val="4472C4"/>
                </a:solidFill>
                <a:effectLst/>
                <a:uLnTx/>
                <a:uFillTx/>
                <a:latin typeface="Arial" panose="020B0604020202090204" pitchFamily="34" charset="0"/>
                <a:ea typeface="黑体" panose="02010609060101010101" charset="-122"/>
                <a:cs typeface="Arial" panose="020B0604020202090204" pitchFamily="34" charset="0"/>
                <a:sym typeface="Calibri" panose="020F0502020204030204"/>
              </a:endParaRPr>
            </a:p>
          </p:txBody>
        </p:sp>
        <p:sp>
          <p:nvSpPr>
            <p:cNvPr id="105" name="Textfeld 10"/>
            <p:cNvSpPr txBox="1">
              <a:spLocks noChangeArrowheads="1"/>
            </p:cNvSpPr>
            <p:nvPr/>
          </p:nvSpPr>
          <p:spPr bwMode="auto">
            <a:xfrm>
              <a:off x="9330" y="6233"/>
              <a:ext cx="1260" cy="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90204" pitchFamily="34" charset="0"/>
                  <a:ea typeface="MS PGothic" panose="020B0600070205080204" pitchFamily="34" charset="-128"/>
                </a:defRPr>
              </a:lvl1pPr>
              <a:lvl2pPr marL="742950" indent="-285750" eaLnBrk="0" hangingPunct="0">
                <a:defRPr sz="2400">
                  <a:solidFill>
                    <a:schemeClr val="tx1"/>
                  </a:solidFill>
                  <a:latin typeface="Arial" panose="020B0604020202090204" pitchFamily="34" charset="0"/>
                  <a:ea typeface="MS PGothic" panose="020B0600070205080204" pitchFamily="34" charset="-128"/>
                </a:defRPr>
              </a:lvl2pPr>
              <a:lvl3pPr marL="1143000" indent="-228600" eaLnBrk="0" hangingPunct="0">
                <a:defRPr sz="2400">
                  <a:solidFill>
                    <a:schemeClr val="tx1"/>
                  </a:solidFill>
                  <a:latin typeface="Arial" panose="020B0604020202090204" pitchFamily="34" charset="0"/>
                  <a:ea typeface="MS PGothic" panose="020B0600070205080204" pitchFamily="34" charset="-128"/>
                </a:defRPr>
              </a:lvl3pPr>
              <a:lvl4pPr marL="1600200" indent="-228600" eaLnBrk="0" hangingPunct="0">
                <a:defRPr sz="2400">
                  <a:solidFill>
                    <a:schemeClr val="tx1"/>
                  </a:solidFill>
                  <a:latin typeface="Arial" panose="020B0604020202090204" pitchFamily="34" charset="0"/>
                  <a:ea typeface="MS PGothic" panose="020B0600070205080204" pitchFamily="34" charset="-128"/>
                </a:defRPr>
              </a:lvl4pPr>
              <a:lvl5pPr marL="2057400" indent="-228600" eaLnBrk="0" hangingPunct="0">
                <a:defRPr sz="2400">
                  <a:solidFill>
                    <a:schemeClr val="tx1"/>
                  </a:solidFill>
                  <a:latin typeface="Arial" panose="020B060402020209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9pPr>
            </a:lstStyle>
            <a:p>
              <a:pPr marL="0" marR="0" lvl="0" indent="0" algn="l" defTabSz="914400" rtl="0" eaLnBrk="0" fontAlgn="auto" latinLnBrk="0" hangingPunct="0">
                <a:lnSpc>
                  <a:spcPct val="100000"/>
                </a:lnSpc>
                <a:spcBef>
                  <a:spcPts val="0"/>
                </a:spcBef>
                <a:spcAft>
                  <a:spcPts val="0"/>
                </a:spcAft>
                <a:buClrTx/>
                <a:buSzTx/>
                <a:buFontTx/>
                <a:buNone/>
                <a:defRPr/>
              </a:pPr>
              <a:r>
                <a:rPr kumimoji="0" lang="zh-CN" altLang="en-US" sz="1200" b="1" i="0" u="none" strike="noStrike" kern="0" cap="none" spc="0" normalizeH="0" baseline="0" noProof="0" dirty="0">
                  <a:ln>
                    <a:noFill/>
                  </a:ln>
                  <a:solidFill>
                    <a:srgbClr val="00B050"/>
                  </a:solidFill>
                  <a:effectLst/>
                  <a:uLnTx/>
                  <a:uFillTx/>
                  <a:latin typeface="Arial" panose="020B0604020202090204" pitchFamily="34" charset="0"/>
                  <a:ea typeface="黑体" panose="02010609060101010101" charset="-122"/>
                  <a:cs typeface="Arial" panose="020B0604020202090204" pitchFamily="34" charset="0"/>
                  <a:sym typeface="Calibri" panose="020F0502020204030204"/>
                </a:rPr>
                <a:t>华</a:t>
              </a:r>
              <a:r>
                <a:rPr kumimoji="0" lang="zh-CN" altLang="en-US" sz="1200" b="1" i="0" u="none" strike="noStrike" kern="0" cap="none" spc="0" normalizeH="0" baseline="0" noProof="0" dirty="0" smtClean="0">
                  <a:ln>
                    <a:noFill/>
                  </a:ln>
                  <a:solidFill>
                    <a:srgbClr val="00B050"/>
                  </a:solidFill>
                  <a:effectLst/>
                  <a:uLnTx/>
                  <a:uFillTx/>
                  <a:latin typeface="Arial" panose="020B0604020202090204" pitchFamily="34" charset="0"/>
                  <a:ea typeface="黑体" panose="02010609060101010101" charset="-122"/>
                  <a:cs typeface="Arial" panose="020B0604020202090204" pitchFamily="34" charset="0"/>
                  <a:sym typeface="Calibri" panose="020F0502020204030204"/>
                </a:rPr>
                <a:t>南</a:t>
              </a:r>
              <a:r>
                <a:rPr kumimoji="0" lang="zh-CN" altLang="en-US" sz="1200" b="1" i="0" u="none" strike="noStrike" kern="0" cap="none" spc="0" normalizeH="0" baseline="0" noProof="0" dirty="0">
                  <a:ln>
                    <a:noFill/>
                  </a:ln>
                  <a:solidFill>
                    <a:srgbClr val="00B050"/>
                  </a:solidFill>
                  <a:effectLst/>
                  <a:uLnTx/>
                  <a:uFillTx/>
                  <a:latin typeface="Arial" panose="020B0604020202090204" pitchFamily="34" charset="0"/>
                  <a:ea typeface="黑体" panose="02010609060101010101" charset="-122"/>
                  <a:cs typeface="Arial" panose="020B0604020202090204" pitchFamily="34" charset="0"/>
                  <a:sym typeface="Calibri" panose="020F0502020204030204"/>
                </a:rPr>
                <a:t>片区</a:t>
              </a:r>
              <a:endParaRPr kumimoji="0" lang="zh-CN" altLang="en-US" sz="1200" b="1" i="0" u="none" strike="noStrike" kern="0" cap="none" spc="0" normalizeH="0" baseline="0" noProof="0" dirty="0">
                <a:ln>
                  <a:noFill/>
                </a:ln>
                <a:solidFill>
                  <a:srgbClr val="00B050"/>
                </a:solidFill>
                <a:effectLst/>
                <a:uLnTx/>
                <a:uFillTx/>
                <a:latin typeface="Arial" panose="020B0604020202090204" pitchFamily="34" charset="0"/>
                <a:ea typeface="黑体" panose="02010609060101010101" charset="-122"/>
                <a:cs typeface="Arial" panose="020B0604020202090204" pitchFamily="34" charset="0"/>
                <a:sym typeface="Calibri" panose="020F0502020204030204"/>
              </a:endParaRPr>
            </a:p>
          </p:txBody>
        </p:sp>
        <p:sp>
          <p:nvSpPr>
            <p:cNvPr id="106" name="Textfeld 11"/>
            <p:cNvSpPr txBox="1">
              <a:spLocks noChangeArrowheads="1"/>
            </p:cNvSpPr>
            <p:nvPr/>
          </p:nvSpPr>
          <p:spPr bwMode="auto">
            <a:xfrm>
              <a:off x="9330" y="6648"/>
              <a:ext cx="1260" cy="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90204" pitchFamily="34" charset="0"/>
                  <a:ea typeface="MS PGothic" panose="020B0600070205080204" pitchFamily="34" charset="-128"/>
                </a:defRPr>
              </a:lvl1pPr>
              <a:lvl2pPr marL="742950" indent="-285750" eaLnBrk="0" hangingPunct="0">
                <a:defRPr sz="2400">
                  <a:solidFill>
                    <a:schemeClr val="tx1"/>
                  </a:solidFill>
                  <a:latin typeface="Arial" panose="020B0604020202090204" pitchFamily="34" charset="0"/>
                  <a:ea typeface="MS PGothic" panose="020B0600070205080204" pitchFamily="34" charset="-128"/>
                </a:defRPr>
              </a:lvl2pPr>
              <a:lvl3pPr marL="1143000" indent="-228600" eaLnBrk="0" hangingPunct="0">
                <a:defRPr sz="2400">
                  <a:solidFill>
                    <a:schemeClr val="tx1"/>
                  </a:solidFill>
                  <a:latin typeface="Arial" panose="020B0604020202090204" pitchFamily="34" charset="0"/>
                  <a:ea typeface="MS PGothic" panose="020B0600070205080204" pitchFamily="34" charset="-128"/>
                </a:defRPr>
              </a:lvl3pPr>
              <a:lvl4pPr marL="1600200" indent="-228600" eaLnBrk="0" hangingPunct="0">
                <a:defRPr sz="2400">
                  <a:solidFill>
                    <a:schemeClr val="tx1"/>
                  </a:solidFill>
                  <a:latin typeface="Arial" panose="020B0604020202090204" pitchFamily="34" charset="0"/>
                  <a:ea typeface="MS PGothic" panose="020B0600070205080204" pitchFamily="34" charset="-128"/>
                </a:defRPr>
              </a:lvl4pPr>
              <a:lvl5pPr marL="2057400" indent="-228600" eaLnBrk="0" hangingPunct="0">
                <a:defRPr sz="2400">
                  <a:solidFill>
                    <a:schemeClr val="tx1"/>
                  </a:solidFill>
                  <a:latin typeface="Arial" panose="020B060402020209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9pPr>
            </a:lstStyle>
            <a:p>
              <a:pPr marL="0" marR="0" lvl="0" indent="0" algn="l" defTabSz="914400" rtl="0" eaLnBrk="0" fontAlgn="auto" latinLnBrk="0" hangingPunct="0">
                <a:lnSpc>
                  <a:spcPct val="100000"/>
                </a:lnSpc>
                <a:spcBef>
                  <a:spcPts val="0"/>
                </a:spcBef>
                <a:spcAft>
                  <a:spcPts val="0"/>
                </a:spcAft>
                <a:buClrTx/>
                <a:buSzTx/>
                <a:buFontTx/>
                <a:buNone/>
                <a:defRPr/>
              </a:pPr>
              <a:r>
                <a:rPr kumimoji="0" lang="zh-CN" altLang="en-US" sz="1200" b="1" i="0" u="none" strike="noStrike" kern="0" cap="none" spc="0" normalizeH="0" baseline="0" noProof="0" dirty="0">
                  <a:ln>
                    <a:noFill/>
                  </a:ln>
                  <a:solidFill>
                    <a:srgbClr val="A5A5A5"/>
                  </a:solidFill>
                  <a:effectLst/>
                  <a:uLnTx/>
                  <a:uFillTx/>
                  <a:latin typeface="Arial" panose="020B0604020202090204" pitchFamily="34" charset="0"/>
                  <a:ea typeface="黑体" panose="02010609060101010101" charset="-122"/>
                  <a:cs typeface="Arial" panose="020B0604020202090204" pitchFamily="34" charset="0"/>
                  <a:sym typeface="Calibri" panose="020F0502020204030204"/>
                </a:rPr>
                <a:t>华东片区</a:t>
              </a:r>
              <a:endParaRPr kumimoji="0" lang="en-GB" altLang="de-DE" sz="1200" b="0" i="0" u="none" strike="noStrike" kern="0" cap="none" spc="0" normalizeH="0" baseline="0" noProof="0" dirty="0">
                <a:ln>
                  <a:noFill/>
                </a:ln>
                <a:solidFill>
                  <a:srgbClr val="A5A5A5"/>
                </a:solidFill>
                <a:effectLst/>
                <a:uLnTx/>
                <a:uFillTx/>
                <a:latin typeface="Arial" panose="020B0604020202090204" pitchFamily="34" charset="0"/>
                <a:ea typeface="黑体" panose="02010609060101010101" charset="-122"/>
                <a:cs typeface="Arial" panose="020B0604020202090204" pitchFamily="34" charset="0"/>
                <a:sym typeface="Calibri" panose="020F0502020204030204"/>
              </a:endParaRPr>
            </a:p>
          </p:txBody>
        </p:sp>
        <p:sp>
          <p:nvSpPr>
            <p:cNvPr id="107" name="Textfeld 12"/>
            <p:cNvSpPr txBox="1">
              <a:spLocks noChangeArrowheads="1"/>
            </p:cNvSpPr>
            <p:nvPr/>
          </p:nvSpPr>
          <p:spPr bwMode="auto">
            <a:xfrm>
              <a:off x="9330" y="5397"/>
              <a:ext cx="1260" cy="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90204" pitchFamily="34" charset="0"/>
                  <a:ea typeface="MS PGothic" panose="020B0600070205080204" pitchFamily="34" charset="-128"/>
                </a:defRPr>
              </a:lvl1pPr>
              <a:lvl2pPr marL="742950" indent="-285750" eaLnBrk="0" hangingPunct="0">
                <a:defRPr sz="2400">
                  <a:solidFill>
                    <a:schemeClr val="tx1"/>
                  </a:solidFill>
                  <a:latin typeface="Arial" panose="020B0604020202090204" pitchFamily="34" charset="0"/>
                  <a:ea typeface="MS PGothic" panose="020B0600070205080204" pitchFamily="34" charset="-128"/>
                </a:defRPr>
              </a:lvl2pPr>
              <a:lvl3pPr marL="1143000" indent="-228600" eaLnBrk="0" hangingPunct="0">
                <a:defRPr sz="2400">
                  <a:solidFill>
                    <a:schemeClr val="tx1"/>
                  </a:solidFill>
                  <a:latin typeface="Arial" panose="020B0604020202090204" pitchFamily="34" charset="0"/>
                  <a:ea typeface="MS PGothic" panose="020B0600070205080204" pitchFamily="34" charset="-128"/>
                </a:defRPr>
              </a:lvl3pPr>
              <a:lvl4pPr marL="1600200" indent="-228600" eaLnBrk="0" hangingPunct="0">
                <a:defRPr sz="2400">
                  <a:solidFill>
                    <a:schemeClr val="tx1"/>
                  </a:solidFill>
                  <a:latin typeface="Arial" panose="020B0604020202090204" pitchFamily="34" charset="0"/>
                  <a:ea typeface="MS PGothic" panose="020B0600070205080204" pitchFamily="34" charset="-128"/>
                </a:defRPr>
              </a:lvl4pPr>
              <a:lvl5pPr marL="2057400" indent="-228600" eaLnBrk="0" hangingPunct="0">
                <a:defRPr sz="2400">
                  <a:solidFill>
                    <a:schemeClr val="tx1"/>
                  </a:solidFill>
                  <a:latin typeface="Arial" panose="020B060402020209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9pPr>
            </a:lstStyle>
            <a:p>
              <a:pPr marL="0" marR="0" lvl="0" indent="0" algn="l" defTabSz="914400" rtl="0" eaLnBrk="0" fontAlgn="auto" latinLnBrk="0" hangingPunct="0">
                <a:lnSpc>
                  <a:spcPct val="100000"/>
                </a:lnSpc>
                <a:spcBef>
                  <a:spcPct val="20000"/>
                </a:spcBef>
                <a:spcAft>
                  <a:spcPts val="0"/>
                </a:spcAft>
                <a:buClrTx/>
                <a:buSzPct val="80000"/>
                <a:buFontTx/>
                <a:buNone/>
                <a:defRPr/>
              </a:pPr>
              <a:r>
                <a:rPr kumimoji="0" lang="zh-CN" altLang="en-US" sz="1200" b="1" i="0" u="none" strike="noStrike" kern="0" cap="none" spc="0" normalizeH="0" baseline="0" noProof="0" dirty="0">
                  <a:ln>
                    <a:noFill/>
                  </a:ln>
                  <a:solidFill>
                    <a:srgbClr val="CC0099"/>
                  </a:solidFill>
                  <a:effectLst/>
                  <a:uLnTx/>
                  <a:uFillTx/>
                  <a:latin typeface="Arial" panose="020B0604020202090204" pitchFamily="34" charset="0"/>
                  <a:ea typeface="黑体" panose="02010609060101010101" charset="-122"/>
                  <a:cs typeface="Arial" panose="020B0604020202090204" pitchFamily="34" charset="0"/>
                  <a:sym typeface="Calibri" panose="020F0502020204030204"/>
                </a:rPr>
                <a:t>西</a:t>
              </a:r>
              <a:r>
                <a:rPr kumimoji="0" lang="zh-CN" altLang="en-US" sz="1200" b="1" i="0" u="none" strike="noStrike" kern="0" cap="none" spc="0" normalizeH="0" baseline="0" noProof="0" dirty="0" smtClean="0">
                  <a:ln>
                    <a:noFill/>
                  </a:ln>
                  <a:solidFill>
                    <a:srgbClr val="CC0099"/>
                  </a:solidFill>
                  <a:effectLst/>
                  <a:uLnTx/>
                  <a:uFillTx/>
                  <a:latin typeface="Arial" panose="020B0604020202090204" pitchFamily="34" charset="0"/>
                  <a:ea typeface="黑体" panose="02010609060101010101" charset="-122"/>
                  <a:cs typeface="Arial" panose="020B0604020202090204" pitchFamily="34" charset="0"/>
                  <a:sym typeface="Calibri" panose="020F0502020204030204"/>
                </a:rPr>
                <a:t>南</a:t>
              </a:r>
              <a:r>
                <a:rPr kumimoji="0" lang="zh-CN" altLang="en-US" sz="1200" b="1" i="0" u="none" strike="noStrike" kern="0" cap="none" spc="0" normalizeH="0" baseline="0" noProof="0" dirty="0">
                  <a:ln>
                    <a:noFill/>
                  </a:ln>
                  <a:solidFill>
                    <a:srgbClr val="CC0099"/>
                  </a:solidFill>
                  <a:effectLst/>
                  <a:uLnTx/>
                  <a:uFillTx/>
                  <a:latin typeface="Arial" panose="020B0604020202090204" pitchFamily="34" charset="0"/>
                  <a:ea typeface="黑体" panose="02010609060101010101" charset="-122"/>
                  <a:cs typeface="Arial" panose="020B0604020202090204" pitchFamily="34" charset="0"/>
                  <a:sym typeface="Calibri" panose="020F0502020204030204"/>
                </a:rPr>
                <a:t>片区</a:t>
              </a:r>
              <a:endParaRPr kumimoji="0" lang="en-GB" altLang="de-DE" sz="1200" b="1" i="0" u="none" strike="noStrike" kern="0" cap="none" spc="0" normalizeH="0" baseline="0" noProof="0" dirty="0">
                <a:ln>
                  <a:noFill/>
                </a:ln>
                <a:solidFill>
                  <a:srgbClr val="CC0099"/>
                </a:solidFill>
                <a:effectLst/>
                <a:uLnTx/>
                <a:uFillTx/>
                <a:latin typeface="Arial" panose="020B0604020202090204" pitchFamily="34" charset="0"/>
                <a:ea typeface="黑体" panose="02010609060101010101" charset="-122"/>
                <a:cs typeface="Arial" panose="020B0604020202090204" pitchFamily="34" charset="0"/>
                <a:sym typeface="Calibri" panose="020F0502020204030204"/>
              </a:endParaRPr>
            </a:p>
          </p:txBody>
        </p:sp>
        <p:sp>
          <p:nvSpPr>
            <p:cNvPr id="103" name="Textfeld 1"/>
            <p:cNvSpPr txBox="1">
              <a:spLocks noChangeArrowheads="1"/>
            </p:cNvSpPr>
            <p:nvPr/>
          </p:nvSpPr>
          <p:spPr bwMode="auto">
            <a:xfrm>
              <a:off x="9330" y="4992"/>
              <a:ext cx="1260" cy="43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90204" pitchFamily="34" charset="0"/>
                  <a:ea typeface="MS PGothic" panose="020B0600070205080204" pitchFamily="34" charset="-128"/>
                </a:defRPr>
              </a:lvl1pPr>
              <a:lvl2pPr marL="742950" indent="-285750" eaLnBrk="0" hangingPunct="0">
                <a:defRPr sz="2400">
                  <a:solidFill>
                    <a:schemeClr val="tx1"/>
                  </a:solidFill>
                  <a:latin typeface="Arial" panose="020B0604020202090204" pitchFamily="34" charset="0"/>
                  <a:ea typeface="MS PGothic" panose="020B0600070205080204" pitchFamily="34" charset="-128"/>
                </a:defRPr>
              </a:lvl2pPr>
              <a:lvl3pPr marL="1143000" indent="-228600" eaLnBrk="0" hangingPunct="0">
                <a:defRPr sz="2400">
                  <a:solidFill>
                    <a:schemeClr val="tx1"/>
                  </a:solidFill>
                  <a:latin typeface="Arial" panose="020B0604020202090204" pitchFamily="34" charset="0"/>
                  <a:ea typeface="MS PGothic" panose="020B0600070205080204" pitchFamily="34" charset="-128"/>
                </a:defRPr>
              </a:lvl3pPr>
              <a:lvl4pPr marL="1600200" indent="-228600" eaLnBrk="0" hangingPunct="0">
                <a:defRPr sz="2400">
                  <a:solidFill>
                    <a:schemeClr val="tx1"/>
                  </a:solidFill>
                  <a:latin typeface="Arial" panose="020B0604020202090204" pitchFamily="34" charset="0"/>
                  <a:ea typeface="MS PGothic" panose="020B0600070205080204" pitchFamily="34" charset="-128"/>
                </a:defRPr>
              </a:lvl4pPr>
              <a:lvl5pPr marL="2057400" indent="-228600" eaLnBrk="0" hangingPunct="0">
                <a:defRPr sz="2400">
                  <a:solidFill>
                    <a:schemeClr val="tx1"/>
                  </a:solidFill>
                  <a:latin typeface="Arial" panose="020B060402020209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9pPr>
            </a:lstStyle>
            <a:p>
              <a:pPr marL="0" marR="0" lvl="0" indent="0" algn="l" defTabSz="914400" rtl="0" eaLnBrk="0" fontAlgn="auto" latinLnBrk="0" hangingPunct="0">
                <a:lnSpc>
                  <a:spcPct val="100000"/>
                </a:lnSpc>
                <a:spcBef>
                  <a:spcPts val="0"/>
                </a:spcBef>
                <a:spcAft>
                  <a:spcPts val="0"/>
                </a:spcAft>
                <a:buClrTx/>
                <a:buSzTx/>
                <a:buFontTx/>
                <a:buNone/>
                <a:defRPr/>
              </a:pPr>
              <a:r>
                <a:rPr kumimoji="0" lang="zh-CN" altLang="en-US" sz="1200" b="1" i="0" u="none" strike="noStrike" kern="0" cap="none" spc="0" normalizeH="0" baseline="0" noProof="0" dirty="0">
                  <a:ln>
                    <a:noFill/>
                  </a:ln>
                  <a:solidFill>
                    <a:srgbClr val="EECC68"/>
                  </a:solidFill>
                  <a:effectLst/>
                  <a:uLnTx/>
                  <a:uFillTx/>
                  <a:latin typeface="Arial" panose="020B0604020202090204" pitchFamily="34" charset="0"/>
                  <a:ea typeface="黑体" panose="02010609060101010101" charset="-122"/>
                  <a:cs typeface="Arial" panose="020B0604020202090204" pitchFamily="34" charset="0"/>
                  <a:sym typeface="Calibri" panose="020F0502020204030204"/>
                </a:rPr>
                <a:t>西</a:t>
              </a:r>
              <a:r>
                <a:rPr kumimoji="0" lang="zh-CN" altLang="en-US" sz="1200" b="1" i="0" u="none" strike="noStrike" kern="0" cap="none" spc="0" normalizeH="0" baseline="0" noProof="0" dirty="0" smtClean="0">
                  <a:ln>
                    <a:noFill/>
                  </a:ln>
                  <a:solidFill>
                    <a:srgbClr val="EECC68"/>
                  </a:solidFill>
                  <a:effectLst/>
                  <a:uLnTx/>
                  <a:uFillTx/>
                  <a:latin typeface="Arial" panose="020B0604020202090204" pitchFamily="34" charset="0"/>
                  <a:ea typeface="黑体" panose="02010609060101010101" charset="-122"/>
                  <a:cs typeface="Arial" panose="020B0604020202090204" pitchFamily="34" charset="0"/>
                  <a:sym typeface="Calibri" panose="020F0502020204030204"/>
                </a:rPr>
                <a:t>北片</a:t>
              </a:r>
              <a:r>
                <a:rPr kumimoji="0" lang="zh-CN" altLang="en-US" sz="1200" b="1" i="0" u="none" strike="noStrike" kern="0" cap="none" spc="0" normalizeH="0" baseline="0" noProof="0" dirty="0">
                  <a:ln>
                    <a:noFill/>
                  </a:ln>
                  <a:solidFill>
                    <a:srgbClr val="EECC68"/>
                  </a:solidFill>
                  <a:effectLst/>
                  <a:uLnTx/>
                  <a:uFillTx/>
                  <a:latin typeface="Arial" panose="020B0604020202090204" pitchFamily="34" charset="0"/>
                  <a:ea typeface="黑体" panose="02010609060101010101" charset="-122"/>
                  <a:cs typeface="Arial" panose="020B0604020202090204" pitchFamily="34" charset="0"/>
                  <a:sym typeface="Calibri" panose="020F0502020204030204"/>
                </a:rPr>
                <a:t>区</a:t>
              </a:r>
              <a:endParaRPr kumimoji="0" lang="zh-CN" altLang="en-US" sz="1200" b="1" i="0" u="none" strike="noStrike" kern="0" cap="none" spc="0" normalizeH="0" baseline="0" noProof="0" dirty="0">
                <a:ln>
                  <a:noFill/>
                </a:ln>
                <a:solidFill>
                  <a:srgbClr val="EECC68"/>
                </a:solidFill>
                <a:effectLst/>
                <a:uLnTx/>
                <a:uFillTx/>
                <a:latin typeface="Arial" panose="020B0604020202090204" pitchFamily="34" charset="0"/>
                <a:ea typeface="黑体" panose="02010609060101010101" charset="-122"/>
                <a:cs typeface="Arial" panose="020B0604020202090204" pitchFamily="34" charset="0"/>
                <a:sym typeface="Calibri" panose="020F0502020204030204"/>
              </a:endParaRPr>
            </a:p>
          </p:txBody>
        </p:sp>
        <p:sp>
          <p:nvSpPr>
            <p:cNvPr id="108" name="Textfeld 11"/>
            <p:cNvSpPr txBox="1">
              <a:spLocks noChangeArrowheads="1"/>
            </p:cNvSpPr>
            <p:nvPr/>
          </p:nvSpPr>
          <p:spPr bwMode="auto">
            <a:xfrm>
              <a:off x="9330" y="4089"/>
              <a:ext cx="1260" cy="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90204" pitchFamily="34" charset="0"/>
                  <a:ea typeface="MS PGothic" panose="020B0600070205080204" pitchFamily="34" charset="-128"/>
                </a:defRPr>
              </a:lvl1pPr>
              <a:lvl2pPr marL="742950" indent="-285750" eaLnBrk="0" hangingPunct="0">
                <a:defRPr sz="2400">
                  <a:solidFill>
                    <a:schemeClr val="tx1"/>
                  </a:solidFill>
                  <a:latin typeface="Arial" panose="020B0604020202090204" pitchFamily="34" charset="0"/>
                  <a:ea typeface="MS PGothic" panose="020B0600070205080204" pitchFamily="34" charset="-128"/>
                </a:defRPr>
              </a:lvl2pPr>
              <a:lvl3pPr marL="1143000" indent="-228600" eaLnBrk="0" hangingPunct="0">
                <a:defRPr sz="2400">
                  <a:solidFill>
                    <a:schemeClr val="tx1"/>
                  </a:solidFill>
                  <a:latin typeface="Arial" panose="020B0604020202090204" pitchFamily="34" charset="0"/>
                  <a:ea typeface="MS PGothic" panose="020B0600070205080204" pitchFamily="34" charset="-128"/>
                </a:defRPr>
              </a:lvl3pPr>
              <a:lvl4pPr marL="1600200" indent="-228600" eaLnBrk="0" hangingPunct="0">
                <a:defRPr sz="2400">
                  <a:solidFill>
                    <a:schemeClr val="tx1"/>
                  </a:solidFill>
                  <a:latin typeface="Arial" panose="020B0604020202090204" pitchFamily="34" charset="0"/>
                  <a:ea typeface="MS PGothic" panose="020B0600070205080204" pitchFamily="34" charset="-128"/>
                </a:defRPr>
              </a:lvl4pPr>
              <a:lvl5pPr marL="2057400" indent="-228600" eaLnBrk="0" hangingPunct="0">
                <a:defRPr sz="2400">
                  <a:solidFill>
                    <a:schemeClr val="tx1"/>
                  </a:solidFill>
                  <a:latin typeface="Arial" panose="020B060402020209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9pPr>
            </a:lstStyle>
            <a:p>
              <a:pPr marL="0" marR="0" lvl="0" indent="0" algn="l" defTabSz="914400" rtl="0" eaLnBrk="0" fontAlgn="auto" latinLnBrk="0" hangingPunct="0">
                <a:lnSpc>
                  <a:spcPct val="100000"/>
                </a:lnSpc>
                <a:spcBef>
                  <a:spcPts val="0"/>
                </a:spcBef>
                <a:spcAft>
                  <a:spcPts val="0"/>
                </a:spcAft>
                <a:buClrTx/>
                <a:buSzTx/>
                <a:buFontTx/>
                <a:buNone/>
                <a:defRPr/>
              </a:pPr>
              <a:r>
                <a:rPr kumimoji="0" lang="zh-CN" altLang="en-US" sz="1200" b="1" i="0" u="none" strike="noStrike" kern="0" cap="none" spc="0" normalizeH="0" baseline="0" noProof="0" dirty="0">
                  <a:ln>
                    <a:noFill/>
                  </a:ln>
                  <a:solidFill>
                    <a:srgbClr val="002060"/>
                  </a:solidFill>
                  <a:effectLst/>
                  <a:uLnTx/>
                  <a:uFillTx/>
                  <a:latin typeface="Arial" panose="020B0604020202090204" pitchFamily="34" charset="0"/>
                  <a:ea typeface="黑体" panose="02010609060101010101" charset="-122"/>
                  <a:cs typeface="Arial" panose="020B0604020202090204" pitchFamily="34" charset="0"/>
                  <a:sym typeface="Calibri" panose="020F0502020204030204"/>
                </a:rPr>
                <a:t>东北片区</a:t>
              </a:r>
              <a:endParaRPr kumimoji="0" lang="en-GB" altLang="de-DE" sz="1200" b="0" i="0" u="none" strike="noStrike" kern="0" cap="none" spc="0" normalizeH="0" baseline="0" noProof="0" dirty="0">
                <a:ln>
                  <a:noFill/>
                </a:ln>
                <a:solidFill>
                  <a:srgbClr val="002060"/>
                </a:solidFill>
                <a:effectLst/>
                <a:uLnTx/>
                <a:uFillTx/>
                <a:latin typeface="Arial" panose="020B0604020202090204" pitchFamily="34" charset="0"/>
                <a:ea typeface="黑体" panose="02010609060101010101" charset="-122"/>
                <a:cs typeface="Arial" panose="020B0604020202090204" pitchFamily="34" charset="0"/>
                <a:sym typeface="Calibri" panose="020F0502020204030204"/>
              </a:endParaRPr>
            </a:p>
          </p:txBody>
        </p:sp>
        <p:sp>
          <p:nvSpPr>
            <p:cNvPr id="109" name="Textfeld 11"/>
            <p:cNvSpPr txBox="1">
              <a:spLocks noChangeArrowheads="1"/>
            </p:cNvSpPr>
            <p:nvPr/>
          </p:nvSpPr>
          <p:spPr bwMode="auto">
            <a:xfrm>
              <a:off x="9330" y="5820"/>
              <a:ext cx="1260" cy="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90204" pitchFamily="34" charset="0"/>
                  <a:ea typeface="MS PGothic" panose="020B0600070205080204" pitchFamily="34" charset="-128"/>
                </a:defRPr>
              </a:lvl1pPr>
              <a:lvl2pPr marL="742950" indent="-285750" eaLnBrk="0" hangingPunct="0">
                <a:defRPr sz="2400">
                  <a:solidFill>
                    <a:schemeClr val="tx1"/>
                  </a:solidFill>
                  <a:latin typeface="Arial" panose="020B0604020202090204" pitchFamily="34" charset="0"/>
                  <a:ea typeface="MS PGothic" panose="020B0600070205080204" pitchFamily="34" charset="-128"/>
                </a:defRPr>
              </a:lvl2pPr>
              <a:lvl3pPr marL="1143000" indent="-228600" eaLnBrk="0" hangingPunct="0">
                <a:defRPr sz="2400">
                  <a:solidFill>
                    <a:schemeClr val="tx1"/>
                  </a:solidFill>
                  <a:latin typeface="Arial" panose="020B0604020202090204" pitchFamily="34" charset="0"/>
                  <a:ea typeface="MS PGothic" panose="020B0600070205080204" pitchFamily="34" charset="-128"/>
                </a:defRPr>
              </a:lvl3pPr>
              <a:lvl4pPr marL="1600200" indent="-228600" eaLnBrk="0" hangingPunct="0">
                <a:defRPr sz="2400">
                  <a:solidFill>
                    <a:schemeClr val="tx1"/>
                  </a:solidFill>
                  <a:latin typeface="Arial" panose="020B0604020202090204" pitchFamily="34" charset="0"/>
                  <a:ea typeface="MS PGothic" panose="020B0600070205080204" pitchFamily="34" charset="-128"/>
                </a:defRPr>
              </a:lvl4pPr>
              <a:lvl5pPr marL="2057400" indent="-228600" eaLnBrk="0" hangingPunct="0">
                <a:defRPr sz="2400">
                  <a:solidFill>
                    <a:schemeClr val="tx1"/>
                  </a:solidFill>
                  <a:latin typeface="Arial" panose="020B060402020209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9pPr>
            </a:lstStyle>
            <a:p>
              <a:pPr marL="0" marR="0" lvl="0" indent="0" algn="l" defTabSz="914400" rtl="0" eaLnBrk="0" fontAlgn="auto" latinLnBrk="0" hangingPunct="0">
                <a:lnSpc>
                  <a:spcPct val="100000"/>
                </a:lnSpc>
                <a:spcBef>
                  <a:spcPts val="0"/>
                </a:spcBef>
                <a:spcAft>
                  <a:spcPts val="0"/>
                </a:spcAft>
                <a:buClrTx/>
                <a:buSzTx/>
                <a:buFontTx/>
                <a:buNone/>
                <a:defRPr/>
              </a:pPr>
              <a:r>
                <a:rPr kumimoji="0" lang="zh-CN" altLang="en-US" sz="1200" b="1" i="0" u="none" strike="noStrike" kern="0" cap="none" spc="0" normalizeH="0" baseline="0" noProof="0" dirty="0">
                  <a:ln>
                    <a:noFill/>
                  </a:ln>
                  <a:solidFill>
                    <a:srgbClr val="ED7D31"/>
                  </a:solidFill>
                  <a:effectLst/>
                  <a:uLnTx/>
                  <a:uFillTx/>
                  <a:latin typeface="Arial" panose="020B0604020202090204" pitchFamily="34" charset="0"/>
                  <a:ea typeface="黑体" panose="02010609060101010101" charset="-122"/>
                  <a:cs typeface="Arial" panose="020B0604020202090204" pitchFamily="34" charset="0"/>
                  <a:sym typeface="Calibri" panose="020F0502020204030204"/>
                </a:rPr>
                <a:t>华中片区</a:t>
              </a:r>
              <a:endParaRPr kumimoji="0" lang="en-GB" altLang="de-DE" sz="1200" b="0" i="0" u="none" strike="noStrike" kern="0" cap="none" spc="0" normalizeH="0" baseline="0" noProof="0" dirty="0">
                <a:ln>
                  <a:noFill/>
                </a:ln>
                <a:solidFill>
                  <a:srgbClr val="ED7D31"/>
                </a:solidFill>
                <a:effectLst/>
                <a:uLnTx/>
                <a:uFillTx/>
                <a:latin typeface="Arial" panose="020B0604020202090204" pitchFamily="34" charset="0"/>
                <a:ea typeface="黑体" panose="02010609060101010101" charset="-122"/>
                <a:cs typeface="Arial" panose="020B0604020202090204" pitchFamily="34" charset="0"/>
                <a:sym typeface="Calibri" panose="020F0502020204030204"/>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9"/>
          <p:cNvSpPr txBox="1"/>
          <p:nvPr/>
        </p:nvSpPr>
        <p:spPr>
          <a:xfrm>
            <a:off x="6490639" y="1797497"/>
            <a:ext cx="1361365" cy="643890"/>
          </a:xfrm>
          <a:prstGeom prst="rect">
            <a:avLst/>
          </a:prstGeom>
          <a:ln w="12700">
            <a:miter lim="400000"/>
          </a:ln>
        </p:spPr>
        <p:txBody>
          <a:bodyPr wrap="square" lIns="45690" tIns="45690" rIns="45690" bIns="45690">
            <a:spAutoFit/>
          </a:bodyPr>
          <a:lstStyle>
            <a:lvl1pPr>
              <a:lnSpc>
                <a:spcPct val="150000"/>
              </a:lnSpc>
              <a:defRPr b="1">
                <a:latin typeface="阿里巴巴普惠体 L" panose="00020600040101010101" charset="-122"/>
                <a:ea typeface="阿里巴巴普惠体 L" panose="00020600040101010101" charset="-122"/>
                <a:cs typeface="阿里巴巴普惠体 L" panose="00020600040101010101" charset="-122"/>
                <a:sym typeface="阿里巴巴普惠体 L" panose="00020600040101010101" charset="-122"/>
              </a:defRPr>
            </a:lvl1pPr>
          </a:lstStyle>
          <a:p>
            <a:r>
              <a:rPr lang="zh-CN" altLang="en-US" sz="2400" dirty="0" smtClean="0">
                <a:solidFill>
                  <a:srgbClr val="404040"/>
                </a:solidFill>
                <a:latin typeface="Arial" panose="020B0604020202090204" pitchFamily="34" charset="0"/>
                <a:ea typeface="黑体" panose="02010609060101010101" charset="-122"/>
                <a:cs typeface="宋体" pitchFamily="2" charset="-122"/>
                <a:sym typeface="宋体" pitchFamily="2" charset="-122"/>
              </a:rPr>
              <a:t>公司概况</a:t>
            </a:r>
            <a:endParaRPr lang="zh-CN" altLang="en-US" sz="2400" dirty="0" smtClean="0">
              <a:solidFill>
                <a:srgbClr val="404040"/>
              </a:solidFill>
              <a:latin typeface="Arial" panose="020B0604020202090204" pitchFamily="34" charset="0"/>
              <a:ea typeface="黑体" panose="02010609060101010101" charset="-122"/>
              <a:cs typeface="宋体" pitchFamily="2" charset="-122"/>
              <a:sym typeface="宋体" pitchFamily="2" charset="-122"/>
            </a:endParaRPr>
          </a:p>
        </p:txBody>
      </p:sp>
      <p:sp>
        <p:nvSpPr>
          <p:cNvPr id="4" name="矩形 11"/>
          <p:cNvSpPr txBox="1"/>
          <p:nvPr/>
        </p:nvSpPr>
        <p:spPr>
          <a:xfrm>
            <a:off x="6825919" y="2672080"/>
            <a:ext cx="1346719" cy="643890"/>
          </a:xfrm>
          <a:prstGeom prst="rect">
            <a:avLst/>
          </a:prstGeom>
          <a:ln w="12700">
            <a:miter lim="400000"/>
          </a:ln>
        </p:spPr>
        <p:txBody>
          <a:bodyPr wrap="square" lIns="45690" tIns="45690" rIns="45690" bIns="45690">
            <a:spAutoFit/>
          </a:bodyPr>
          <a:lstStyle>
            <a:lvl1pPr>
              <a:lnSpc>
                <a:spcPct val="150000"/>
              </a:lnSpc>
              <a:defRPr b="1">
                <a:latin typeface="阿里巴巴普惠体 L" panose="00020600040101010101" charset="-122"/>
                <a:ea typeface="阿里巴巴普惠体 L" panose="00020600040101010101" charset="-122"/>
                <a:cs typeface="阿里巴巴普惠体 L" panose="00020600040101010101" charset="-122"/>
                <a:sym typeface="阿里巴巴普惠体 L" panose="00020600040101010101" charset="-122"/>
              </a:defRPr>
            </a:lvl1pPr>
          </a:lstStyle>
          <a:p>
            <a:r>
              <a:rPr lang="zh-CN" altLang="en-US" sz="2400" dirty="0" smtClean="0">
                <a:solidFill>
                  <a:srgbClr val="404040"/>
                </a:solidFill>
                <a:latin typeface="Arial" panose="020B0604020202090204" pitchFamily="34" charset="0"/>
                <a:ea typeface="黑体" panose="02010609060101010101" charset="-122"/>
                <a:cs typeface="宋体" pitchFamily="2" charset="-122"/>
                <a:sym typeface="宋体" pitchFamily="2" charset="-122"/>
              </a:rPr>
              <a:t>业务布局</a:t>
            </a:r>
            <a:endParaRPr lang="zh-CN" altLang="en-US" sz="2400" dirty="0" smtClean="0">
              <a:solidFill>
                <a:srgbClr val="404040"/>
              </a:solidFill>
              <a:latin typeface="Arial" panose="020B0604020202090204" pitchFamily="34" charset="0"/>
              <a:ea typeface="黑体" panose="02010609060101010101" charset="-122"/>
              <a:cs typeface="宋体" pitchFamily="2" charset="-122"/>
              <a:sym typeface="宋体" pitchFamily="2" charset="-122"/>
            </a:endParaRPr>
          </a:p>
        </p:txBody>
      </p:sp>
      <p:sp>
        <p:nvSpPr>
          <p:cNvPr id="5" name="矩形 13"/>
          <p:cNvSpPr txBox="1"/>
          <p:nvPr/>
        </p:nvSpPr>
        <p:spPr>
          <a:xfrm>
            <a:off x="7125639" y="3555553"/>
            <a:ext cx="1314450" cy="638810"/>
          </a:xfrm>
          <a:prstGeom prst="rect">
            <a:avLst/>
          </a:prstGeom>
          <a:ln w="12700">
            <a:miter lim="400000"/>
          </a:ln>
        </p:spPr>
        <p:txBody>
          <a:bodyPr wrap="none" lIns="45690" tIns="45690" rIns="45690" bIns="45690">
            <a:spAutoFit/>
          </a:bodyPr>
          <a:lstStyle>
            <a:lvl1pPr>
              <a:lnSpc>
                <a:spcPct val="150000"/>
              </a:lnSpc>
              <a:defRPr b="1">
                <a:latin typeface="阿里巴巴普惠体 L" panose="00020600040101010101" charset="-122"/>
                <a:ea typeface="阿里巴巴普惠体 L" panose="00020600040101010101" charset="-122"/>
                <a:cs typeface="阿里巴巴普惠体 L" panose="00020600040101010101" charset="-122"/>
                <a:sym typeface="阿里巴巴普惠体 L" panose="00020600040101010101" charset="-122"/>
              </a:defRPr>
            </a:lvl1pPr>
          </a:lstStyle>
          <a:p>
            <a:r>
              <a:rPr lang="zh-CN" altLang="en-US" sz="2400" dirty="0" smtClean="0">
                <a:solidFill>
                  <a:srgbClr val="404040"/>
                </a:solidFill>
                <a:latin typeface="Arial" panose="020B0604020202090204" pitchFamily="34" charset="0"/>
                <a:ea typeface="黑体" panose="02010609060101010101" charset="-122"/>
                <a:cs typeface="宋体" pitchFamily="2" charset="-122"/>
                <a:sym typeface="宋体" pitchFamily="2" charset="-122"/>
              </a:rPr>
              <a:t>文化风采</a:t>
            </a:r>
            <a:endParaRPr lang="zh-CN" altLang="en-US" sz="2400" dirty="0" smtClean="0">
              <a:solidFill>
                <a:srgbClr val="404040"/>
              </a:solidFill>
              <a:latin typeface="Arial" panose="020B0604020202090204" pitchFamily="34" charset="0"/>
              <a:ea typeface="黑体" panose="02010609060101010101" charset="-122"/>
              <a:cs typeface="宋体" pitchFamily="2" charset="-122"/>
              <a:sym typeface="宋体" pitchFamily="2" charset="-122"/>
            </a:endParaRPr>
          </a:p>
        </p:txBody>
      </p:sp>
      <p:sp>
        <p:nvSpPr>
          <p:cNvPr id="6" name="矩形 9"/>
          <p:cNvSpPr txBox="1"/>
          <p:nvPr/>
        </p:nvSpPr>
        <p:spPr>
          <a:xfrm>
            <a:off x="1562735" y="1861185"/>
            <a:ext cx="1005840" cy="828675"/>
          </a:xfrm>
          <a:prstGeom prst="rect">
            <a:avLst/>
          </a:prstGeom>
          <a:ln w="12700">
            <a:miter lim="400000"/>
          </a:ln>
        </p:spPr>
        <p:txBody>
          <a:bodyPr wrap="square" lIns="45690" tIns="45690" rIns="45690" bIns="45690">
            <a:spAutoFit/>
          </a:bodyPr>
          <a:lstStyle>
            <a:lvl1pPr>
              <a:lnSpc>
                <a:spcPct val="150000"/>
              </a:lnSpc>
              <a:defRPr b="1">
                <a:latin typeface="阿里巴巴普惠体 L" panose="00020600040101010101" charset="-122"/>
                <a:ea typeface="阿里巴巴普惠体 L" panose="00020600040101010101" charset="-122"/>
                <a:cs typeface="阿里巴巴普惠体 L" panose="00020600040101010101" charset="-122"/>
                <a:sym typeface="阿里巴巴普惠体 L" panose="00020600040101010101" charset="-122"/>
              </a:defRPr>
            </a:lvl1pPr>
          </a:lstStyle>
          <a:p>
            <a:r>
              <a:rPr lang="zh-CN" altLang="en-US" sz="3200" dirty="0" smtClean="0">
                <a:solidFill>
                  <a:schemeClr val="bg1"/>
                </a:solidFill>
                <a:latin typeface="Arial" panose="020B0604020202090204" pitchFamily="34" charset="0"/>
                <a:ea typeface="黑体" panose="02010609060101010101" charset="-122"/>
                <a:cs typeface="宋体" pitchFamily="2" charset="-122"/>
                <a:sym typeface="宋体" pitchFamily="2" charset="-122"/>
              </a:rPr>
              <a:t>目录</a:t>
            </a:r>
            <a:endParaRPr lang="zh-CN" altLang="en-US" sz="3200" dirty="0" smtClean="0">
              <a:solidFill>
                <a:schemeClr val="bg1"/>
              </a:solidFill>
              <a:latin typeface="Arial" panose="020B0604020202090204" pitchFamily="34" charset="0"/>
              <a:ea typeface="黑体" panose="02010609060101010101" charset="-122"/>
              <a:cs typeface="宋体" pitchFamily="2" charset="-122"/>
              <a:sym typeface="宋体" pitchFamily="2" charset="-122"/>
            </a:endParaRPr>
          </a:p>
        </p:txBody>
      </p:sp>
      <p:sp>
        <p:nvSpPr>
          <p:cNvPr id="7" name="矩形 9"/>
          <p:cNvSpPr txBox="1"/>
          <p:nvPr/>
        </p:nvSpPr>
        <p:spPr>
          <a:xfrm>
            <a:off x="1562735" y="2505075"/>
            <a:ext cx="2717717" cy="828675"/>
          </a:xfrm>
          <a:prstGeom prst="rect">
            <a:avLst/>
          </a:prstGeom>
          <a:ln w="12700">
            <a:miter lim="400000"/>
          </a:ln>
        </p:spPr>
        <p:txBody>
          <a:bodyPr wrap="square" lIns="45690" tIns="45690" rIns="45690" bIns="45690">
            <a:spAutoFit/>
          </a:bodyPr>
          <a:lstStyle>
            <a:lvl1pPr>
              <a:lnSpc>
                <a:spcPct val="150000"/>
              </a:lnSpc>
              <a:defRPr b="1">
                <a:latin typeface="阿里巴巴普惠体 L" panose="00020600040101010101" charset="-122"/>
                <a:ea typeface="阿里巴巴普惠体 L" panose="00020600040101010101" charset="-122"/>
                <a:cs typeface="阿里巴巴普惠体 L" panose="00020600040101010101" charset="-122"/>
                <a:sym typeface="阿里巴巴普惠体 L" panose="00020600040101010101" charset="-122"/>
              </a:defRPr>
            </a:lvl1pPr>
          </a:lstStyle>
          <a:p>
            <a:r>
              <a:rPr lang="en-US" altLang="zh-CN" sz="3200" dirty="0" smtClean="0">
                <a:solidFill>
                  <a:schemeClr val="bg1"/>
                </a:solidFill>
                <a:latin typeface="Arial" panose="020B0604020202090204" pitchFamily="34" charset="0"/>
                <a:ea typeface="黑体" panose="02010609060101010101" charset="-122"/>
                <a:cs typeface="Arial" panose="020B0604020202090204" pitchFamily="34" charset="0"/>
                <a:sym typeface="宋体" pitchFamily="2" charset="-122"/>
              </a:rPr>
              <a:t>CONTENTS</a:t>
            </a:r>
            <a:endParaRPr lang="en-US" altLang="zh-CN" sz="3200" dirty="0" smtClean="0">
              <a:solidFill>
                <a:schemeClr val="bg1"/>
              </a:solidFill>
              <a:latin typeface="Arial" panose="020B0604020202090204" pitchFamily="34" charset="0"/>
              <a:ea typeface="黑体" panose="02010609060101010101" charset="-122"/>
              <a:cs typeface="Arial" panose="020B0604020202090204" pitchFamily="34" charset="0"/>
              <a:sym typeface="宋体"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dirty="0">
                <a:latin typeface="Arial" panose="020B0604020202090204" pitchFamily="34" charset="0"/>
                <a:ea typeface="黑体" panose="02010609060101010101" charset="-122"/>
                <a:cs typeface="+mn-cs"/>
                <a:sym typeface="+mn-ea"/>
              </a:rPr>
              <a:t>资质认证</a:t>
            </a:r>
            <a:endParaRPr sz="3200" b="1" dirty="0">
              <a:latin typeface="Arial" panose="020B0604020202090204" pitchFamily="34" charset="0"/>
              <a:ea typeface="黑体" panose="02010609060101010101" charset="-122"/>
              <a:cs typeface="+mn-cs"/>
              <a:sym typeface="+mn-ea"/>
            </a:endParaRPr>
          </a:p>
        </p:txBody>
      </p:sp>
      <p:sp>
        <p:nvSpPr>
          <p:cNvPr id="77" name="Rounded Rectangle 26"/>
          <p:cNvSpPr/>
          <p:nvPr userDrawn="1"/>
        </p:nvSpPr>
        <p:spPr>
          <a:xfrm>
            <a:off x="935990" y="2075180"/>
            <a:ext cx="2537460" cy="2681605"/>
          </a:xfrm>
          <a:prstGeom prst="roundRect">
            <a:avLst>
              <a:gd name="adj" fmla="val 7114"/>
            </a:avLst>
          </a:pr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latin typeface="思源黑体 CN Regular" panose="020B0500000000000000" pitchFamily="34" charset="-122"/>
              <a:ea typeface="黑体" panose="02010609060101010101" charset="-122"/>
              <a:cs typeface="+mn-ea"/>
              <a:sym typeface="+mn-lt"/>
            </a:endParaRPr>
          </a:p>
        </p:txBody>
      </p:sp>
      <p:sp>
        <p:nvSpPr>
          <p:cNvPr id="79" name="Round Same Side Corner Rectangle 44"/>
          <p:cNvSpPr/>
          <p:nvPr/>
        </p:nvSpPr>
        <p:spPr>
          <a:xfrm>
            <a:off x="1117600" y="2075180"/>
            <a:ext cx="2203450" cy="1819910"/>
          </a:xfrm>
          <a:prstGeom prst="round2SameRect">
            <a:avLst>
              <a:gd name="adj1" fmla="val 8730"/>
              <a:gd name="adj2" fmla="val 0"/>
            </a:avLst>
          </a:prstGeom>
          <a:solidFill>
            <a:srgbClr val="033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solidFill>
                <a:schemeClr val="accent1">
                  <a:lumMod val="50000"/>
                </a:schemeClr>
              </a:solidFill>
              <a:latin typeface="思源黑体 CN Regular" panose="020B0500000000000000" pitchFamily="34" charset="-122"/>
              <a:ea typeface="黑体" panose="02010609060101010101" charset="-122"/>
              <a:cs typeface="+mn-ea"/>
              <a:sym typeface="+mn-lt"/>
            </a:endParaRPr>
          </a:p>
        </p:txBody>
      </p:sp>
      <p:sp>
        <p:nvSpPr>
          <p:cNvPr id="103" name="文本框 102"/>
          <p:cNvSpPr txBox="1"/>
          <p:nvPr/>
        </p:nvSpPr>
        <p:spPr>
          <a:xfrm>
            <a:off x="1622743" y="4086860"/>
            <a:ext cx="1122680" cy="306705"/>
          </a:xfrm>
          <a:prstGeom prst="rect">
            <a:avLst/>
          </a:prstGeom>
          <a:noFill/>
        </p:spPr>
        <p:txBody>
          <a:bodyPr wrap="square" rtlCol="0">
            <a:spAutoFit/>
          </a:bodyPr>
          <a:lstStyle/>
          <a:p>
            <a:pPr algn="ctr"/>
            <a:r>
              <a:rPr lang="zh-CN" altLang="en-US" sz="1400" b="1" dirty="0">
                <a:solidFill>
                  <a:schemeClr val="bg1"/>
                </a:solidFill>
                <a:latin typeface="Arial" panose="020B0604020202090204" pitchFamily="34" charset="0"/>
                <a:ea typeface="黑体" panose="02010609060101010101" charset="-122"/>
                <a:cs typeface="思源黑体 CN Regular" panose="020B0500000000000000" pitchFamily="34" charset="-122"/>
                <a:sym typeface="+mn-ea"/>
              </a:rPr>
              <a:t>双软企业</a:t>
            </a:r>
            <a:endParaRPr lang="zh-CN" altLang="en-US" sz="1400" b="1" dirty="0">
              <a:solidFill>
                <a:schemeClr val="bg1"/>
              </a:solidFill>
              <a:latin typeface="Arial" panose="020B0604020202090204" pitchFamily="34" charset="0"/>
              <a:ea typeface="黑体" panose="02010609060101010101" charset="-122"/>
              <a:cs typeface="思源黑体 CN Regular" panose="020B0500000000000000" pitchFamily="34" charset="-122"/>
              <a:sym typeface="+mn-ea"/>
            </a:endParaRPr>
          </a:p>
        </p:txBody>
      </p:sp>
      <p:sp>
        <p:nvSpPr>
          <p:cNvPr id="81" name="Rounded Rectangle 49"/>
          <p:cNvSpPr/>
          <p:nvPr userDrawn="1"/>
        </p:nvSpPr>
        <p:spPr>
          <a:xfrm>
            <a:off x="3705225" y="2075180"/>
            <a:ext cx="2595245" cy="2681605"/>
          </a:xfrm>
          <a:prstGeom prst="roundRect">
            <a:avLst>
              <a:gd name="adj" fmla="val 7114"/>
            </a:avLst>
          </a:prstGeom>
          <a:solidFill>
            <a:srgbClr val="E99409"/>
          </a:solidFill>
          <a:ln>
            <a:solidFill>
              <a:srgbClr val="E08F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latin typeface="思源黑体 CN Regular" panose="020B0500000000000000" pitchFamily="34" charset="-122"/>
              <a:ea typeface="黑体" panose="02010609060101010101" charset="-122"/>
              <a:cs typeface="+mn-ea"/>
              <a:sym typeface="+mn-lt"/>
            </a:endParaRPr>
          </a:p>
        </p:txBody>
      </p:sp>
      <p:sp>
        <p:nvSpPr>
          <p:cNvPr id="83" name="Round Same Side Corner Rectangle 52"/>
          <p:cNvSpPr/>
          <p:nvPr/>
        </p:nvSpPr>
        <p:spPr>
          <a:xfrm>
            <a:off x="3850005" y="2075180"/>
            <a:ext cx="2204085" cy="1819910"/>
          </a:xfrm>
          <a:prstGeom prst="round2SameRect">
            <a:avLst>
              <a:gd name="adj1" fmla="val 8730"/>
              <a:gd name="adj2" fmla="val 0"/>
            </a:avLst>
          </a:prstGeom>
          <a:solidFill>
            <a:srgbClr val="E08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solidFill>
                <a:schemeClr val="accent2">
                  <a:lumMod val="50000"/>
                </a:schemeClr>
              </a:solidFill>
              <a:latin typeface="思源黑体 CN Regular" panose="020B0500000000000000" pitchFamily="34" charset="-122"/>
              <a:ea typeface="黑体" panose="02010609060101010101" charset="-122"/>
              <a:cs typeface="+mn-ea"/>
              <a:sym typeface="+mn-lt"/>
            </a:endParaRPr>
          </a:p>
        </p:txBody>
      </p:sp>
      <p:sp>
        <p:nvSpPr>
          <p:cNvPr id="104" name="文本框 103"/>
          <p:cNvSpPr txBox="1"/>
          <p:nvPr/>
        </p:nvSpPr>
        <p:spPr>
          <a:xfrm>
            <a:off x="4445318" y="4086860"/>
            <a:ext cx="1115060" cy="306705"/>
          </a:xfrm>
          <a:prstGeom prst="rect">
            <a:avLst/>
          </a:prstGeom>
          <a:noFill/>
        </p:spPr>
        <p:txBody>
          <a:bodyPr wrap="square" rtlCol="0">
            <a:spAutoFit/>
          </a:bodyPr>
          <a:lstStyle/>
          <a:p>
            <a:pPr algn="ctr"/>
            <a:r>
              <a:rPr lang="zh-CN" altLang="en-US" sz="1400" b="1" dirty="0">
                <a:solidFill>
                  <a:schemeClr val="bg1"/>
                </a:solidFill>
                <a:latin typeface="Arial" panose="020B0604020202090204" pitchFamily="34" charset="0"/>
                <a:ea typeface="黑体" panose="02010609060101010101" charset="-122"/>
                <a:cs typeface="思源黑体 CN Regular" panose="020B0500000000000000" pitchFamily="34" charset="-122"/>
                <a:sym typeface="+mn-ea"/>
              </a:rPr>
              <a:t>双软企业</a:t>
            </a:r>
            <a:endParaRPr lang="zh-CN" altLang="en-US" sz="1400" b="1" dirty="0">
              <a:solidFill>
                <a:schemeClr val="bg1"/>
              </a:solidFill>
              <a:latin typeface="Arial" panose="020B0604020202090204" pitchFamily="34" charset="0"/>
              <a:ea typeface="黑体" panose="02010609060101010101" charset="-122"/>
              <a:cs typeface="思源黑体 CN Regular" panose="020B0500000000000000" pitchFamily="34" charset="-122"/>
              <a:sym typeface="+mn-ea"/>
            </a:endParaRPr>
          </a:p>
        </p:txBody>
      </p:sp>
      <p:sp>
        <p:nvSpPr>
          <p:cNvPr id="85" name="Rounded Rectangle 55"/>
          <p:cNvSpPr/>
          <p:nvPr userDrawn="1"/>
        </p:nvSpPr>
        <p:spPr>
          <a:xfrm>
            <a:off x="6495415" y="2068830"/>
            <a:ext cx="2203450" cy="2681605"/>
          </a:xfrm>
          <a:prstGeom prst="roundRect">
            <a:avLst>
              <a:gd name="adj" fmla="val 7114"/>
            </a:avLst>
          </a:pr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latin typeface="思源黑体 CN Regular" panose="020B0500000000000000" pitchFamily="34" charset="-122"/>
              <a:ea typeface="黑体" panose="02010609060101010101" charset="-122"/>
              <a:cs typeface="+mn-ea"/>
              <a:sym typeface="+mn-lt"/>
            </a:endParaRPr>
          </a:p>
        </p:txBody>
      </p:sp>
      <p:sp>
        <p:nvSpPr>
          <p:cNvPr id="87" name="Round Same Side Corner Rectangle 58"/>
          <p:cNvSpPr/>
          <p:nvPr/>
        </p:nvSpPr>
        <p:spPr>
          <a:xfrm>
            <a:off x="6517005" y="2068830"/>
            <a:ext cx="2084705" cy="1819910"/>
          </a:xfrm>
          <a:prstGeom prst="round2SameRect">
            <a:avLst>
              <a:gd name="adj1" fmla="val 8730"/>
              <a:gd name="adj2" fmla="val 0"/>
            </a:avLst>
          </a:prstGeom>
          <a:solidFill>
            <a:srgbClr val="033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solidFill>
                <a:schemeClr val="accent3">
                  <a:lumMod val="50000"/>
                </a:schemeClr>
              </a:solidFill>
              <a:latin typeface="思源黑体 CN Regular" panose="020B0500000000000000" pitchFamily="34" charset="-122"/>
              <a:ea typeface="黑体" panose="02010609060101010101" charset="-122"/>
              <a:cs typeface="+mn-ea"/>
              <a:sym typeface="+mn-lt"/>
            </a:endParaRPr>
          </a:p>
        </p:txBody>
      </p:sp>
      <p:sp>
        <p:nvSpPr>
          <p:cNvPr id="109" name="文本框 108"/>
          <p:cNvSpPr txBox="1"/>
          <p:nvPr/>
        </p:nvSpPr>
        <p:spPr>
          <a:xfrm>
            <a:off x="6510020" y="4080510"/>
            <a:ext cx="2187575" cy="296545"/>
          </a:xfrm>
          <a:prstGeom prst="rect">
            <a:avLst/>
          </a:prstGeom>
          <a:noFill/>
        </p:spPr>
        <p:txBody>
          <a:bodyPr wrap="square" rtlCol="0">
            <a:spAutoFit/>
          </a:bodyPr>
          <a:lstStyle/>
          <a:p>
            <a:pPr algn="ctr" eaLnBrk="1" hangingPunct="1">
              <a:lnSpc>
                <a:spcPts val="1600"/>
              </a:lnSpc>
            </a:pPr>
            <a:r>
              <a:rPr lang="zh-CN" altLang="en-US" sz="1400" b="1" dirty="0">
                <a:solidFill>
                  <a:schemeClr val="bg1"/>
                </a:solidFill>
                <a:latin typeface="Arial" panose="020B0604020202090204" pitchFamily="34" charset="0"/>
                <a:ea typeface="黑体" panose="02010609060101010101" charset="-122"/>
                <a:sym typeface="+mn-ea"/>
              </a:rPr>
              <a:t>软件</a:t>
            </a:r>
            <a:r>
              <a:rPr lang="zh-CN" altLang="en-US" sz="1400" b="1" dirty="0" smtClean="0">
                <a:solidFill>
                  <a:schemeClr val="bg1"/>
                </a:solidFill>
                <a:latin typeface="Arial" panose="020B0604020202090204" pitchFamily="34" charset="0"/>
                <a:ea typeface="黑体" panose="02010609060101010101" charset="-122"/>
                <a:sym typeface="+mn-ea"/>
              </a:rPr>
              <a:t>著作权登记</a:t>
            </a:r>
            <a:r>
              <a:rPr lang="zh-CN" altLang="en-US" sz="1400" b="1" dirty="0">
                <a:solidFill>
                  <a:schemeClr val="bg1"/>
                </a:solidFill>
                <a:latin typeface="Arial" panose="020B0604020202090204" pitchFamily="34" charset="0"/>
                <a:ea typeface="黑体" panose="02010609060101010101" charset="-122"/>
                <a:sym typeface="+mn-ea"/>
              </a:rPr>
              <a:t>证书</a:t>
            </a:r>
            <a:endParaRPr lang="zh-CN" altLang="en-US" sz="1400" b="1" dirty="0">
              <a:solidFill>
                <a:schemeClr val="bg1"/>
              </a:solidFill>
              <a:latin typeface="Arial" panose="020B0604020202090204" pitchFamily="34" charset="0"/>
              <a:ea typeface="黑体" panose="02010609060101010101" charset="-122"/>
              <a:cs typeface="思源黑体 CN Regular" panose="020B0500000000000000" pitchFamily="34" charset="-122"/>
              <a:sym typeface="+mn-ea"/>
            </a:endParaRPr>
          </a:p>
        </p:txBody>
      </p:sp>
      <p:sp>
        <p:nvSpPr>
          <p:cNvPr id="89" name="Rounded Rectangle 61"/>
          <p:cNvSpPr/>
          <p:nvPr/>
        </p:nvSpPr>
        <p:spPr>
          <a:xfrm>
            <a:off x="8900795" y="2075180"/>
            <a:ext cx="2467610" cy="2662555"/>
          </a:xfrm>
          <a:prstGeom prst="roundRect">
            <a:avLst>
              <a:gd name="adj" fmla="val 7114"/>
            </a:avLst>
          </a:prstGeom>
          <a:solidFill>
            <a:srgbClr val="E99409"/>
          </a:solidFill>
          <a:ln>
            <a:solidFill>
              <a:srgbClr val="E08F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800" dirty="0" smtClean="0">
                <a:latin typeface="Arial" panose="020B0604020202090204" pitchFamily="34" charset="0"/>
                <a:ea typeface="黑体" panose="02010609060101010101" charset="-122"/>
                <a:cs typeface="+mn-ea"/>
                <a:sym typeface="+mn-lt"/>
              </a:rPr>
              <a:t>000</a:t>
            </a:r>
            <a:endParaRPr lang="en-US" sz="1800" dirty="0" smtClean="0">
              <a:latin typeface="Arial" panose="020B0604020202090204" pitchFamily="34" charset="0"/>
              <a:ea typeface="黑体" panose="02010609060101010101" charset="-122"/>
              <a:cs typeface="+mn-ea"/>
              <a:sym typeface="+mn-lt"/>
            </a:endParaRPr>
          </a:p>
        </p:txBody>
      </p:sp>
      <p:sp>
        <p:nvSpPr>
          <p:cNvPr id="91" name="Round Same Side Corner Rectangle 64"/>
          <p:cNvSpPr/>
          <p:nvPr/>
        </p:nvSpPr>
        <p:spPr>
          <a:xfrm>
            <a:off x="9164955" y="2075180"/>
            <a:ext cx="2203450" cy="1819910"/>
          </a:xfrm>
          <a:prstGeom prst="round2SameRect">
            <a:avLst>
              <a:gd name="adj1" fmla="val 8730"/>
              <a:gd name="adj2" fmla="val 0"/>
            </a:avLst>
          </a:prstGeom>
          <a:solidFill>
            <a:srgbClr val="E08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solidFill>
                <a:schemeClr val="accent4">
                  <a:lumMod val="50000"/>
                </a:schemeClr>
              </a:solidFill>
              <a:latin typeface="思源黑体 CN Regular" panose="020B0500000000000000" pitchFamily="34" charset="-122"/>
              <a:ea typeface="黑体" panose="02010609060101010101" charset="-122"/>
              <a:cs typeface="+mn-ea"/>
              <a:sym typeface="+mn-lt"/>
            </a:endParaRPr>
          </a:p>
        </p:txBody>
      </p:sp>
      <p:sp>
        <p:nvSpPr>
          <p:cNvPr id="110" name="文本框 109"/>
          <p:cNvSpPr txBox="1"/>
          <p:nvPr/>
        </p:nvSpPr>
        <p:spPr>
          <a:xfrm>
            <a:off x="8898890" y="4086860"/>
            <a:ext cx="2469515" cy="296545"/>
          </a:xfrm>
          <a:prstGeom prst="rect">
            <a:avLst/>
          </a:prstGeom>
          <a:noFill/>
        </p:spPr>
        <p:txBody>
          <a:bodyPr wrap="square" rtlCol="0">
            <a:spAutoFit/>
          </a:bodyPr>
          <a:lstStyle/>
          <a:p>
            <a:pPr algn="ctr" eaLnBrk="1" hangingPunct="1">
              <a:lnSpc>
                <a:spcPts val="1600"/>
              </a:lnSpc>
            </a:pPr>
            <a:r>
              <a:rPr lang="zh-CN" altLang="en-US" sz="1400" b="1" dirty="0" smtClean="0">
                <a:solidFill>
                  <a:schemeClr val="bg1"/>
                </a:solidFill>
                <a:latin typeface="Arial" panose="020B0604020202090204" pitchFamily="34" charset="0"/>
                <a:ea typeface="黑体" panose="02010609060101010101" charset="-122"/>
                <a:sym typeface="+mn-ea"/>
              </a:rPr>
              <a:t>国家级高新技术企业</a:t>
            </a:r>
            <a:endParaRPr lang="zh-CN" altLang="en-US" sz="1400" b="1" dirty="0" smtClean="0">
              <a:solidFill>
                <a:schemeClr val="bg1"/>
              </a:solidFill>
              <a:latin typeface="Arial" panose="020B0604020202090204" pitchFamily="34" charset="0"/>
              <a:ea typeface="黑体" panose="02010609060101010101" charset="-122"/>
              <a:cs typeface="思源黑体 CN Regular" panose="020B0500000000000000" pitchFamily="34" charset="-122"/>
              <a:sym typeface="+mn-ea"/>
            </a:endParaRPr>
          </a:p>
        </p:txBody>
      </p:sp>
      <p:pic>
        <p:nvPicPr>
          <p:cNvPr id="1337" name="image96.png" descr="image96.png"/>
          <p:cNvPicPr>
            <a:picLocks noChangeAspect="1"/>
          </p:cNvPicPr>
          <p:nvPr/>
        </p:nvPicPr>
        <p:blipFill>
          <a:blip r:embed="rId1" cstate="screen"/>
          <a:srcRect/>
          <a:stretch>
            <a:fillRect/>
          </a:stretch>
        </p:blipFill>
        <p:spPr>
          <a:xfrm>
            <a:off x="6483350" y="2049780"/>
            <a:ext cx="2235200" cy="1866900"/>
          </a:xfrm>
          <a:prstGeom prst="rect">
            <a:avLst/>
          </a:prstGeom>
          <a:ln w="12700" cap="flat">
            <a:noFill/>
            <a:miter lim="400000"/>
            <a:headEnd/>
            <a:tailEnd/>
          </a:ln>
          <a:effectLst/>
        </p:spPr>
      </p:pic>
      <p:pic>
        <p:nvPicPr>
          <p:cNvPr id="28" name="图片 27" descr="G:\段秋姣\2022.01.25软件企业证书-深圳市英维克软件技术有限公司\2022.01.25软件企业证书-深圳市英维克软件技术有限公司_00.png2022.01.25软件企业证书-深圳市英维克软件技术有限公司_00"/>
          <p:cNvPicPr>
            <a:picLocks noChangeAspect="1"/>
          </p:cNvPicPr>
          <p:nvPr>
            <p:custDataLst>
              <p:tags r:id="rId2"/>
            </p:custDataLst>
          </p:nvPr>
        </p:nvPicPr>
        <p:blipFill>
          <a:blip r:embed="rId3"/>
          <a:srcRect/>
          <a:stretch>
            <a:fillRect/>
          </a:stretch>
        </p:blipFill>
        <p:spPr>
          <a:xfrm rot="16200000">
            <a:off x="1325880" y="1673860"/>
            <a:ext cx="1862455" cy="2633980"/>
          </a:xfrm>
          <a:prstGeom prst="rect">
            <a:avLst/>
          </a:prstGeom>
        </p:spPr>
      </p:pic>
      <p:pic>
        <p:nvPicPr>
          <p:cNvPr id="29" name="图片 28"/>
          <p:cNvPicPr>
            <a:picLocks noChangeAspect="1"/>
          </p:cNvPicPr>
          <p:nvPr/>
        </p:nvPicPr>
        <p:blipFill>
          <a:blip r:embed="rId4"/>
          <a:stretch>
            <a:fillRect/>
          </a:stretch>
        </p:blipFill>
        <p:spPr>
          <a:xfrm>
            <a:off x="8900160" y="2075180"/>
            <a:ext cx="2468245" cy="1847850"/>
          </a:xfrm>
          <a:prstGeom prst="rect">
            <a:avLst/>
          </a:prstGeom>
          <a:ln>
            <a:solidFill>
              <a:schemeClr val="bg1">
                <a:lumMod val="85000"/>
              </a:schemeClr>
            </a:solidFill>
          </a:ln>
        </p:spPr>
      </p:pic>
      <p:pic>
        <p:nvPicPr>
          <p:cNvPr id="2" name="图片 1" descr="2018软件产品证书"/>
          <p:cNvPicPr>
            <a:picLocks noChangeAspect="1"/>
          </p:cNvPicPr>
          <p:nvPr/>
        </p:nvPicPr>
        <p:blipFill>
          <a:blip r:embed="rId5"/>
          <a:stretch>
            <a:fillRect/>
          </a:stretch>
        </p:blipFill>
        <p:spPr>
          <a:xfrm>
            <a:off x="3695700" y="2052955"/>
            <a:ext cx="2630805" cy="1863725"/>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8754110" y="1240155"/>
            <a:ext cx="1413510" cy="2000250"/>
          </a:xfrm>
          <a:prstGeom prst="rect">
            <a:avLst/>
          </a:prstGeom>
        </p:spPr>
      </p:pic>
      <p:sp>
        <p:nvSpPr>
          <p:cNvPr id="34" name="Text Box 17"/>
          <p:cNvSpPr txBox="1">
            <a:spLocks noChangeArrowheads="1"/>
          </p:cNvSpPr>
          <p:nvPr/>
        </p:nvSpPr>
        <p:spPr bwMode="auto">
          <a:xfrm>
            <a:off x="8498205" y="3255645"/>
            <a:ext cx="1924050" cy="301625"/>
          </a:xfrm>
          <a:prstGeom prst="rect">
            <a:avLst/>
          </a:prstGeom>
          <a:noFill/>
          <a:ln w="9525">
            <a:noFill/>
            <a:miter lim="800000"/>
          </a:ln>
        </p:spPr>
        <p:txBody>
          <a:bodyPr wrap="square" lIns="87412" tIns="43706" rIns="87412" bIns="43706">
            <a:spAutoFit/>
          </a:bodyPr>
          <a:lstStyle/>
          <a:p>
            <a:pPr algn="ctr"/>
            <a:r>
              <a:rPr lang="zh-CN" altLang="en-US" sz="1400" b="1" dirty="0" smtClean="0">
                <a:solidFill>
                  <a:srgbClr val="033280"/>
                </a:solidFill>
                <a:latin typeface="Arial" panose="020B0604020202090204" pitchFamily="34" charset="0"/>
                <a:ea typeface="黑体" panose="02010609060101010101" charset="-122"/>
              </a:rPr>
              <a:t>安全生产许可证</a:t>
            </a:r>
            <a:endParaRPr lang="zh-CN" altLang="en-US" sz="1400" b="1" dirty="0" smtClean="0">
              <a:solidFill>
                <a:srgbClr val="033280"/>
              </a:solidFill>
              <a:latin typeface="Arial" panose="020B0604020202090204" pitchFamily="34" charset="0"/>
              <a:ea typeface="黑体" panose="02010609060101010101" charset="-122"/>
            </a:endParaRPr>
          </a:p>
        </p:txBody>
      </p:sp>
      <p:pic>
        <p:nvPicPr>
          <p:cNvPr id="4" name="图片 3"/>
          <p:cNvPicPr>
            <a:picLocks noChangeAspect="1"/>
          </p:cNvPicPr>
          <p:nvPr/>
        </p:nvPicPr>
        <p:blipFill>
          <a:blip r:embed="rId2" cstate="screen"/>
          <a:stretch>
            <a:fillRect/>
          </a:stretch>
        </p:blipFill>
        <p:spPr>
          <a:xfrm>
            <a:off x="8773795" y="3832543"/>
            <a:ext cx="1374140" cy="1946910"/>
          </a:xfrm>
          <a:prstGeom prst="rect">
            <a:avLst/>
          </a:prstGeom>
        </p:spPr>
      </p:pic>
      <p:sp>
        <p:nvSpPr>
          <p:cNvPr id="38" name="Text Box 17"/>
          <p:cNvSpPr txBox="1">
            <a:spLocks noChangeArrowheads="1"/>
          </p:cNvSpPr>
          <p:nvPr/>
        </p:nvSpPr>
        <p:spPr bwMode="auto">
          <a:xfrm>
            <a:off x="8228330" y="5902325"/>
            <a:ext cx="2503170" cy="301625"/>
          </a:xfrm>
          <a:prstGeom prst="rect">
            <a:avLst/>
          </a:prstGeom>
          <a:noFill/>
          <a:ln w="9525">
            <a:noFill/>
            <a:miter lim="800000"/>
          </a:ln>
        </p:spPr>
        <p:txBody>
          <a:bodyPr wrap="square" lIns="87412" tIns="43706" rIns="87412" bIns="43706">
            <a:spAutoFit/>
          </a:bodyPr>
          <a:lstStyle/>
          <a:p>
            <a:pPr algn="ctr"/>
            <a:r>
              <a:rPr lang="zh-CN" altLang="en-US" sz="1400" b="1" dirty="0" smtClean="0">
                <a:solidFill>
                  <a:srgbClr val="033280"/>
                </a:solidFill>
                <a:latin typeface="Arial" panose="020B0604020202090204" pitchFamily="34" charset="0"/>
                <a:ea typeface="黑体" panose="02010609060101010101" charset="-122"/>
              </a:rPr>
              <a:t>建筑业企业资质证书</a:t>
            </a:r>
            <a:endParaRPr lang="zh-CN" altLang="en-US" sz="1400" b="1" dirty="0" smtClean="0">
              <a:solidFill>
                <a:srgbClr val="033280"/>
              </a:solidFill>
              <a:latin typeface="Arial" panose="020B0604020202090204" pitchFamily="34" charset="0"/>
              <a:ea typeface="黑体" panose="02010609060101010101" charset="-122"/>
            </a:endParaRPr>
          </a:p>
        </p:txBody>
      </p:sp>
      <p:pic>
        <p:nvPicPr>
          <p:cNvPr id="11" name="图片 6"/>
          <p:cNvPicPr>
            <a:picLocks noChangeAspect="1"/>
          </p:cNvPicPr>
          <p:nvPr/>
        </p:nvPicPr>
        <p:blipFill>
          <a:blip r:embed="rId3"/>
          <a:stretch>
            <a:fillRect/>
          </a:stretch>
        </p:blipFill>
        <p:spPr bwMode="auto">
          <a:xfrm>
            <a:off x="2254409" y="1337310"/>
            <a:ext cx="2599055" cy="1804670"/>
          </a:xfrm>
          <a:prstGeom prst="rect">
            <a:avLst/>
          </a:prstGeom>
          <a:noFill/>
          <a:ln w="9525">
            <a:noFill/>
            <a:miter lim="800000"/>
            <a:headEnd/>
            <a:tailEnd/>
          </a:ln>
        </p:spPr>
      </p:pic>
      <p:sp>
        <p:nvSpPr>
          <p:cNvPr id="26" name="Text Box 18"/>
          <p:cNvSpPr txBox="1">
            <a:spLocks noChangeArrowheads="1"/>
          </p:cNvSpPr>
          <p:nvPr/>
        </p:nvSpPr>
        <p:spPr bwMode="auto">
          <a:xfrm>
            <a:off x="2047082" y="3255645"/>
            <a:ext cx="3013710" cy="301625"/>
          </a:xfrm>
          <a:prstGeom prst="rect">
            <a:avLst/>
          </a:prstGeom>
          <a:noFill/>
          <a:ln w="9525">
            <a:noFill/>
            <a:miter lim="800000"/>
          </a:ln>
        </p:spPr>
        <p:txBody>
          <a:bodyPr wrap="square" lIns="87412" tIns="43706" rIns="87412" bIns="43706">
            <a:spAutoFit/>
          </a:bodyPr>
          <a:lstStyle/>
          <a:p>
            <a:pPr algn="ctr"/>
            <a:r>
              <a:rPr lang="zh-CN" altLang="en-US" sz="1400" b="1" dirty="0">
                <a:solidFill>
                  <a:srgbClr val="033280"/>
                </a:solidFill>
                <a:latin typeface="Arial" panose="020B0604020202090204" pitchFamily="34" charset="0"/>
                <a:ea typeface="黑体" panose="02010609060101010101" charset="-122"/>
              </a:rPr>
              <a:t>中国通信标准化协会全权会员单位</a:t>
            </a:r>
            <a:endParaRPr lang="zh-CN" altLang="en-US" sz="1400" b="1" dirty="0">
              <a:solidFill>
                <a:srgbClr val="033280"/>
              </a:solidFill>
              <a:latin typeface="Arial" panose="020B0604020202090204" pitchFamily="34" charset="0"/>
              <a:ea typeface="黑体" panose="02010609060101010101" charset="-122"/>
            </a:endParaRPr>
          </a:p>
        </p:txBody>
      </p:sp>
      <p:pic>
        <p:nvPicPr>
          <p:cNvPr id="40" name="图片 39"/>
          <p:cNvPicPr>
            <a:picLocks noChangeAspect="1"/>
          </p:cNvPicPr>
          <p:nvPr/>
        </p:nvPicPr>
        <p:blipFill rotWithShape="1">
          <a:blip r:embed="rId4"/>
          <a:srcRect/>
          <a:stretch>
            <a:fillRect/>
          </a:stretch>
        </p:blipFill>
        <p:spPr>
          <a:xfrm>
            <a:off x="5483225" y="1216660"/>
            <a:ext cx="2785110" cy="1951990"/>
          </a:xfrm>
          <a:prstGeom prst="rect">
            <a:avLst/>
          </a:prstGeom>
        </p:spPr>
      </p:pic>
      <p:sp>
        <p:nvSpPr>
          <p:cNvPr id="27" name="Text Box 19"/>
          <p:cNvSpPr txBox="1">
            <a:spLocks noChangeArrowheads="1"/>
          </p:cNvSpPr>
          <p:nvPr/>
        </p:nvSpPr>
        <p:spPr bwMode="auto">
          <a:xfrm>
            <a:off x="5526723" y="3255645"/>
            <a:ext cx="2698115" cy="301625"/>
          </a:xfrm>
          <a:prstGeom prst="rect">
            <a:avLst/>
          </a:prstGeom>
          <a:noFill/>
          <a:ln w="9525">
            <a:noFill/>
            <a:miter lim="800000"/>
          </a:ln>
        </p:spPr>
        <p:txBody>
          <a:bodyPr wrap="square" lIns="87412" tIns="43706" rIns="87412" bIns="43706">
            <a:spAutoFit/>
          </a:bodyPr>
          <a:lstStyle/>
          <a:p>
            <a:pPr algn="ctr"/>
            <a:r>
              <a:rPr lang="zh-CN" altLang="en-US" sz="1400" b="1" dirty="0" smtClean="0">
                <a:solidFill>
                  <a:srgbClr val="033280"/>
                </a:solidFill>
                <a:latin typeface="Arial" panose="020B0604020202090204" pitchFamily="34" charset="0"/>
                <a:ea typeface="黑体" panose="02010609060101010101" charset="-122"/>
              </a:rPr>
              <a:t>深圳市品牌百强企业</a:t>
            </a:r>
            <a:endParaRPr lang="zh-CN" altLang="en-US" sz="1400" b="1" dirty="0" smtClean="0">
              <a:solidFill>
                <a:srgbClr val="033280"/>
              </a:solidFill>
              <a:latin typeface="Arial" panose="020B0604020202090204" pitchFamily="34" charset="0"/>
              <a:ea typeface="黑体" panose="02010609060101010101" charset="-122"/>
            </a:endParaRPr>
          </a:p>
        </p:txBody>
      </p:sp>
      <p:sp>
        <p:nvSpPr>
          <p:cNvPr id="37" name="文本框 6"/>
          <p:cNvSpPr txBox="1"/>
          <p:nvPr/>
        </p:nvSpPr>
        <p:spPr>
          <a:xfrm>
            <a:off x="2102644" y="5902325"/>
            <a:ext cx="2902585" cy="306705"/>
          </a:xfrm>
          <a:prstGeom prst="rect">
            <a:avLst/>
          </a:prstGeom>
          <a:noFill/>
        </p:spPr>
        <p:txBody>
          <a:bodyPr wrap="square" rtlCol="0">
            <a:spAutoFit/>
          </a:bodyPr>
          <a:lstStyle/>
          <a:p>
            <a:pPr algn="ctr"/>
            <a:r>
              <a:rPr lang="zh-CN" altLang="en-US" sz="1400" b="1" dirty="0" smtClean="0">
                <a:solidFill>
                  <a:srgbClr val="033280"/>
                </a:solidFill>
                <a:latin typeface="Arial" panose="020B0604020202090204" pitchFamily="34" charset="0"/>
                <a:ea typeface="黑体" panose="02010609060101010101" charset="-122"/>
              </a:rPr>
              <a:t>西安交通大学研究生联合培养基地</a:t>
            </a:r>
            <a:endParaRPr lang="zh-CN" altLang="en-US" sz="1400" b="1" dirty="0" smtClean="0">
              <a:solidFill>
                <a:srgbClr val="033280"/>
              </a:solidFill>
              <a:latin typeface="Arial" panose="020B0604020202090204" pitchFamily="34" charset="0"/>
              <a:ea typeface="黑体" panose="02010609060101010101" charset="-122"/>
            </a:endParaRPr>
          </a:p>
        </p:txBody>
      </p:sp>
      <p:sp>
        <p:nvSpPr>
          <p:cNvPr id="29" name="文本框 8"/>
          <p:cNvSpPr txBox="1"/>
          <p:nvPr/>
        </p:nvSpPr>
        <p:spPr>
          <a:xfrm>
            <a:off x="5824538" y="5902325"/>
            <a:ext cx="2102485" cy="306705"/>
          </a:xfrm>
          <a:prstGeom prst="rect">
            <a:avLst/>
          </a:prstGeom>
          <a:noFill/>
        </p:spPr>
        <p:txBody>
          <a:bodyPr wrap="square" rtlCol="0">
            <a:spAutoFit/>
          </a:bodyPr>
          <a:lstStyle/>
          <a:p>
            <a:pPr algn="ctr"/>
            <a:r>
              <a:rPr lang="zh-CN" altLang="en-US" sz="1400" b="1" dirty="0">
                <a:solidFill>
                  <a:srgbClr val="033280"/>
                </a:solidFill>
                <a:latin typeface="Arial" panose="020B0604020202090204" pitchFamily="34" charset="0"/>
                <a:ea typeface="黑体" panose="02010609060101010101" charset="-122"/>
                <a:cs typeface="思源黑体 CN Regular" panose="020B0500000000000000" pitchFamily="34" charset="-122"/>
              </a:rPr>
              <a:t>博士后创新实践基地</a:t>
            </a:r>
            <a:endParaRPr lang="zh-CN" altLang="en-US" sz="1400" b="1" dirty="0">
              <a:solidFill>
                <a:srgbClr val="033280"/>
              </a:solidFill>
              <a:latin typeface="Arial" panose="020B0604020202090204" pitchFamily="34" charset="0"/>
              <a:ea typeface="黑体" panose="02010609060101010101" charset="-122"/>
              <a:cs typeface="思源黑体 CN Regular" panose="020B0500000000000000" pitchFamily="34" charset="-122"/>
            </a:endParaRPr>
          </a:p>
        </p:txBody>
      </p:sp>
      <p:sp>
        <p:nvSpPr>
          <p:cNvPr id="5"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lang="zh-CN" sz="3200" b="1" dirty="0">
                <a:latin typeface="Arial" panose="020B0604020202090204" pitchFamily="34" charset="0"/>
                <a:ea typeface="黑体" panose="02010609060101010101" charset="-122"/>
                <a:cs typeface="+mn-cs"/>
                <a:sym typeface="+mn-ea"/>
              </a:rPr>
              <a:t>公司与产品</a:t>
            </a:r>
            <a:r>
              <a:rPr sz="3200" b="1" dirty="0">
                <a:latin typeface="Arial" panose="020B0604020202090204" pitchFamily="34" charset="0"/>
                <a:ea typeface="黑体" panose="02010609060101010101" charset="-122"/>
                <a:cs typeface="+mn-cs"/>
                <a:sym typeface="+mn-ea"/>
              </a:rPr>
              <a:t>认证</a:t>
            </a:r>
            <a:endParaRPr sz="3200" b="1" dirty="0">
              <a:latin typeface="Arial" panose="020B0604020202090204" pitchFamily="34" charset="0"/>
              <a:ea typeface="黑体" panose="02010609060101010101" charset="-122"/>
              <a:cs typeface="+mn-cs"/>
              <a:sym typeface="+mn-ea"/>
            </a:endParaRPr>
          </a:p>
        </p:txBody>
      </p:sp>
      <p:pic>
        <p:nvPicPr>
          <p:cNvPr id="3" name="图片 2" descr="2016深圳市博士后创新实践基地"/>
          <p:cNvPicPr>
            <a:picLocks noChangeAspect="1"/>
          </p:cNvPicPr>
          <p:nvPr/>
        </p:nvPicPr>
        <p:blipFill>
          <a:blip r:embed="rId5"/>
          <a:stretch>
            <a:fillRect/>
          </a:stretch>
        </p:blipFill>
        <p:spPr>
          <a:xfrm>
            <a:off x="5546408" y="3975418"/>
            <a:ext cx="2658745" cy="1661160"/>
          </a:xfrm>
          <a:prstGeom prst="rect">
            <a:avLst/>
          </a:prstGeom>
        </p:spPr>
      </p:pic>
      <p:pic>
        <p:nvPicPr>
          <p:cNvPr id="6" name="图片 5" descr="西安交通大学研究生联合培养基地"/>
          <p:cNvPicPr>
            <a:picLocks noChangeAspect="1"/>
          </p:cNvPicPr>
          <p:nvPr/>
        </p:nvPicPr>
        <p:blipFill>
          <a:blip r:embed="rId6">
            <a:lum bright="24000" contrast="42000"/>
          </a:blip>
          <a:stretch>
            <a:fillRect/>
          </a:stretch>
        </p:blipFill>
        <p:spPr>
          <a:xfrm>
            <a:off x="2326482" y="3975735"/>
            <a:ext cx="2454910" cy="169799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dirty="0">
                <a:latin typeface="Arial" panose="020B0604020202090204" pitchFamily="34" charset="0"/>
                <a:ea typeface="黑体" panose="02010609060101010101" charset="-122"/>
                <a:cs typeface="+mn-cs"/>
                <a:sym typeface="+mn-ea"/>
              </a:rPr>
              <a:t>公司与产品认证</a:t>
            </a:r>
            <a:endParaRPr sz="3200" b="1" dirty="0">
              <a:latin typeface="Arial" panose="020B0604020202090204" pitchFamily="34" charset="0"/>
              <a:ea typeface="黑体" panose="02010609060101010101" charset="-122"/>
              <a:cs typeface="+mn-cs"/>
              <a:sym typeface="+mn-ea"/>
            </a:endParaRPr>
          </a:p>
        </p:txBody>
      </p:sp>
      <p:pic>
        <p:nvPicPr>
          <p:cNvPr id="35" name="Picture 20"/>
          <p:cNvPicPr>
            <a:picLocks noChangeAspect="1" noChangeArrowheads="1"/>
          </p:cNvPicPr>
          <p:nvPr/>
        </p:nvPicPr>
        <p:blipFill>
          <a:blip r:embed="rId1"/>
          <a:stretch>
            <a:fillRect/>
          </a:stretch>
        </p:blipFill>
        <p:spPr bwMode="auto">
          <a:xfrm>
            <a:off x="5528310" y="1376045"/>
            <a:ext cx="1292225" cy="1828800"/>
          </a:xfrm>
          <a:prstGeom prst="rect">
            <a:avLst/>
          </a:prstGeom>
          <a:noFill/>
          <a:ln w="9525">
            <a:solidFill>
              <a:schemeClr val="tx1">
                <a:lumMod val="50000"/>
                <a:lumOff val="50000"/>
              </a:schemeClr>
            </a:solidFill>
            <a:miter lim="800000"/>
            <a:headEnd/>
            <a:tailEnd/>
          </a:ln>
        </p:spPr>
      </p:pic>
      <p:pic>
        <p:nvPicPr>
          <p:cNvPr id="12" name="图片 5"/>
          <p:cNvPicPr>
            <a:picLocks noChangeAspect="1"/>
          </p:cNvPicPr>
          <p:nvPr/>
        </p:nvPicPr>
        <p:blipFill>
          <a:blip r:embed="rId2"/>
          <a:stretch>
            <a:fillRect/>
          </a:stretch>
        </p:blipFill>
        <p:spPr bwMode="auto">
          <a:xfrm>
            <a:off x="1860233" y="1376045"/>
            <a:ext cx="1279525" cy="1828165"/>
          </a:xfrm>
          <a:prstGeom prst="rect">
            <a:avLst/>
          </a:prstGeom>
          <a:noFill/>
          <a:ln w="9525">
            <a:solidFill>
              <a:schemeClr val="tx1">
                <a:lumMod val="50000"/>
                <a:lumOff val="50000"/>
              </a:schemeClr>
            </a:solidFill>
            <a:miter lim="800000"/>
            <a:headEnd/>
            <a:tailEnd/>
          </a:ln>
        </p:spPr>
      </p:pic>
      <p:pic>
        <p:nvPicPr>
          <p:cNvPr id="32" name="图片 1"/>
          <p:cNvPicPr>
            <a:picLocks noChangeAspect="1"/>
          </p:cNvPicPr>
          <p:nvPr/>
        </p:nvPicPr>
        <p:blipFill>
          <a:blip r:embed="rId3"/>
          <a:stretch>
            <a:fillRect/>
          </a:stretch>
        </p:blipFill>
        <p:spPr bwMode="auto">
          <a:xfrm>
            <a:off x="3653790" y="1376045"/>
            <a:ext cx="1340485" cy="1828800"/>
          </a:xfrm>
          <a:prstGeom prst="rect">
            <a:avLst/>
          </a:prstGeom>
          <a:noFill/>
          <a:ln w="9525">
            <a:solidFill>
              <a:schemeClr val="tx1">
                <a:lumMod val="50000"/>
                <a:lumOff val="50000"/>
              </a:schemeClr>
            </a:solidFill>
            <a:miter lim="800000"/>
            <a:headEnd/>
            <a:tailEnd/>
          </a:ln>
        </p:spPr>
      </p:pic>
      <p:sp>
        <p:nvSpPr>
          <p:cNvPr id="7" name="文本框 6"/>
          <p:cNvSpPr txBox="1"/>
          <p:nvPr/>
        </p:nvSpPr>
        <p:spPr>
          <a:xfrm>
            <a:off x="2011998" y="3249930"/>
            <a:ext cx="975995" cy="306705"/>
          </a:xfrm>
          <a:prstGeom prst="rect">
            <a:avLst/>
          </a:prstGeom>
          <a:noFill/>
        </p:spPr>
        <p:txBody>
          <a:bodyPr wrap="square" rtlCol="0">
            <a:spAutoFit/>
          </a:bodyPr>
          <a:lstStyle/>
          <a:p>
            <a:pPr algn="ctr"/>
            <a:r>
              <a:rPr lang="en-US" altLang="zh-CN" sz="1400" b="1" dirty="0">
                <a:solidFill>
                  <a:srgbClr val="033280"/>
                </a:solidFill>
                <a:latin typeface="Arial" panose="020B0604020202090204" pitchFamily="34" charset="0"/>
                <a:ea typeface="黑体" panose="02010609060101010101" charset="-122"/>
                <a:cs typeface="Arial" panose="020B0604020202090204" pitchFamily="34" charset="0"/>
                <a:sym typeface="+mn-ea"/>
              </a:rPr>
              <a:t>CE</a:t>
            </a:r>
            <a:r>
              <a:rPr lang="zh-CN" altLang="en-US" sz="1400" b="1" dirty="0" smtClean="0">
                <a:solidFill>
                  <a:srgbClr val="033280"/>
                </a:solidFill>
                <a:latin typeface="Arial" panose="020B0604020202090204" pitchFamily="34" charset="0"/>
                <a:ea typeface="黑体" panose="02010609060101010101" charset="-122"/>
                <a:cs typeface="黑体" panose="02010609060101010101" charset="-122"/>
                <a:sym typeface="+mn-ea"/>
              </a:rPr>
              <a:t>认证</a:t>
            </a:r>
            <a:endParaRPr lang="zh-CN" altLang="en-US" sz="1400" b="1" dirty="0">
              <a:solidFill>
                <a:srgbClr val="033280"/>
              </a:solidFill>
              <a:latin typeface="Arial" panose="020B0604020202090204" pitchFamily="34" charset="0"/>
              <a:ea typeface="黑体" panose="02010609060101010101" charset="-122"/>
              <a:cs typeface="黑体" panose="02010609060101010101" charset="-122"/>
            </a:endParaRPr>
          </a:p>
        </p:txBody>
      </p:sp>
      <p:sp>
        <p:nvSpPr>
          <p:cNvPr id="8" name="文本框 7"/>
          <p:cNvSpPr txBox="1"/>
          <p:nvPr/>
        </p:nvSpPr>
        <p:spPr>
          <a:xfrm>
            <a:off x="3844290" y="3249930"/>
            <a:ext cx="959485" cy="306705"/>
          </a:xfrm>
          <a:prstGeom prst="rect">
            <a:avLst/>
          </a:prstGeom>
          <a:noFill/>
        </p:spPr>
        <p:txBody>
          <a:bodyPr wrap="square" rtlCol="0">
            <a:spAutoFit/>
          </a:bodyPr>
          <a:lstStyle/>
          <a:p>
            <a:pPr algn="ctr"/>
            <a:r>
              <a:rPr lang="en-US" altLang="zh-CN" sz="1400" b="1" dirty="0">
                <a:solidFill>
                  <a:srgbClr val="033280"/>
                </a:solidFill>
                <a:latin typeface="Arial" panose="020B0604020202090204" pitchFamily="34" charset="0"/>
                <a:ea typeface="黑体" panose="02010609060101010101" charset="-122"/>
                <a:cs typeface="Arial" panose="020B0604020202090204" pitchFamily="34" charset="0"/>
                <a:sym typeface="+mn-ea"/>
              </a:rPr>
              <a:t>CCC</a:t>
            </a:r>
            <a:r>
              <a:rPr lang="zh-CN" altLang="en-US" sz="1400" b="1" dirty="0" smtClean="0">
                <a:solidFill>
                  <a:srgbClr val="033280"/>
                </a:solidFill>
                <a:latin typeface="Arial" panose="020B0604020202090204" pitchFamily="34" charset="0"/>
                <a:ea typeface="黑体" panose="02010609060101010101" charset="-122"/>
                <a:cs typeface="黑体" panose="02010609060101010101" charset="-122"/>
                <a:sym typeface="+mn-ea"/>
              </a:rPr>
              <a:t>认证</a:t>
            </a:r>
            <a:endParaRPr lang="zh-CN" altLang="en-US" sz="1400" b="1" dirty="0">
              <a:solidFill>
                <a:srgbClr val="033280"/>
              </a:solidFill>
              <a:latin typeface="Arial" panose="020B0604020202090204" pitchFamily="34" charset="0"/>
              <a:ea typeface="黑体" panose="02010609060101010101" charset="-122"/>
              <a:cs typeface="黑体" panose="02010609060101010101" charset="-122"/>
            </a:endParaRPr>
          </a:p>
        </p:txBody>
      </p:sp>
      <p:sp>
        <p:nvSpPr>
          <p:cNvPr id="9" name="文本框 8"/>
          <p:cNvSpPr txBox="1"/>
          <p:nvPr/>
        </p:nvSpPr>
        <p:spPr>
          <a:xfrm>
            <a:off x="5728335" y="3249930"/>
            <a:ext cx="892175" cy="306705"/>
          </a:xfrm>
          <a:prstGeom prst="rect">
            <a:avLst/>
          </a:prstGeom>
          <a:noFill/>
        </p:spPr>
        <p:txBody>
          <a:bodyPr wrap="square" rtlCol="0">
            <a:spAutoFit/>
          </a:bodyPr>
          <a:lstStyle/>
          <a:p>
            <a:pPr algn="ctr"/>
            <a:r>
              <a:rPr lang="en-US" altLang="zh-CN" sz="1400" b="1" dirty="0">
                <a:solidFill>
                  <a:srgbClr val="033280"/>
                </a:solidFill>
                <a:latin typeface="Arial" panose="020B0604020202090204" pitchFamily="34" charset="0"/>
                <a:ea typeface="黑体" panose="02010609060101010101" charset="-122"/>
                <a:cs typeface="Arial" panose="020B0604020202090204" pitchFamily="34" charset="0"/>
                <a:sym typeface="+mn-ea"/>
              </a:rPr>
              <a:t>UL</a:t>
            </a:r>
            <a:r>
              <a:rPr lang="zh-CN" altLang="en-US" sz="1400" b="1" dirty="0" smtClean="0">
                <a:solidFill>
                  <a:srgbClr val="033280"/>
                </a:solidFill>
                <a:latin typeface="Arial" panose="020B0604020202090204" pitchFamily="34" charset="0"/>
                <a:ea typeface="黑体" panose="02010609060101010101" charset="-122"/>
                <a:cs typeface="黑体" panose="02010609060101010101" charset="-122"/>
                <a:sym typeface="+mn-ea"/>
              </a:rPr>
              <a:t>认证</a:t>
            </a:r>
            <a:endParaRPr lang="zh-CN" altLang="en-US" sz="1400" b="1" dirty="0">
              <a:solidFill>
                <a:srgbClr val="033280"/>
              </a:solidFill>
              <a:latin typeface="Arial" panose="020B0604020202090204" pitchFamily="34" charset="0"/>
              <a:ea typeface="黑体" panose="02010609060101010101" charset="-122"/>
              <a:cs typeface="黑体" panose="02010609060101010101" charset="-122"/>
            </a:endParaRPr>
          </a:p>
        </p:txBody>
      </p:sp>
      <p:sp>
        <p:nvSpPr>
          <p:cNvPr id="10" name="文本框 9"/>
          <p:cNvSpPr txBox="1"/>
          <p:nvPr/>
        </p:nvSpPr>
        <p:spPr>
          <a:xfrm>
            <a:off x="3582035" y="5777230"/>
            <a:ext cx="1483995" cy="521970"/>
          </a:xfrm>
          <a:prstGeom prst="rect">
            <a:avLst/>
          </a:prstGeom>
          <a:noFill/>
        </p:spPr>
        <p:txBody>
          <a:bodyPr wrap="square" rtlCol="0">
            <a:spAutoFit/>
          </a:bodyPr>
          <a:lstStyle/>
          <a:p>
            <a:pPr algn="ctr"/>
            <a:r>
              <a:rPr lang="en-US" altLang="zh-CN" sz="1400" b="1" dirty="0" smtClean="0">
                <a:solidFill>
                  <a:srgbClr val="E18F08"/>
                </a:solidFill>
                <a:latin typeface="Arial" panose="020B0604020202090204" pitchFamily="34" charset="0"/>
                <a:ea typeface="黑体" panose="02010609060101010101" charset="-122"/>
                <a:cs typeface="Arial" panose="020B0604020202090204" pitchFamily="34" charset="0"/>
                <a:sym typeface="+mn-ea"/>
              </a:rPr>
              <a:t>ISO</a:t>
            </a:r>
            <a:r>
              <a:rPr lang="en-US" altLang="zh-CN" sz="1400" b="1" dirty="0">
                <a:solidFill>
                  <a:srgbClr val="E18F08"/>
                </a:solidFill>
                <a:latin typeface="Arial" panose="020B0604020202090204" pitchFamily="34" charset="0"/>
                <a:ea typeface="黑体" panose="02010609060101010101" charset="-122"/>
                <a:cs typeface="黑体" panose="02010609060101010101" charset="-122"/>
                <a:sym typeface="+mn-ea"/>
              </a:rPr>
              <a:t>9001</a:t>
            </a:r>
            <a:r>
              <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mn-ea"/>
              </a:rPr>
              <a:t>质量</a:t>
            </a:r>
            <a:endPar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mn-ea"/>
            </a:endParaRPr>
          </a:p>
          <a:p>
            <a:pPr algn="ctr"/>
            <a:r>
              <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mn-ea"/>
              </a:rPr>
              <a:t>管理体系</a:t>
            </a:r>
            <a:r>
              <a:rPr lang="zh-CN" altLang="en-US" sz="1400" b="1" dirty="0" smtClean="0">
                <a:solidFill>
                  <a:srgbClr val="033280"/>
                </a:solidFill>
                <a:latin typeface="Arial" panose="020B0604020202090204" pitchFamily="34" charset="0"/>
                <a:ea typeface="黑体" panose="02010609060101010101" charset="-122"/>
                <a:cs typeface="黑体" panose="02010609060101010101" charset="-122"/>
                <a:sym typeface="+mn-ea"/>
              </a:rPr>
              <a:t>认证</a:t>
            </a:r>
            <a:endParaRPr lang="zh-CN" altLang="en-US" sz="1400" b="1" dirty="0">
              <a:solidFill>
                <a:srgbClr val="033280"/>
              </a:solidFill>
              <a:latin typeface="Arial" panose="020B0604020202090204" pitchFamily="34" charset="0"/>
              <a:ea typeface="黑体" panose="02010609060101010101" charset="-122"/>
              <a:cs typeface="黑体" panose="02010609060101010101" charset="-122"/>
            </a:endParaRPr>
          </a:p>
        </p:txBody>
      </p:sp>
      <p:sp>
        <p:nvSpPr>
          <p:cNvPr id="13" name="文本框 12"/>
          <p:cNvSpPr txBox="1"/>
          <p:nvPr/>
        </p:nvSpPr>
        <p:spPr>
          <a:xfrm>
            <a:off x="1610678" y="5777230"/>
            <a:ext cx="1778635" cy="521970"/>
          </a:xfrm>
          <a:prstGeom prst="rect">
            <a:avLst/>
          </a:prstGeom>
          <a:noFill/>
        </p:spPr>
        <p:txBody>
          <a:bodyPr wrap="square" rtlCol="0">
            <a:spAutoFit/>
          </a:bodyPr>
          <a:lstStyle/>
          <a:p>
            <a:pPr algn="ctr"/>
            <a:r>
              <a:rPr lang="en-US" altLang="zh-CN" sz="1400" b="1" dirty="0" smtClean="0">
                <a:solidFill>
                  <a:srgbClr val="E18F08"/>
                </a:solidFill>
                <a:latin typeface="Arial" panose="020B0604020202090204" pitchFamily="34" charset="0"/>
                <a:ea typeface="黑体" panose="02010609060101010101" charset="-122"/>
                <a:cs typeface="Arial" panose="020B0604020202090204" pitchFamily="34" charset="0"/>
                <a:sym typeface="+mn-ea"/>
              </a:rPr>
              <a:t>ISO</a:t>
            </a:r>
            <a:r>
              <a:rPr lang="en-US" altLang="zh-CN" sz="1400" b="1" dirty="0" smtClean="0">
                <a:solidFill>
                  <a:srgbClr val="E18F08"/>
                </a:solidFill>
                <a:latin typeface="Arial" panose="020B0604020202090204" pitchFamily="34" charset="0"/>
                <a:ea typeface="黑体" panose="02010609060101010101" charset="-122"/>
                <a:cs typeface="黑体" panose="02010609060101010101" charset="-122"/>
                <a:sym typeface="+mn-ea"/>
              </a:rPr>
              <a:t>45001</a:t>
            </a:r>
            <a:r>
              <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mn-ea"/>
              </a:rPr>
              <a:t>职业健康安全管理认证</a:t>
            </a:r>
            <a:endPar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mn-ea"/>
            </a:endParaRPr>
          </a:p>
        </p:txBody>
      </p:sp>
      <p:sp>
        <p:nvSpPr>
          <p:cNvPr id="14" name="文本框 13"/>
          <p:cNvSpPr txBox="1"/>
          <p:nvPr/>
        </p:nvSpPr>
        <p:spPr>
          <a:xfrm>
            <a:off x="5431155" y="5777230"/>
            <a:ext cx="1478280" cy="521970"/>
          </a:xfrm>
          <a:prstGeom prst="rect">
            <a:avLst/>
          </a:prstGeom>
          <a:noFill/>
        </p:spPr>
        <p:txBody>
          <a:bodyPr wrap="square" rtlCol="0">
            <a:spAutoFit/>
          </a:bodyPr>
          <a:lstStyle/>
          <a:p>
            <a:pPr algn="ctr"/>
            <a:r>
              <a:rPr lang="en-US" altLang="zh-CN" sz="1400" b="1" dirty="0" smtClean="0">
                <a:solidFill>
                  <a:srgbClr val="E18F08"/>
                </a:solidFill>
                <a:latin typeface="Arial" panose="020B0604020202090204" pitchFamily="34" charset="0"/>
                <a:ea typeface="黑体" panose="02010609060101010101" charset="-122"/>
                <a:cs typeface="Arial" panose="020B0604020202090204" pitchFamily="34" charset="0"/>
                <a:sym typeface="+mn-ea"/>
              </a:rPr>
              <a:t>ISO</a:t>
            </a:r>
            <a:r>
              <a:rPr lang="en-US" altLang="zh-CN" sz="1400" b="1" dirty="0" smtClean="0">
                <a:solidFill>
                  <a:srgbClr val="E18F08"/>
                </a:solidFill>
                <a:latin typeface="Arial" panose="020B0604020202090204" pitchFamily="34" charset="0"/>
                <a:ea typeface="黑体" panose="02010609060101010101" charset="-122"/>
                <a:cs typeface="黑体" panose="02010609060101010101" charset="-122"/>
                <a:sym typeface="+mn-ea"/>
              </a:rPr>
              <a:t>14001</a:t>
            </a:r>
            <a:r>
              <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mn-ea"/>
              </a:rPr>
              <a:t>环境管理体系认证</a:t>
            </a:r>
            <a:endParaRPr lang="zh-CN" altLang="en-US" sz="1400" b="1" dirty="0">
              <a:solidFill>
                <a:srgbClr val="033280"/>
              </a:solidFill>
              <a:latin typeface="Arial" panose="020B0604020202090204" pitchFamily="34" charset="0"/>
              <a:ea typeface="黑体" panose="02010609060101010101" charset="-122"/>
              <a:cs typeface="黑体" panose="02010609060101010101" charset="-122"/>
              <a:sym typeface="+mn-ea"/>
            </a:endParaRPr>
          </a:p>
        </p:txBody>
      </p:sp>
      <p:pic>
        <p:nvPicPr>
          <p:cNvPr id="21" name="图片 3"/>
          <p:cNvPicPr>
            <a:picLocks noChangeAspect="1"/>
          </p:cNvPicPr>
          <p:nvPr/>
        </p:nvPicPr>
        <p:blipFill>
          <a:blip r:embed="rId4"/>
          <a:stretch>
            <a:fillRect/>
          </a:stretch>
        </p:blipFill>
        <p:spPr bwMode="auto">
          <a:xfrm>
            <a:off x="5489575" y="3865245"/>
            <a:ext cx="1361440" cy="1871980"/>
          </a:xfrm>
          <a:prstGeom prst="rect">
            <a:avLst/>
          </a:prstGeom>
          <a:noFill/>
          <a:ln w="9525">
            <a:solidFill>
              <a:schemeClr val="tx1">
                <a:lumMod val="50000"/>
                <a:lumOff val="50000"/>
              </a:schemeClr>
            </a:solidFill>
            <a:miter lim="800000"/>
            <a:headEnd/>
            <a:tailEnd/>
          </a:ln>
        </p:spPr>
      </p:pic>
      <p:pic>
        <p:nvPicPr>
          <p:cNvPr id="22" name="图片 2"/>
          <p:cNvPicPr>
            <a:picLocks noChangeAspect="1"/>
          </p:cNvPicPr>
          <p:nvPr/>
        </p:nvPicPr>
        <p:blipFill>
          <a:blip r:embed="rId5"/>
          <a:stretch>
            <a:fillRect/>
          </a:stretch>
        </p:blipFill>
        <p:spPr bwMode="auto">
          <a:xfrm>
            <a:off x="3650615" y="3875405"/>
            <a:ext cx="1346835" cy="1852295"/>
          </a:xfrm>
          <a:prstGeom prst="rect">
            <a:avLst/>
          </a:prstGeom>
          <a:noFill/>
          <a:ln w="9525">
            <a:solidFill>
              <a:schemeClr val="tx1">
                <a:lumMod val="50000"/>
                <a:lumOff val="50000"/>
              </a:schemeClr>
            </a:solidFill>
            <a:miter lim="800000"/>
            <a:headEnd/>
            <a:tailEnd/>
          </a:ln>
        </p:spPr>
      </p:pic>
      <p:pic>
        <p:nvPicPr>
          <p:cNvPr id="33" name="图片 1"/>
          <p:cNvPicPr>
            <a:picLocks noChangeAspect="1"/>
          </p:cNvPicPr>
          <p:nvPr/>
        </p:nvPicPr>
        <p:blipFill>
          <a:blip r:embed="rId6"/>
          <a:stretch>
            <a:fillRect/>
          </a:stretch>
        </p:blipFill>
        <p:spPr bwMode="auto">
          <a:xfrm>
            <a:off x="1835785" y="3898265"/>
            <a:ext cx="1328420" cy="1826895"/>
          </a:xfrm>
          <a:prstGeom prst="rect">
            <a:avLst/>
          </a:prstGeom>
          <a:noFill/>
          <a:ln w="9525">
            <a:solidFill>
              <a:schemeClr val="tx1">
                <a:lumMod val="50000"/>
                <a:lumOff val="50000"/>
              </a:schemeClr>
            </a:solidFill>
            <a:miter lim="800000"/>
            <a:headEnd/>
            <a:tailEnd/>
          </a:ln>
        </p:spPr>
      </p:pic>
      <p:pic>
        <p:nvPicPr>
          <p:cNvPr id="36" name="图片 35" descr="售后服务认证证书-中英文_00"/>
          <p:cNvPicPr>
            <a:picLocks noChangeAspect="1"/>
          </p:cNvPicPr>
          <p:nvPr/>
        </p:nvPicPr>
        <p:blipFill>
          <a:blip r:embed="rId7"/>
          <a:stretch>
            <a:fillRect/>
          </a:stretch>
        </p:blipFill>
        <p:spPr>
          <a:xfrm>
            <a:off x="7327265" y="1376045"/>
            <a:ext cx="1292225" cy="1828800"/>
          </a:xfrm>
          <a:prstGeom prst="rect">
            <a:avLst/>
          </a:prstGeom>
          <a:ln>
            <a:solidFill>
              <a:schemeClr val="tx1"/>
            </a:solidFill>
          </a:ln>
        </p:spPr>
      </p:pic>
      <p:sp>
        <p:nvSpPr>
          <p:cNvPr id="37" name="文本框 6"/>
          <p:cNvSpPr txBox="1"/>
          <p:nvPr/>
        </p:nvSpPr>
        <p:spPr>
          <a:xfrm>
            <a:off x="6989128" y="3249930"/>
            <a:ext cx="1968500" cy="306705"/>
          </a:xfrm>
          <a:prstGeom prst="rect">
            <a:avLst/>
          </a:prstGeom>
          <a:noFill/>
        </p:spPr>
        <p:txBody>
          <a:bodyPr wrap="square" rtlCol="0">
            <a:spAutoFit/>
          </a:bodyPr>
          <a:lstStyle/>
          <a:p>
            <a:pPr algn="ctr"/>
            <a:r>
              <a:rPr lang="zh-CN" altLang="en-US" sz="1400" b="1" dirty="0">
                <a:solidFill>
                  <a:srgbClr val="033280"/>
                </a:solidFill>
                <a:latin typeface="Arial" panose="020B0604020202090204" pitchFamily="34" charset="0"/>
                <a:ea typeface="黑体" panose="02010609060101010101" charset="-122"/>
                <a:cs typeface="思源黑体 CN Regular" panose="020B0500000000000000" pitchFamily="34" charset="-122"/>
              </a:rPr>
              <a:t>售后服务认证证书</a:t>
            </a:r>
            <a:endParaRPr lang="zh-CN" altLang="en-US" sz="1400" b="1" dirty="0">
              <a:solidFill>
                <a:srgbClr val="033280"/>
              </a:solidFill>
              <a:latin typeface="Arial" panose="020B0604020202090204" pitchFamily="34" charset="0"/>
              <a:ea typeface="黑体" panose="02010609060101010101" charset="-122"/>
              <a:cs typeface="思源黑体 CN Regular" panose="020B0500000000000000" pitchFamily="34" charset="-122"/>
            </a:endParaRPr>
          </a:p>
        </p:txBody>
      </p:sp>
      <p:pic>
        <p:nvPicPr>
          <p:cNvPr id="39" name="图片 38" descr="GMPI（有效期至：2024年07月29日）_00"/>
          <p:cNvPicPr>
            <a:picLocks noChangeAspect="1"/>
          </p:cNvPicPr>
          <p:nvPr/>
        </p:nvPicPr>
        <p:blipFill>
          <a:blip r:embed="rId8"/>
          <a:stretch>
            <a:fillRect/>
          </a:stretch>
        </p:blipFill>
        <p:spPr>
          <a:xfrm>
            <a:off x="9130983" y="3890645"/>
            <a:ext cx="1230630" cy="1819275"/>
          </a:xfrm>
          <a:prstGeom prst="rect">
            <a:avLst/>
          </a:prstGeom>
          <a:ln>
            <a:solidFill>
              <a:schemeClr val="tx1"/>
            </a:solidFill>
          </a:ln>
        </p:spPr>
      </p:pic>
      <p:sp>
        <p:nvSpPr>
          <p:cNvPr id="40" name="文本框 6"/>
          <p:cNvSpPr txBox="1"/>
          <p:nvPr/>
        </p:nvSpPr>
        <p:spPr>
          <a:xfrm>
            <a:off x="9029700" y="5777230"/>
            <a:ext cx="1433195" cy="521970"/>
          </a:xfrm>
          <a:prstGeom prst="rect">
            <a:avLst/>
          </a:prstGeom>
          <a:noFill/>
        </p:spPr>
        <p:txBody>
          <a:bodyPr wrap="square" rtlCol="0">
            <a:spAutoFit/>
          </a:bodyPr>
          <a:lstStyle/>
          <a:p>
            <a:pPr algn="ctr"/>
            <a:r>
              <a:rPr lang="en-US" altLang="zh-CN" sz="1400" b="1" dirty="0" smtClean="0">
                <a:solidFill>
                  <a:srgbClr val="E18F08"/>
                </a:solidFill>
                <a:latin typeface="Arial" panose="020B0604020202090204" pitchFamily="34" charset="0"/>
                <a:ea typeface="黑体" panose="02010609060101010101" charset="-122"/>
                <a:cs typeface="Arial" panose="020B0604020202090204" pitchFamily="34" charset="0"/>
              </a:rPr>
              <a:t>GMPI</a:t>
            </a:r>
            <a:r>
              <a:rPr lang="zh-CN" altLang="en-US" sz="1400" b="1" dirty="0">
                <a:solidFill>
                  <a:srgbClr val="033280"/>
                </a:solidFill>
                <a:latin typeface="Arial" panose="020B0604020202090204" pitchFamily="34" charset="0"/>
                <a:ea typeface="黑体" panose="02010609060101010101" charset="-122"/>
                <a:cs typeface="黑体" panose="02010609060101010101" charset="-122"/>
              </a:rPr>
              <a:t>试验装置评定合格书</a:t>
            </a:r>
            <a:endParaRPr lang="zh-CN" altLang="en-US" sz="1400" b="1" dirty="0">
              <a:solidFill>
                <a:srgbClr val="033280"/>
              </a:solidFill>
              <a:latin typeface="Arial" panose="020B0604020202090204" pitchFamily="34" charset="0"/>
              <a:ea typeface="黑体" panose="02010609060101010101" charset="-122"/>
              <a:cs typeface="黑体" panose="02010609060101010101" charset="-122"/>
            </a:endParaRPr>
          </a:p>
        </p:txBody>
      </p:sp>
      <p:pic>
        <p:nvPicPr>
          <p:cNvPr id="2" name="图片 1" descr="合同能源管理服务认证证书-中英文_00"/>
          <p:cNvPicPr>
            <a:picLocks noChangeAspect="1"/>
          </p:cNvPicPr>
          <p:nvPr/>
        </p:nvPicPr>
        <p:blipFill>
          <a:blip r:embed="rId9"/>
          <a:stretch>
            <a:fillRect/>
          </a:stretch>
        </p:blipFill>
        <p:spPr>
          <a:xfrm>
            <a:off x="9106853" y="1376045"/>
            <a:ext cx="1278890" cy="1809750"/>
          </a:xfrm>
          <a:prstGeom prst="rect">
            <a:avLst/>
          </a:prstGeom>
          <a:solidFill>
            <a:schemeClr val="lt1"/>
          </a:solidFill>
          <a:ln>
            <a:solidFill>
              <a:schemeClr val="tx1"/>
            </a:solidFill>
          </a:ln>
        </p:spPr>
      </p:pic>
      <p:sp>
        <p:nvSpPr>
          <p:cNvPr id="4" name="文本框 6"/>
          <p:cNvSpPr txBox="1"/>
          <p:nvPr/>
        </p:nvSpPr>
        <p:spPr>
          <a:xfrm>
            <a:off x="8952548" y="3249930"/>
            <a:ext cx="1587500" cy="521970"/>
          </a:xfrm>
          <a:prstGeom prst="rect">
            <a:avLst/>
          </a:prstGeom>
          <a:noFill/>
        </p:spPr>
        <p:txBody>
          <a:bodyPr wrap="square" rtlCol="0">
            <a:spAutoFit/>
          </a:bodyPr>
          <a:lstStyle/>
          <a:p>
            <a:pPr algn="ctr"/>
            <a:r>
              <a:rPr lang="zh-CN" altLang="en-US" sz="1400" b="1" dirty="0">
                <a:solidFill>
                  <a:srgbClr val="033280"/>
                </a:solidFill>
                <a:latin typeface="Arial" panose="020B0604020202090204" pitchFamily="34" charset="0"/>
                <a:ea typeface="黑体" panose="02010609060101010101" charset="-122"/>
                <a:cs typeface="思源黑体 CN Regular" panose="020B0500000000000000" pitchFamily="34" charset="-122"/>
              </a:rPr>
              <a:t>合同能源管理服务认证证书</a:t>
            </a:r>
            <a:endParaRPr lang="zh-CN" altLang="en-US" sz="1400" b="1" dirty="0">
              <a:solidFill>
                <a:srgbClr val="033280"/>
              </a:solidFill>
              <a:latin typeface="Arial" panose="020B0604020202090204" pitchFamily="34" charset="0"/>
              <a:ea typeface="黑体" panose="02010609060101010101" charset="-122"/>
              <a:cs typeface="思源黑体 CN Regular" panose="020B0500000000000000" pitchFamily="34" charset="-122"/>
            </a:endParaRPr>
          </a:p>
        </p:txBody>
      </p:sp>
      <p:sp>
        <p:nvSpPr>
          <p:cNvPr id="5" name="文本框 6"/>
          <p:cNvSpPr txBox="1"/>
          <p:nvPr/>
        </p:nvSpPr>
        <p:spPr>
          <a:xfrm>
            <a:off x="7262918" y="5777230"/>
            <a:ext cx="1442085" cy="521970"/>
          </a:xfrm>
          <a:prstGeom prst="rect">
            <a:avLst/>
          </a:prstGeom>
          <a:noFill/>
        </p:spPr>
        <p:txBody>
          <a:bodyPr wrap="square" rtlCol="0">
            <a:spAutoFit/>
          </a:bodyPr>
          <a:lstStyle/>
          <a:p>
            <a:pPr algn="ctr"/>
            <a:r>
              <a:rPr lang="zh-CN" altLang="en-US" sz="1400" b="1" dirty="0">
                <a:solidFill>
                  <a:srgbClr val="033280"/>
                </a:solidFill>
                <a:latin typeface="Arial" panose="020B0604020202090204" pitchFamily="34" charset="0"/>
                <a:ea typeface="黑体" panose="02010609060101010101" charset="-122"/>
                <a:cs typeface="思源黑体 CN Regular" panose="020B0500000000000000" pitchFamily="34" charset="-122"/>
              </a:rPr>
              <a:t>能源管理体系</a:t>
            </a:r>
            <a:endParaRPr lang="zh-CN" altLang="en-US" sz="1400" b="1" dirty="0">
              <a:solidFill>
                <a:srgbClr val="033280"/>
              </a:solidFill>
              <a:latin typeface="Arial" panose="020B0604020202090204" pitchFamily="34" charset="0"/>
              <a:ea typeface="黑体" panose="02010609060101010101" charset="-122"/>
              <a:cs typeface="思源黑体 CN Regular" panose="020B0500000000000000" pitchFamily="34" charset="-122"/>
            </a:endParaRPr>
          </a:p>
          <a:p>
            <a:pPr algn="ctr"/>
            <a:r>
              <a:rPr lang="zh-CN" altLang="en-US" sz="1400" b="1" dirty="0">
                <a:solidFill>
                  <a:srgbClr val="033280"/>
                </a:solidFill>
                <a:latin typeface="Arial" panose="020B0604020202090204" pitchFamily="34" charset="0"/>
                <a:ea typeface="黑体" panose="02010609060101010101" charset="-122"/>
                <a:cs typeface="思源黑体 CN Regular" panose="020B0500000000000000" pitchFamily="34" charset="-122"/>
              </a:rPr>
              <a:t>认证证书</a:t>
            </a:r>
            <a:endParaRPr lang="zh-CN" altLang="en-US" sz="1400" b="1" dirty="0">
              <a:solidFill>
                <a:srgbClr val="033280"/>
              </a:solidFill>
              <a:latin typeface="Arial" panose="020B0604020202090204" pitchFamily="34" charset="0"/>
              <a:ea typeface="黑体" panose="02010609060101010101" charset="-122"/>
              <a:cs typeface="思源黑体 CN Regular" panose="020B0500000000000000" pitchFamily="34" charset="-122"/>
            </a:endParaRPr>
          </a:p>
        </p:txBody>
      </p:sp>
      <p:pic>
        <p:nvPicPr>
          <p:cNvPr id="6" name="图片 5" descr="upload_292972460"/>
          <p:cNvPicPr>
            <a:picLocks noChangeAspect="1"/>
          </p:cNvPicPr>
          <p:nvPr/>
        </p:nvPicPr>
        <p:blipFill>
          <a:blip r:embed="rId10"/>
          <a:stretch>
            <a:fillRect/>
          </a:stretch>
        </p:blipFill>
        <p:spPr>
          <a:xfrm>
            <a:off x="7291917" y="3841750"/>
            <a:ext cx="1328452" cy="1876438"/>
          </a:xfrm>
          <a:prstGeom prst="rect">
            <a:avLst/>
          </a:prstGeom>
          <a:solidFill>
            <a:schemeClr val="lt1"/>
          </a:solid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dirty="0">
                <a:latin typeface="Arial" panose="020B0604020202090204" pitchFamily="34" charset="0"/>
                <a:ea typeface="黑体" panose="02010609060101010101" charset="-122"/>
                <a:cs typeface="+mn-cs"/>
                <a:sym typeface="+mn-ea"/>
              </a:rPr>
              <a:t>公司与产品认证</a:t>
            </a:r>
            <a:endParaRPr sz="3200" b="1" dirty="0">
              <a:latin typeface="Arial" panose="020B0604020202090204" pitchFamily="34" charset="0"/>
              <a:ea typeface="黑体" panose="02010609060101010101" charset="-122"/>
              <a:cs typeface="+mn-cs"/>
              <a:sym typeface="+mn-ea"/>
            </a:endParaRPr>
          </a:p>
        </p:txBody>
      </p:sp>
      <p:sp>
        <p:nvSpPr>
          <p:cNvPr id="10" name="文本框 4"/>
          <p:cNvSpPr txBox="1"/>
          <p:nvPr/>
        </p:nvSpPr>
        <p:spPr>
          <a:xfrm>
            <a:off x="1790065" y="5556250"/>
            <a:ext cx="1585595" cy="521970"/>
          </a:xfrm>
          <a:prstGeom prst="rect">
            <a:avLst/>
          </a:prstGeom>
          <a:noFill/>
        </p:spPr>
        <p:txBody>
          <a:bodyPr wrap="square" rtlCol="0">
            <a:spAutoFit/>
          </a:bodyPr>
          <a:lstStyle>
            <a:defPPr>
              <a:defRPr lang="zh-CN"/>
            </a:defPPr>
            <a:lvl1pPr algn="ctr">
              <a:defRPr sz="900">
                <a:solidFill>
                  <a:schemeClr val="tx1"/>
                </a:solidFill>
              </a:defRPr>
            </a:lvl1pPr>
          </a:lstStyle>
          <a:p>
            <a:r>
              <a:rPr lang="zh-CN" altLang="en-US" sz="1400" b="1" dirty="0">
                <a:solidFill>
                  <a:srgbClr val="033280"/>
                </a:solidFill>
                <a:latin typeface="Arial" panose="020B0604020202090204" pitchFamily="34" charset="0"/>
                <a:ea typeface="黑体" panose="02010609060101010101" charset="-122"/>
                <a:cs typeface="黑体" panose="02010609060101010101" charset="-122"/>
              </a:rPr>
              <a:t>科泰-</a:t>
            </a:r>
            <a:r>
              <a:rPr lang="zh-CN" altLang="en-US" sz="1400" b="1" dirty="0">
                <a:solidFill>
                  <a:srgbClr val="033280"/>
                </a:solidFill>
                <a:latin typeface="Arial" panose="020B0604020202090204" pitchFamily="34" charset="0"/>
                <a:ea typeface="黑体" panose="02010609060101010101" charset="-122"/>
                <a:cs typeface="Arial" panose="020B0604020202090204" pitchFamily="34" charset="0"/>
              </a:rPr>
              <a:t>ISO</a:t>
            </a:r>
            <a:r>
              <a:rPr lang="zh-CN" altLang="en-US" sz="1400" b="1" dirty="0">
                <a:solidFill>
                  <a:srgbClr val="033280"/>
                </a:solidFill>
                <a:latin typeface="Arial" panose="020B0604020202090204" pitchFamily="34" charset="0"/>
                <a:ea typeface="黑体" panose="02010609060101010101" charset="-122"/>
                <a:cs typeface="黑体" panose="02010609060101010101" charset="-122"/>
              </a:rPr>
              <a:t>9001</a:t>
            </a:r>
            <a:endParaRPr lang="zh-CN" altLang="en-US" sz="1400" b="1" dirty="0">
              <a:solidFill>
                <a:srgbClr val="033280"/>
              </a:solidFill>
              <a:latin typeface="Arial" panose="020B0604020202090204" pitchFamily="34" charset="0"/>
              <a:ea typeface="黑体" panose="02010609060101010101" charset="-122"/>
              <a:cs typeface="黑体" panose="02010609060101010101" charset="-122"/>
            </a:endParaRPr>
          </a:p>
          <a:p>
            <a:r>
              <a:rPr lang="zh-CN" altLang="en-US" sz="1400" b="1" dirty="0">
                <a:solidFill>
                  <a:srgbClr val="033280"/>
                </a:solidFill>
                <a:latin typeface="Arial" panose="020B0604020202090204" pitchFamily="34" charset="0"/>
                <a:ea typeface="黑体" panose="02010609060101010101" charset="-122"/>
                <a:cs typeface="黑体" panose="02010609060101010101" charset="-122"/>
              </a:rPr>
              <a:t>认证证书</a:t>
            </a:r>
            <a:endParaRPr lang="zh-CN" altLang="en-US" sz="1400" b="1" dirty="0">
              <a:solidFill>
                <a:srgbClr val="033280"/>
              </a:solidFill>
              <a:latin typeface="Arial" panose="020B0604020202090204" pitchFamily="34" charset="0"/>
              <a:ea typeface="黑体" panose="02010609060101010101" charset="-122"/>
              <a:cs typeface="黑体" panose="02010609060101010101" charset="-122"/>
            </a:endParaRPr>
          </a:p>
        </p:txBody>
      </p:sp>
      <p:pic>
        <p:nvPicPr>
          <p:cNvPr id="4" name="图片 3"/>
          <p:cNvPicPr>
            <a:picLocks noChangeAspect="1"/>
          </p:cNvPicPr>
          <p:nvPr/>
        </p:nvPicPr>
        <p:blipFill>
          <a:blip r:embed="rId1"/>
          <a:stretch>
            <a:fillRect/>
          </a:stretch>
        </p:blipFill>
        <p:spPr>
          <a:xfrm>
            <a:off x="1828165" y="3362960"/>
            <a:ext cx="1509395" cy="2118995"/>
          </a:xfrm>
          <a:prstGeom prst="rect">
            <a:avLst/>
          </a:prstGeom>
          <a:ln>
            <a:solidFill>
              <a:srgbClr val="02337F"/>
            </a:solidFill>
          </a:ln>
        </p:spPr>
      </p:pic>
      <p:sp>
        <p:nvSpPr>
          <p:cNvPr id="11" name="文本框 6"/>
          <p:cNvSpPr txBox="1"/>
          <p:nvPr/>
        </p:nvSpPr>
        <p:spPr>
          <a:xfrm>
            <a:off x="3538538" y="5556250"/>
            <a:ext cx="1948180" cy="521970"/>
          </a:xfrm>
          <a:prstGeom prst="rect">
            <a:avLst/>
          </a:prstGeom>
          <a:noFill/>
        </p:spPr>
        <p:txBody>
          <a:bodyPr wrap="square" rtlCol="0">
            <a:spAutoFit/>
          </a:bodyPr>
          <a:lstStyle/>
          <a:p>
            <a:pPr algn="ctr"/>
            <a:r>
              <a:rPr lang="zh-CN" altLang="en-US" sz="1400" b="1" dirty="0">
                <a:solidFill>
                  <a:srgbClr val="033280"/>
                </a:solidFill>
                <a:latin typeface="Arial" panose="020B0604020202090204" pitchFamily="34" charset="0"/>
                <a:ea typeface="黑体" panose="02010609060101010101" charset="-122"/>
                <a:cs typeface="黑体" panose="02010609060101010101" charset="-122"/>
              </a:rPr>
              <a:t>科泰-</a:t>
            </a:r>
            <a:r>
              <a:rPr lang="zh-CN" altLang="en-US" sz="1400" b="1" dirty="0">
                <a:solidFill>
                  <a:srgbClr val="033280"/>
                </a:solidFill>
                <a:latin typeface="Arial" panose="020B0604020202090204" pitchFamily="34" charset="0"/>
                <a:ea typeface="黑体" panose="02010609060101010101" charset="-122"/>
                <a:cs typeface="Arial" panose="020B0604020202090204" pitchFamily="34" charset="0"/>
              </a:rPr>
              <a:t>IATF</a:t>
            </a:r>
            <a:r>
              <a:rPr lang="zh-CN" altLang="en-US" sz="1400" b="1" dirty="0">
                <a:solidFill>
                  <a:srgbClr val="033280"/>
                </a:solidFill>
                <a:latin typeface="Arial" panose="020B0604020202090204" pitchFamily="34" charset="0"/>
                <a:ea typeface="黑体" panose="02010609060101010101" charset="-122"/>
                <a:cs typeface="黑体" panose="02010609060101010101" charset="-122"/>
              </a:rPr>
              <a:t>16949</a:t>
            </a:r>
            <a:endParaRPr lang="zh-CN" altLang="en-US" sz="1400" b="1" dirty="0">
              <a:solidFill>
                <a:srgbClr val="033280"/>
              </a:solidFill>
              <a:latin typeface="Arial" panose="020B0604020202090204" pitchFamily="34" charset="0"/>
              <a:ea typeface="黑体" panose="02010609060101010101" charset="-122"/>
              <a:cs typeface="黑体" panose="02010609060101010101" charset="-122"/>
            </a:endParaRPr>
          </a:p>
          <a:p>
            <a:pPr algn="ctr"/>
            <a:r>
              <a:rPr lang="zh-CN" altLang="en-US" sz="1400" b="1" dirty="0">
                <a:solidFill>
                  <a:srgbClr val="033280"/>
                </a:solidFill>
                <a:latin typeface="Arial" panose="020B0604020202090204" pitchFamily="34" charset="0"/>
                <a:ea typeface="黑体" panose="02010609060101010101" charset="-122"/>
                <a:cs typeface="黑体" panose="02010609060101010101" charset="-122"/>
              </a:rPr>
              <a:t>认证证书</a:t>
            </a:r>
            <a:endParaRPr lang="zh-CN" altLang="en-US" sz="1400" b="1" dirty="0">
              <a:solidFill>
                <a:srgbClr val="033280"/>
              </a:solidFill>
              <a:latin typeface="Arial" panose="020B0604020202090204" pitchFamily="34" charset="0"/>
              <a:ea typeface="黑体" panose="02010609060101010101" charset="-122"/>
              <a:cs typeface="黑体" panose="02010609060101010101" charset="-122"/>
            </a:endParaRPr>
          </a:p>
        </p:txBody>
      </p:sp>
      <p:pic>
        <p:nvPicPr>
          <p:cNvPr id="5" name="图片 4"/>
          <p:cNvPicPr>
            <a:picLocks noChangeAspect="1"/>
          </p:cNvPicPr>
          <p:nvPr/>
        </p:nvPicPr>
        <p:blipFill>
          <a:blip r:embed="rId2"/>
          <a:stretch>
            <a:fillRect/>
          </a:stretch>
        </p:blipFill>
        <p:spPr>
          <a:xfrm>
            <a:off x="3729990" y="3366135"/>
            <a:ext cx="1565275" cy="2100580"/>
          </a:xfrm>
          <a:prstGeom prst="rect">
            <a:avLst/>
          </a:prstGeom>
          <a:ln>
            <a:solidFill>
              <a:srgbClr val="02337F"/>
            </a:solidFill>
          </a:ln>
        </p:spPr>
      </p:pic>
      <p:pic>
        <p:nvPicPr>
          <p:cNvPr id="33" name="图片 32"/>
          <p:cNvPicPr>
            <a:picLocks noChangeAspect="1"/>
          </p:cNvPicPr>
          <p:nvPr/>
        </p:nvPicPr>
        <p:blipFill>
          <a:blip r:embed="rId3"/>
          <a:stretch>
            <a:fillRect/>
          </a:stretch>
        </p:blipFill>
        <p:spPr>
          <a:xfrm>
            <a:off x="9246870" y="3364230"/>
            <a:ext cx="1372870" cy="2105660"/>
          </a:xfrm>
          <a:prstGeom prst="rect">
            <a:avLst/>
          </a:prstGeom>
          <a:ln>
            <a:solidFill>
              <a:srgbClr val="02337F"/>
            </a:solidFill>
          </a:ln>
        </p:spPr>
      </p:pic>
      <p:sp>
        <p:nvSpPr>
          <p:cNvPr id="34" name="文本框 6"/>
          <p:cNvSpPr txBox="1"/>
          <p:nvPr/>
        </p:nvSpPr>
        <p:spPr>
          <a:xfrm>
            <a:off x="9247505" y="5556250"/>
            <a:ext cx="1372235" cy="521970"/>
          </a:xfrm>
          <a:prstGeom prst="rect">
            <a:avLst/>
          </a:prstGeom>
          <a:noFill/>
        </p:spPr>
        <p:txBody>
          <a:bodyPr wrap="square" rtlCol="0">
            <a:spAutoFit/>
          </a:bodyPr>
          <a:lstStyle/>
          <a:p>
            <a:pPr algn="ctr"/>
            <a:r>
              <a:rPr lang="zh-CN" altLang="en-US" sz="1400" b="1" dirty="0">
                <a:solidFill>
                  <a:srgbClr val="033280"/>
                </a:solidFill>
                <a:latin typeface="Arial" panose="020B0604020202090204" pitchFamily="34" charset="0"/>
                <a:ea typeface="黑体" panose="02010609060101010101" charset="-122"/>
                <a:cs typeface="Arial" panose="020B0604020202090204" pitchFamily="34" charset="0"/>
              </a:rPr>
              <a:t>CN</a:t>
            </a:r>
            <a:r>
              <a:rPr lang="en-US" altLang="zh-CN" sz="1400" b="1" dirty="0">
                <a:solidFill>
                  <a:srgbClr val="033280"/>
                </a:solidFill>
                <a:latin typeface="Arial" panose="020B0604020202090204" pitchFamily="34" charset="0"/>
                <a:ea typeface="黑体" panose="02010609060101010101" charset="-122"/>
                <a:cs typeface="Arial" panose="020B0604020202090204" pitchFamily="34" charset="0"/>
              </a:rPr>
              <a:t>AS</a:t>
            </a:r>
            <a:r>
              <a:rPr lang="zh-CN" altLang="en-US" sz="1400" b="1" dirty="0">
                <a:solidFill>
                  <a:srgbClr val="033280"/>
                </a:solidFill>
                <a:latin typeface="Arial" panose="020B0604020202090204" pitchFamily="34" charset="0"/>
                <a:ea typeface="黑体" panose="02010609060101010101" charset="-122"/>
                <a:cs typeface="黑体" panose="02010609060101010101" charset="-122"/>
              </a:rPr>
              <a:t>实验室</a:t>
            </a:r>
            <a:endParaRPr lang="zh-CN" altLang="en-US" sz="1400" b="1" dirty="0">
              <a:solidFill>
                <a:srgbClr val="033280"/>
              </a:solidFill>
              <a:latin typeface="Arial" panose="020B0604020202090204" pitchFamily="34" charset="0"/>
              <a:ea typeface="黑体" panose="02010609060101010101" charset="-122"/>
              <a:cs typeface="黑体" panose="02010609060101010101" charset="-122"/>
            </a:endParaRPr>
          </a:p>
          <a:p>
            <a:pPr algn="ctr"/>
            <a:r>
              <a:rPr lang="zh-CN" altLang="en-US" sz="1400" b="1" dirty="0">
                <a:solidFill>
                  <a:srgbClr val="033280"/>
                </a:solidFill>
                <a:latin typeface="Arial" panose="020B0604020202090204" pitchFamily="34" charset="0"/>
                <a:ea typeface="黑体" panose="02010609060101010101" charset="-122"/>
                <a:cs typeface="黑体" panose="02010609060101010101" charset="-122"/>
              </a:rPr>
              <a:t>认可证书</a:t>
            </a:r>
            <a:endParaRPr lang="zh-CN" altLang="en-US" sz="1400" b="1" dirty="0" smtClean="0">
              <a:solidFill>
                <a:srgbClr val="033280"/>
              </a:solidFill>
              <a:latin typeface="Arial" panose="020B0604020202090204" pitchFamily="34" charset="0"/>
              <a:ea typeface="黑体" panose="02010609060101010101" charset="-122"/>
              <a:cs typeface="黑体" panose="02010609060101010101" charset="-122"/>
            </a:endParaRPr>
          </a:p>
        </p:txBody>
      </p:sp>
      <p:sp>
        <p:nvSpPr>
          <p:cNvPr id="29" name="文本框 8"/>
          <p:cNvSpPr txBox="1"/>
          <p:nvPr/>
        </p:nvSpPr>
        <p:spPr>
          <a:xfrm>
            <a:off x="1791653" y="2747010"/>
            <a:ext cx="1934845" cy="521970"/>
          </a:xfrm>
          <a:prstGeom prst="rect">
            <a:avLst/>
          </a:prstGeom>
          <a:noFill/>
        </p:spPr>
        <p:txBody>
          <a:bodyPr wrap="square" rtlCol="0">
            <a:spAutoFit/>
          </a:bodyPr>
          <a:lstStyle/>
          <a:p>
            <a:pPr algn="ctr"/>
            <a:r>
              <a:rPr lang="zh-CN" altLang="en-US" sz="1400" b="1" dirty="0">
                <a:solidFill>
                  <a:srgbClr val="033280"/>
                </a:solidFill>
                <a:latin typeface="Arial" panose="020B0604020202090204" pitchFamily="34" charset="0"/>
                <a:ea typeface="黑体" panose="02010609060101010101" charset="-122"/>
                <a:cs typeface="思源黑体 CN Regular" panose="020B0500000000000000" pitchFamily="34" charset="-122"/>
              </a:rPr>
              <a:t>国家高新技术证书（信息）</a:t>
            </a:r>
            <a:endParaRPr lang="zh-CN" altLang="en-US" sz="1400" b="1" dirty="0">
              <a:solidFill>
                <a:srgbClr val="033280"/>
              </a:solidFill>
              <a:latin typeface="Arial" panose="020B0604020202090204" pitchFamily="34" charset="0"/>
              <a:ea typeface="黑体" panose="02010609060101010101" charset="-122"/>
              <a:cs typeface="思源黑体 CN Regular" panose="020B0500000000000000" pitchFamily="34" charset="-122"/>
            </a:endParaRPr>
          </a:p>
        </p:txBody>
      </p:sp>
      <p:pic>
        <p:nvPicPr>
          <p:cNvPr id="32" name="图片 31"/>
          <p:cNvPicPr>
            <a:picLocks noChangeAspect="1"/>
          </p:cNvPicPr>
          <p:nvPr/>
        </p:nvPicPr>
        <p:blipFill>
          <a:blip r:embed="rId4"/>
          <a:stretch>
            <a:fillRect/>
          </a:stretch>
        </p:blipFill>
        <p:spPr>
          <a:xfrm>
            <a:off x="1752600" y="1292225"/>
            <a:ext cx="2012950" cy="1429385"/>
          </a:xfrm>
          <a:prstGeom prst="rect">
            <a:avLst/>
          </a:prstGeom>
          <a:ln w="9525" cmpd="sng">
            <a:solidFill>
              <a:srgbClr val="02337F"/>
            </a:solidFill>
            <a:prstDash val="solid"/>
          </a:ln>
        </p:spPr>
      </p:pic>
      <p:pic>
        <p:nvPicPr>
          <p:cNvPr id="35" name="图片 34"/>
          <p:cNvPicPr>
            <a:picLocks noChangeAspect="1"/>
          </p:cNvPicPr>
          <p:nvPr/>
        </p:nvPicPr>
        <p:blipFill>
          <a:blip r:embed="rId5"/>
          <a:stretch>
            <a:fillRect/>
          </a:stretch>
        </p:blipFill>
        <p:spPr>
          <a:xfrm>
            <a:off x="3955415" y="1289050"/>
            <a:ext cx="2020570" cy="1428115"/>
          </a:xfrm>
          <a:prstGeom prst="rect">
            <a:avLst/>
          </a:prstGeom>
          <a:ln w="9525" cmpd="sng">
            <a:solidFill>
              <a:srgbClr val="02337F"/>
            </a:solidFill>
            <a:prstDash val="solid"/>
          </a:ln>
        </p:spPr>
      </p:pic>
      <p:sp>
        <p:nvSpPr>
          <p:cNvPr id="36" name="文本框 8"/>
          <p:cNvSpPr txBox="1"/>
          <p:nvPr/>
        </p:nvSpPr>
        <p:spPr>
          <a:xfrm>
            <a:off x="4058285" y="2747010"/>
            <a:ext cx="1814830" cy="521970"/>
          </a:xfrm>
          <a:prstGeom prst="rect">
            <a:avLst/>
          </a:prstGeom>
          <a:noFill/>
        </p:spPr>
        <p:txBody>
          <a:bodyPr wrap="square" rtlCol="0">
            <a:spAutoFit/>
          </a:bodyPr>
          <a:lstStyle/>
          <a:p>
            <a:pPr algn="ctr"/>
            <a:r>
              <a:rPr lang="zh-CN" altLang="en-US" sz="1400" b="1" dirty="0">
                <a:solidFill>
                  <a:srgbClr val="033280"/>
                </a:solidFill>
                <a:latin typeface="Arial" panose="020B0604020202090204" pitchFamily="34" charset="0"/>
                <a:ea typeface="黑体" panose="02010609060101010101" charset="-122"/>
                <a:cs typeface="思源黑体 CN Regular" panose="020B0500000000000000" pitchFamily="34" charset="-122"/>
              </a:rPr>
              <a:t>国家高新技术证书（软件</a:t>
            </a:r>
            <a:r>
              <a:rPr lang="zh-CN" sz="1400" dirty="0">
                <a:solidFill>
                  <a:schemeClr val="tx1"/>
                </a:solidFill>
                <a:latin typeface="Arial" panose="020B0604020202090204" pitchFamily="34" charset="0"/>
                <a:ea typeface="黑体" panose="02010609060101010101" charset="-122"/>
              </a:rPr>
              <a:t>）</a:t>
            </a:r>
            <a:endParaRPr lang="zh-CN" sz="1400" dirty="0">
              <a:solidFill>
                <a:schemeClr val="tx1"/>
              </a:solidFill>
              <a:latin typeface="Arial" panose="020B0604020202090204" pitchFamily="34" charset="0"/>
              <a:ea typeface="黑体" panose="02010609060101010101" charset="-122"/>
            </a:endParaRPr>
          </a:p>
        </p:txBody>
      </p:sp>
      <p:pic>
        <p:nvPicPr>
          <p:cNvPr id="37" name="图片 36"/>
          <p:cNvPicPr>
            <a:picLocks noChangeAspect="1"/>
          </p:cNvPicPr>
          <p:nvPr/>
        </p:nvPicPr>
        <p:blipFill>
          <a:blip r:embed="rId6"/>
          <a:stretch>
            <a:fillRect/>
          </a:stretch>
        </p:blipFill>
        <p:spPr>
          <a:xfrm>
            <a:off x="6292850" y="1296670"/>
            <a:ext cx="2015490" cy="1422400"/>
          </a:xfrm>
          <a:prstGeom prst="rect">
            <a:avLst/>
          </a:prstGeom>
          <a:ln w="9525" cmpd="sng">
            <a:solidFill>
              <a:srgbClr val="02337F"/>
            </a:solidFill>
            <a:prstDash val="solid"/>
          </a:ln>
        </p:spPr>
      </p:pic>
      <p:sp>
        <p:nvSpPr>
          <p:cNvPr id="39" name="文本框 8"/>
          <p:cNvSpPr txBox="1"/>
          <p:nvPr/>
        </p:nvSpPr>
        <p:spPr>
          <a:xfrm>
            <a:off x="6371908" y="2747010"/>
            <a:ext cx="1857375" cy="521970"/>
          </a:xfrm>
          <a:prstGeom prst="rect">
            <a:avLst/>
          </a:prstGeom>
          <a:noFill/>
        </p:spPr>
        <p:txBody>
          <a:bodyPr wrap="square" rtlCol="0">
            <a:spAutoFit/>
          </a:bodyPr>
          <a:lstStyle/>
          <a:p>
            <a:pPr algn="ctr"/>
            <a:r>
              <a:rPr lang="zh-CN" altLang="en-US" sz="1400" b="1" dirty="0">
                <a:solidFill>
                  <a:srgbClr val="033280"/>
                </a:solidFill>
                <a:latin typeface="Arial" panose="020B0604020202090204" pitchFamily="34" charset="0"/>
                <a:ea typeface="黑体" panose="02010609060101010101" charset="-122"/>
                <a:cs typeface="思源黑体 CN Regular" panose="020B0500000000000000" pitchFamily="34" charset="-122"/>
              </a:rPr>
              <a:t>国家高新技术证书（科技）</a:t>
            </a:r>
            <a:endParaRPr lang="zh-CN" altLang="en-US" sz="1400" b="1" dirty="0">
              <a:solidFill>
                <a:srgbClr val="033280"/>
              </a:solidFill>
              <a:latin typeface="Arial" panose="020B0604020202090204" pitchFamily="34" charset="0"/>
              <a:ea typeface="黑体" panose="02010609060101010101" charset="-122"/>
              <a:cs typeface="思源黑体 CN Regular" panose="020B0500000000000000" pitchFamily="34" charset="-122"/>
            </a:endParaRPr>
          </a:p>
        </p:txBody>
      </p:sp>
      <p:pic>
        <p:nvPicPr>
          <p:cNvPr id="40" name="图片 39"/>
          <p:cNvPicPr>
            <a:picLocks noChangeAspect="1"/>
          </p:cNvPicPr>
          <p:nvPr/>
        </p:nvPicPr>
        <p:blipFill>
          <a:blip r:embed="rId7"/>
          <a:stretch>
            <a:fillRect/>
          </a:stretch>
        </p:blipFill>
        <p:spPr>
          <a:xfrm>
            <a:off x="8632825" y="1296670"/>
            <a:ext cx="2016760" cy="1424940"/>
          </a:xfrm>
          <a:prstGeom prst="rect">
            <a:avLst/>
          </a:prstGeom>
          <a:ln w="9525" cmpd="sng">
            <a:solidFill>
              <a:srgbClr val="02337F"/>
            </a:solidFill>
            <a:prstDash val="solid"/>
          </a:ln>
        </p:spPr>
      </p:pic>
      <p:sp>
        <p:nvSpPr>
          <p:cNvPr id="41" name="文本框 8"/>
          <p:cNvSpPr txBox="1"/>
          <p:nvPr/>
        </p:nvSpPr>
        <p:spPr>
          <a:xfrm>
            <a:off x="8655685" y="2747010"/>
            <a:ext cx="1971040" cy="521970"/>
          </a:xfrm>
          <a:prstGeom prst="rect">
            <a:avLst/>
          </a:prstGeom>
          <a:noFill/>
        </p:spPr>
        <p:txBody>
          <a:bodyPr wrap="square" rtlCol="0">
            <a:spAutoFit/>
          </a:bodyPr>
          <a:lstStyle/>
          <a:p>
            <a:pPr algn="ctr"/>
            <a:r>
              <a:rPr lang="zh-CN" altLang="en-US" sz="1400" b="1" dirty="0">
                <a:solidFill>
                  <a:srgbClr val="033280"/>
                </a:solidFill>
                <a:latin typeface="Arial" panose="020B0604020202090204" pitchFamily="34" charset="0"/>
                <a:ea typeface="黑体" panose="02010609060101010101" charset="-122"/>
                <a:cs typeface="思源黑体 CN Regular" panose="020B0500000000000000" pitchFamily="34" charset="-122"/>
              </a:rPr>
              <a:t>国家高新技术证书（健康）</a:t>
            </a:r>
            <a:endParaRPr lang="zh-CN" altLang="en-US" sz="1400" b="1" dirty="0">
              <a:solidFill>
                <a:srgbClr val="033280"/>
              </a:solidFill>
              <a:latin typeface="Arial" panose="020B0604020202090204" pitchFamily="34" charset="0"/>
              <a:ea typeface="黑体" panose="02010609060101010101" charset="-122"/>
              <a:cs typeface="思源黑体 CN Regular" panose="020B0500000000000000" pitchFamily="34" charset="-122"/>
            </a:endParaRPr>
          </a:p>
        </p:txBody>
      </p:sp>
      <p:pic>
        <p:nvPicPr>
          <p:cNvPr id="43" name="图片 42" descr="采用国际标准产品标志证书-机柜空调-EC03HDNC1E.jpg"/>
          <p:cNvPicPr>
            <a:picLocks noChangeAspect="1"/>
          </p:cNvPicPr>
          <p:nvPr/>
        </p:nvPicPr>
        <p:blipFill>
          <a:blip r:embed="rId8" cstate="email"/>
          <a:stretch>
            <a:fillRect/>
          </a:stretch>
        </p:blipFill>
        <p:spPr>
          <a:xfrm rot="16200000">
            <a:off x="5333365" y="3686810"/>
            <a:ext cx="2085340" cy="1439545"/>
          </a:xfrm>
          <a:prstGeom prst="rect">
            <a:avLst/>
          </a:prstGeom>
          <a:ln>
            <a:solidFill>
              <a:srgbClr val="02337F"/>
            </a:solidFill>
          </a:ln>
        </p:spPr>
      </p:pic>
      <p:sp>
        <p:nvSpPr>
          <p:cNvPr id="44" name="TextBox 43"/>
          <p:cNvSpPr txBox="1"/>
          <p:nvPr/>
        </p:nvSpPr>
        <p:spPr>
          <a:xfrm>
            <a:off x="5308918" y="5556250"/>
            <a:ext cx="2134235" cy="305435"/>
          </a:xfrm>
          <a:prstGeom prst="rect">
            <a:avLst/>
          </a:prstGeom>
          <a:noFill/>
        </p:spPr>
        <p:txBody>
          <a:bodyPr wrap="square" lIns="91319" tIns="45659" rIns="91319" bIns="45659" rtlCol="0">
            <a:spAutoFit/>
          </a:bodyPr>
          <a:lstStyle/>
          <a:p>
            <a:pPr algn="ctr"/>
            <a:r>
              <a:rPr lang="zh-CN" altLang="en-US" sz="1400" b="1" dirty="0">
                <a:solidFill>
                  <a:srgbClr val="033280"/>
                </a:solidFill>
                <a:latin typeface="Arial" panose="020B0604020202090204" pitchFamily="34" charset="0"/>
                <a:ea typeface="黑体" panose="02010609060101010101" charset="-122"/>
                <a:cs typeface="+mj-cs"/>
                <a:sym typeface="+mn-ea"/>
              </a:rPr>
              <a:t>国际标准产品认证</a:t>
            </a:r>
            <a:endParaRPr lang="zh-CN" altLang="en-US" sz="1400" b="1" dirty="0">
              <a:solidFill>
                <a:srgbClr val="033280"/>
              </a:solidFill>
              <a:latin typeface="Arial" panose="020B0604020202090204" pitchFamily="34" charset="0"/>
              <a:ea typeface="黑体" panose="02010609060101010101" charset="-122"/>
              <a:cs typeface="+mj-cs"/>
              <a:sym typeface="+mn-ea"/>
            </a:endParaRPr>
          </a:p>
        </p:txBody>
      </p:sp>
      <p:pic>
        <p:nvPicPr>
          <p:cNvPr id="46" name="图片 45" descr="节能技术服务认证证书-中英文_00"/>
          <p:cNvPicPr>
            <a:picLocks noChangeAspect="1"/>
          </p:cNvPicPr>
          <p:nvPr/>
        </p:nvPicPr>
        <p:blipFill>
          <a:blip r:embed="rId9"/>
          <a:stretch>
            <a:fillRect/>
          </a:stretch>
        </p:blipFill>
        <p:spPr>
          <a:xfrm>
            <a:off x="7444105" y="3354705"/>
            <a:ext cx="1456055" cy="2061210"/>
          </a:xfrm>
          <a:prstGeom prst="rect">
            <a:avLst/>
          </a:prstGeom>
          <a:ln>
            <a:solidFill>
              <a:srgbClr val="02337F"/>
            </a:solidFill>
          </a:ln>
        </p:spPr>
      </p:pic>
      <p:sp>
        <p:nvSpPr>
          <p:cNvPr id="47" name="文本框 6"/>
          <p:cNvSpPr txBox="1"/>
          <p:nvPr/>
        </p:nvSpPr>
        <p:spPr>
          <a:xfrm>
            <a:off x="7444105" y="5556250"/>
            <a:ext cx="1459865" cy="521970"/>
          </a:xfrm>
          <a:prstGeom prst="rect">
            <a:avLst/>
          </a:prstGeom>
          <a:noFill/>
        </p:spPr>
        <p:txBody>
          <a:bodyPr wrap="square" rtlCol="0">
            <a:spAutoFit/>
          </a:bodyPr>
          <a:lstStyle/>
          <a:p>
            <a:pPr algn="ctr"/>
            <a:r>
              <a:rPr lang="zh-CN" altLang="en-US" sz="1400" b="1" dirty="0">
                <a:solidFill>
                  <a:srgbClr val="033280"/>
                </a:solidFill>
                <a:latin typeface="Arial" panose="020B0604020202090204" pitchFamily="34" charset="0"/>
                <a:ea typeface="黑体" panose="02010609060101010101" charset="-122"/>
                <a:cs typeface="思源黑体 CN Regular" panose="020B0500000000000000" pitchFamily="34" charset="-122"/>
              </a:rPr>
              <a:t>节能技术服务</a:t>
            </a:r>
            <a:endParaRPr lang="zh-CN" altLang="en-US" sz="1400" b="1" dirty="0">
              <a:solidFill>
                <a:srgbClr val="033280"/>
              </a:solidFill>
              <a:latin typeface="Arial" panose="020B0604020202090204" pitchFamily="34" charset="0"/>
              <a:ea typeface="黑体" panose="02010609060101010101" charset="-122"/>
              <a:cs typeface="思源黑体 CN Regular" panose="020B0500000000000000" pitchFamily="34" charset="-122"/>
            </a:endParaRPr>
          </a:p>
          <a:p>
            <a:pPr algn="ctr"/>
            <a:r>
              <a:rPr lang="zh-CN" altLang="en-US" sz="1400" b="1" dirty="0">
                <a:solidFill>
                  <a:srgbClr val="033280"/>
                </a:solidFill>
                <a:latin typeface="Arial" panose="020B0604020202090204" pitchFamily="34" charset="0"/>
                <a:ea typeface="黑体" panose="02010609060101010101" charset="-122"/>
                <a:cs typeface="思源黑体 CN Regular" panose="020B0500000000000000" pitchFamily="34" charset="-122"/>
              </a:rPr>
              <a:t>认证证书</a:t>
            </a:r>
            <a:endParaRPr lang="zh-CN" altLang="en-US" sz="1400" b="1" dirty="0">
              <a:solidFill>
                <a:srgbClr val="033280"/>
              </a:solidFill>
              <a:latin typeface="Arial" panose="020B0604020202090204" pitchFamily="34" charset="0"/>
              <a:ea typeface="黑体" panose="02010609060101010101" charset="-122"/>
              <a:cs typeface="思源黑体 CN Regular" panose="020B0500000000000000" pitchFamily="34"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dirty="0">
                <a:latin typeface="Arial" panose="020B0604020202090204" pitchFamily="34" charset="0"/>
                <a:ea typeface="黑体" panose="02010609060101010101" charset="-122"/>
                <a:cs typeface="+mn-cs"/>
                <a:sym typeface="+mn-ea"/>
              </a:rPr>
              <a:t>公司荣誉</a:t>
            </a:r>
            <a:endParaRPr sz="3200" b="1" dirty="0">
              <a:latin typeface="Arial" panose="020B0604020202090204" pitchFamily="34" charset="0"/>
              <a:ea typeface="黑体" panose="02010609060101010101" charset="-122"/>
              <a:cs typeface="+mn-cs"/>
              <a:sym typeface="+mn-ea"/>
            </a:endParaRPr>
          </a:p>
        </p:txBody>
      </p:sp>
      <p:sp>
        <p:nvSpPr>
          <p:cNvPr id="18" name="矩形 19"/>
          <p:cNvSpPr>
            <a:spLocks noChangeArrowheads="1"/>
          </p:cNvSpPr>
          <p:nvPr/>
        </p:nvSpPr>
        <p:spPr bwMode="auto">
          <a:xfrm>
            <a:off x="1078865" y="1206500"/>
            <a:ext cx="1898015" cy="455295"/>
          </a:xfrm>
          <a:prstGeom prst="rect">
            <a:avLst/>
          </a:prstGeom>
          <a:noFill/>
          <a:ln w="9525">
            <a:noFill/>
            <a:miter lim="800000"/>
          </a:ln>
        </p:spPr>
        <p:txBody>
          <a:bodyPr wrap="square" lIns="87418" tIns="43707" rIns="87418" bIns="43707">
            <a:spAutoFit/>
          </a:bodyPr>
          <a:lstStyle/>
          <a:p>
            <a:r>
              <a:rPr lang="zh-CN" altLang="en-US" sz="2400" b="1" dirty="0">
                <a:solidFill>
                  <a:srgbClr val="03327F"/>
                </a:solidFill>
                <a:latin typeface="Arial" panose="020B0604020202090204" pitchFamily="34" charset="0"/>
                <a:ea typeface="黑体" panose="02010609060101010101" charset="-122"/>
                <a:cs typeface="+mj-cs"/>
              </a:rPr>
              <a:t>获奖及认证</a:t>
            </a:r>
            <a:endParaRPr lang="zh-CN" altLang="en-US" sz="2400" b="1" dirty="0">
              <a:solidFill>
                <a:srgbClr val="03327F"/>
              </a:solidFill>
              <a:latin typeface="Arial" panose="020B0604020202090204" pitchFamily="34" charset="0"/>
              <a:ea typeface="黑体" panose="02010609060101010101" charset="-122"/>
              <a:cs typeface="+mj-cs"/>
            </a:endParaRPr>
          </a:p>
        </p:txBody>
      </p:sp>
      <p:sp>
        <p:nvSpPr>
          <p:cNvPr id="19" name="矩形 18"/>
          <p:cNvSpPr/>
          <p:nvPr/>
        </p:nvSpPr>
        <p:spPr>
          <a:xfrm>
            <a:off x="1078865" y="1756410"/>
            <a:ext cx="5452110" cy="3291840"/>
          </a:xfrm>
          <a:prstGeom prst="rect">
            <a:avLst/>
          </a:prstGeom>
        </p:spPr>
        <p:txBody>
          <a:bodyPr wrap="square">
            <a:spAutoFit/>
          </a:bodyPr>
          <a:lstStyle/>
          <a:p>
            <a:pPr marL="285750" indent="-285750" defTabSz="914400" fontAlgn="auto">
              <a:lnSpc>
                <a:spcPct val="150000"/>
              </a:lnSpc>
              <a:buClr>
                <a:srgbClr val="E18F08"/>
              </a:buClr>
              <a:buSzPct val="100000"/>
              <a:buFont typeface="Wingdings" panose="05000000000000000000" charset="0"/>
              <a:buChar char="l"/>
            </a:pPr>
            <a:r>
              <a:rPr lang="zh-CN" altLang="en-US" sz="1400" dirty="0">
                <a:solidFill>
                  <a:srgbClr val="0E1E3A"/>
                </a:solidFill>
                <a:latin typeface="Arial" panose="020B0604020202090204" pitchFamily="34" charset="0"/>
                <a:ea typeface="黑体" panose="02010609060101010101" charset="-122"/>
                <a:cs typeface="黑体" panose="02010609060101010101" charset="-122"/>
                <a:sym typeface="+mn-ea"/>
              </a:rPr>
              <a:t>国家高新技术企业、软件企业</a:t>
            </a:r>
            <a:endParaRPr lang="zh-CN" altLang="en-US" sz="1400" dirty="0">
              <a:solidFill>
                <a:srgbClr val="0E1E3A"/>
              </a:solidFill>
              <a:latin typeface="Arial" panose="020B0604020202090204" pitchFamily="34" charset="0"/>
              <a:ea typeface="黑体" panose="02010609060101010101" charset="-122"/>
              <a:cs typeface="黑体" panose="02010609060101010101" charset="-122"/>
              <a:sym typeface="+mn-ea"/>
            </a:endParaRPr>
          </a:p>
          <a:p>
            <a:pPr marL="285750" indent="-285750" defTabSz="914400" fontAlgn="auto">
              <a:lnSpc>
                <a:spcPct val="150000"/>
              </a:lnSpc>
              <a:buClr>
                <a:srgbClr val="E18F08"/>
              </a:buClr>
              <a:buSzPct val="100000"/>
              <a:buFont typeface="Wingdings" panose="05000000000000000000" charset="0"/>
              <a:buChar char="l"/>
            </a:pPr>
            <a:r>
              <a:rPr lang="zh-CN" altLang="en-US" sz="1400" dirty="0">
                <a:solidFill>
                  <a:srgbClr val="0E1E3A"/>
                </a:solidFill>
                <a:latin typeface="Arial" panose="020B0604020202090204" pitchFamily="34" charset="0"/>
                <a:ea typeface="黑体" panose="02010609060101010101" charset="-122"/>
                <a:cs typeface="黑体" panose="02010609060101010101" charset="-122"/>
                <a:sym typeface="+mn-ea"/>
              </a:rPr>
              <a:t>中国专利优秀奖、企业信用评价</a:t>
            </a:r>
            <a:r>
              <a:rPr lang="en-US" altLang="zh-CN" sz="1400" dirty="0">
                <a:solidFill>
                  <a:srgbClr val="0E1E3A"/>
                </a:solidFill>
                <a:latin typeface="Arial" panose="020B0604020202090204" pitchFamily="34" charset="0"/>
                <a:ea typeface="黑体" panose="02010609060101010101" charset="-122"/>
                <a:cs typeface="Arial" panose="020B0604020202090204" pitchFamily="34" charset="0"/>
                <a:sym typeface="+mn-ea"/>
              </a:rPr>
              <a:t>AAA</a:t>
            </a:r>
            <a:r>
              <a:rPr lang="zh-CN" altLang="en-US" sz="1400" dirty="0">
                <a:solidFill>
                  <a:srgbClr val="0E1E3A"/>
                </a:solidFill>
                <a:latin typeface="Arial" panose="020B0604020202090204" pitchFamily="34" charset="0"/>
                <a:ea typeface="黑体" panose="02010609060101010101" charset="-122"/>
                <a:cs typeface="黑体" panose="02010609060101010101" charset="-122"/>
                <a:sym typeface="+mn-ea"/>
              </a:rPr>
              <a:t>级信用企业</a:t>
            </a:r>
            <a:endParaRPr lang="zh-CN" altLang="en-US" sz="1400" dirty="0">
              <a:solidFill>
                <a:srgbClr val="0E1E3A"/>
              </a:solidFill>
              <a:latin typeface="Arial" panose="020B0604020202090204" pitchFamily="34" charset="0"/>
              <a:ea typeface="黑体" panose="02010609060101010101" charset="-122"/>
              <a:cs typeface="黑体" panose="02010609060101010101" charset="-122"/>
              <a:sym typeface="+mn-ea"/>
            </a:endParaRPr>
          </a:p>
          <a:p>
            <a:pPr marL="285750" indent="-285750" defTabSz="914400" fontAlgn="auto">
              <a:lnSpc>
                <a:spcPct val="150000"/>
              </a:lnSpc>
              <a:buClr>
                <a:srgbClr val="E18F08"/>
              </a:buClr>
              <a:buSzPct val="100000"/>
              <a:buFont typeface="Wingdings" panose="05000000000000000000" charset="0"/>
              <a:buChar char="l"/>
            </a:pPr>
            <a:r>
              <a:rPr lang="zh-CN" altLang="zh-CN" sz="1400" dirty="0">
                <a:solidFill>
                  <a:srgbClr val="0E1E3A"/>
                </a:solidFill>
                <a:latin typeface="Arial" panose="020B0604020202090204" pitchFamily="34" charset="0"/>
                <a:ea typeface="黑体" panose="02010609060101010101" charset="-122"/>
                <a:cs typeface="黑体" panose="02010609060101010101" charset="-122"/>
                <a:sym typeface="+mn-ea"/>
              </a:rPr>
              <a:t>中国制冷学会节能环保产品目录</a:t>
            </a:r>
            <a:endParaRPr lang="zh-CN" altLang="zh-CN" sz="1400" dirty="0">
              <a:solidFill>
                <a:srgbClr val="0E1E3A"/>
              </a:solidFill>
              <a:latin typeface="Arial" panose="020B0604020202090204" pitchFamily="34" charset="0"/>
              <a:ea typeface="黑体" panose="02010609060101010101" charset="-122"/>
              <a:cs typeface="黑体" panose="02010609060101010101" charset="-122"/>
              <a:sym typeface="+mn-ea"/>
            </a:endParaRPr>
          </a:p>
          <a:p>
            <a:pPr marL="285750" indent="-285750" defTabSz="914400" fontAlgn="auto">
              <a:lnSpc>
                <a:spcPct val="150000"/>
              </a:lnSpc>
              <a:buClr>
                <a:srgbClr val="E18F08"/>
              </a:buClr>
              <a:buSzPct val="100000"/>
              <a:buFont typeface="Wingdings" panose="05000000000000000000" charset="0"/>
              <a:buChar char="l"/>
            </a:pPr>
            <a:r>
              <a:rPr lang="zh-CN" altLang="en-US" sz="1400" dirty="0">
                <a:solidFill>
                  <a:srgbClr val="0E1E3A"/>
                </a:solidFill>
                <a:latin typeface="Arial" panose="020B0604020202090204" pitchFamily="34" charset="0"/>
                <a:ea typeface="黑体" panose="02010609060101010101" charset="-122"/>
                <a:cs typeface="黑体" panose="02010609060101010101" charset="-122"/>
                <a:sym typeface="+mn-ea"/>
              </a:rPr>
              <a:t>全国电子</a:t>
            </a:r>
            <a:r>
              <a:rPr lang="zh-CN" altLang="en-US" sz="1400" dirty="0" smtClean="0">
                <a:solidFill>
                  <a:srgbClr val="0E1E3A"/>
                </a:solidFill>
                <a:latin typeface="Arial" panose="020B0604020202090204" pitchFamily="34" charset="0"/>
                <a:ea typeface="黑体" panose="02010609060101010101" charset="-122"/>
                <a:cs typeface="黑体" panose="02010609060101010101" charset="-122"/>
                <a:sym typeface="+mn-ea"/>
              </a:rPr>
              <a:t>节能重点</a:t>
            </a:r>
            <a:r>
              <a:rPr lang="zh-CN" altLang="en-US" sz="1400" dirty="0">
                <a:solidFill>
                  <a:srgbClr val="0E1E3A"/>
                </a:solidFill>
                <a:latin typeface="Arial" panose="020B0604020202090204" pitchFamily="34" charset="0"/>
                <a:ea typeface="黑体" panose="02010609060101010101" charset="-122"/>
                <a:cs typeface="黑体" panose="02010609060101010101" charset="-122"/>
                <a:sym typeface="+mn-ea"/>
              </a:rPr>
              <a:t>推荐产品技术</a:t>
            </a:r>
            <a:endParaRPr lang="zh-CN" altLang="en-US" sz="1400" dirty="0">
              <a:solidFill>
                <a:srgbClr val="0E1E3A"/>
              </a:solidFill>
              <a:latin typeface="Arial" panose="020B0604020202090204" pitchFamily="34" charset="0"/>
              <a:ea typeface="黑体" panose="02010609060101010101" charset="-122"/>
              <a:cs typeface="黑体" panose="02010609060101010101" charset="-122"/>
              <a:sym typeface="+mn-ea"/>
            </a:endParaRPr>
          </a:p>
          <a:p>
            <a:pPr marL="285750" indent="-285750" defTabSz="914400" fontAlgn="auto">
              <a:lnSpc>
                <a:spcPct val="150000"/>
              </a:lnSpc>
              <a:buClr>
                <a:srgbClr val="E18F08"/>
              </a:buClr>
              <a:buSzPct val="100000"/>
              <a:buFont typeface="Wingdings" panose="05000000000000000000" charset="0"/>
              <a:buChar char="l"/>
            </a:pPr>
            <a:r>
              <a:rPr lang="zh-CN" altLang="en-US" sz="1400" dirty="0">
                <a:solidFill>
                  <a:srgbClr val="0E1E3A"/>
                </a:solidFill>
                <a:latin typeface="Arial" panose="020B0604020202090204" pitchFamily="34" charset="0"/>
                <a:ea typeface="黑体" panose="02010609060101010101" charset="-122"/>
                <a:cs typeface="黑体" panose="02010609060101010101" charset="-122"/>
                <a:sym typeface="+mn-ea"/>
              </a:rPr>
              <a:t>广东省名牌产品、广东省著名商标、广东省守合同重信用企业</a:t>
            </a:r>
            <a:endParaRPr lang="en-US" altLang="zh-CN" sz="1400" dirty="0">
              <a:solidFill>
                <a:srgbClr val="0E1E3A"/>
              </a:solidFill>
              <a:latin typeface="Arial" panose="020B0604020202090204" pitchFamily="34" charset="0"/>
              <a:ea typeface="黑体" panose="02010609060101010101" charset="-122"/>
              <a:cs typeface="黑体" panose="02010609060101010101" charset="-122"/>
              <a:sym typeface="+mn-ea"/>
            </a:endParaRPr>
          </a:p>
          <a:p>
            <a:pPr marL="285750" indent="-285750" defTabSz="914400" fontAlgn="auto">
              <a:lnSpc>
                <a:spcPct val="150000"/>
              </a:lnSpc>
              <a:buClr>
                <a:srgbClr val="E18F08"/>
              </a:buClr>
              <a:buSzPct val="100000"/>
              <a:buFont typeface="Wingdings" panose="05000000000000000000" charset="0"/>
              <a:buChar char="l"/>
            </a:pPr>
            <a:r>
              <a:rPr lang="zh-CN" altLang="en-US" sz="1400" dirty="0">
                <a:solidFill>
                  <a:srgbClr val="0E1E3A"/>
                </a:solidFill>
                <a:latin typeface="Arial" panose="020B0604020202090204" pitchFamily="34" charset="0"/>
                <a:ea typeface="黑体" panose="02010609060101010101" charset="-122"/>
                <a:cs typeface="黑体" panose="02010609060101010101" charset="-122"/>
                <a:sym typeface="+mn-ea"/>
              </a:rPr>
              <a:t>深圳市质量强市骨干企业、深圳市龙华区企业技术中心</a:t>
            </a:r>
            <a:endParaRPr lang="zh-CN" altLang="en-US" sz="1400" dirty="0">
              <a:solidFill>
                <a:srgbClr val="0E1E3A"/>
              </a:solidFill>
              <a:latin typeface="Arial" panose="020B0604020202090204" pitchFamily="34" charset="0"/>
              <a:ea typeface="黑体" panose="02010609060101010101" charset="-122"/>
              <a:cs typeface="黑体" panose="02010609060101010101" charset="-122"/>
              <a:sym typeface="+mn-ea"/>
            </a:endParaRPr>
          </a:p>
          <a:p>
            <a:pPr marL="285750" indent="-285750" defTabSz="914400" fontAlgn="auto">
              <a:lnSpc>
                <a:spcPct val="150000"/>
              </a:lnSpc>
              <a:buClr>
                <a:srgbClr val="E18F08"/>
              </a:buClr>
              <a:buSzPct val="100000"/>
              <a:buFont typeface="Wingdings" panose="05000000000000000000" charset="0"/>
              <a:buChar char="l"/>
            </a:pPr>
            <a:r>
              <a:rPr lang="zh-CN" altLang="en-US" sz="1400" dirty="0">
                <a:solidFill>
                  <a:srgbClr val="0E1E3A"/>
                </a:solidFill>
                <a:latin typeface="Arial" panose="020B0604020202090204" pitchFamily="34" charset="0"/>
                <a:ea typeface="黑体" panose="02010609060101010101" charset="-122"/>
                <a:cs typeface="黑体" panose="02010609060101010101" charset="-122"/>
                <a:sym typeface="+mn-ea"/>
              </a:rPr>
              <a:t>广东省知识产权示范企业、深圳市知识产权优势单位</a:t>
            </a:r>
            <a:endParaRPr lang="zh-CN" altLang="en-US" sz="1400" dirty="0">
              <a:solidFill>
                <a:srgbClr val="0E1E3A"/>
              </a:solidFill>
              <a:latin typeface="Arial" panose="020B0604020202090204" pitchFamily="34" charset="0"/>
              <a:ea typeface="黑体" panose="02010609060101010101" charset="-122"/>
              <a:cs typeface="黑体" panose="02010609060101010101" charset="-122"/>
              <a:sym typeface="+mn-ea"/>
            </a:endParaRPr>
          </a:p>
          <a:p>
            <a:pPr marL="285750" indent="-285750" defTabSz="914400" fontAlgn="auto">
              <a:lnSpc>
                <a:spcPct val="150000"/>
              </a:lnSpc>
              <a:buClr>
                <a:srgbClr val="E18F08"/>
              </a:buClr>
              <a:buSzPct val="100000"/>
              <a:buFont typeface="Wingdings" panose="05000000000000000000" charset="0"/>
              <a:buChar char="l"/>
            </a:pPr>
            <a:r>
              <a:rPr lang="zh-CN" altLang="en-US" sz="1400" dirty="0">
                <a:solidFill>
                  <a:srgbClr val="0E1E3A"/>
                </a:solidFill>
                <a:latin typeface="Arial" panose="020B0604020202090204" pitchFamily="34" charset="0"/>
                <a:ea typeface="黑体" panose="02010609060101010101" charset="-122"/>
                <a:cs typeface="黑体" panose="02010609060101010101" charset="-122"/>
                <a:sym typeface="+mn-ea"/>
              </a:rPr>
              <a:t>深圳市龙华区工业、服务业百强企业</a:t>
            </a:r>
            <a:endParaRPr lang="zh-CN" altLang="en-US" sz="1400" dirty="0">
              <a:solidFill>
                <a:srgbClr val="0E1E3A"/>
              </a:solidFill>
              <a:latin typeface="Arial" panose="020B0604020202090204" pitchFamily="34" charset="0"/>
              <a:ea typeface="黑体" panose="02010609060101010101" charset="-122"/>
              <a:cs typeface="黑体" panose="02010609060101010101" charset="-122"/>
              <a:sym typeface="+mn-ea"/>
            </a:endParaRPr>
          </a:p>
          <a:p>
            <a:pPr marL="285750" indent="-285750" defTabSz="914400" fontAlgn="auto">
              <a:lnSpc>
                <a:spcPct val="150000"/>
              </a:lnSpc>
              <a:buClr>
                <a:srgbClr val="E18F08"/>
              </a:buClr>
              <a:buSzPct val="100000"/>
              <a:buFont typeface="Wingdings" panose="05000000000000000000" charset="0"/>
              <a:buChar char="l"/>
            </a:pPr>
            <a:r>
              <a:rPr lang="zh-CN" altLang="en-US" sz="1400" dirty="0">
                <a:solidFill>
                  <a:srgbClr val="0E1E3A"/>
                </a:solidFill>
                <a:latin typeface="Arial" panose="020B0604020202090204" pitchFamily="34" charset="0"/>
                <a:ea typeface="黑体" panose="02010609060101010101" charset="-122"/>
                <a:cs typeface="黑体" panose="02010609060101010101" charset="-122"/>
                <a:sym typeface="+mn-ea"/>
              </a:rPr>
              <a:t>节能减排先进企业</a:t>
            </a:r>
            <a:endParaRPr lang="zh-CN" altLang="en-US" sz="1400" dirty="0">
              <a:solidFill>
                <a:srgbClr val="0E1E3A"/>
              </a:solidFill>
              <a:latin typeface="Arial" panose="020B0604020202090204" pitchFamily="34" charset="0"/>
              <a:ea typeface="黑体" panose="02010609060101010101" charset="-122"/>
              <a:cs typeface="黑体" panose="02010609060101010101" charset="-122"/>
              <a:sym typeface="+mn-ea"/>
            </a:endParaRPr>
          </a:p>
          <a:p>
            <a:pPr marL="285750" indent="-285750" defTabSz="914400" fontAlgn="auto">
              <a:lnSpc>
                <a:spcPct val="150000"/>
              </a:lnSpc>
              <a:buClr>
                <a:srgbClr val="E18F08"/>
              </a:buClr>
              <a:buSzPct val="100000"/>
              <a:buFont typeface="Wingdings" panose="05000000000000000000" charset="0"/>
              <a:buChar char="l"/>
            </a:pPr>
            <a:r>
              <a:rPr lang="zh-CN" altLang="en-US" sz="1400" dirty="0">
                <a:solidFill>
                  <a:srgbClr val="0E1E3A"/>
                </a:solidFill>
                <a:latin typeface="Arial" panose="020B0604020202090204" pitchFamily="34" charset="0"/>
                <a:ea typeface="黑体" panose="02010609060101010101" charset="-122"/>
                <a:cs typeface="黑体" panose="02010609060101010101" charset="-122"/>
                <a:sym typeface="+mn-ea"/>
              </a:rPr>
              <a:t>国家</a:t>
            </a:r>
            <a:r>
              <a:rPr lang="en-US" altLang="zh-CN" sz="1400" dirty="0">
                <a:solidFill>
                  <a:srgbClr val="0E1E3A"/>
                </a:solidFill>
                <a:latin typeface="Arial" panose="020B0604020202090204" pitchFamily="34" charset="0"/>
                <a:ea typeface="黑体" panose="02010609060101010101" charset="-122"/>
                <a:cs typeface="黑体" panose="02010609060101010101" charset="-122"/>
                <a:sym typeface="+mn-ea"/>
              </a:rPr>
              <a:t>工业产品绿色设计示范企业</a:t>
            </a:r>
            <a:endParaRPr lang="en-US" altLang="zh-CN" sz="1400" dirty="0">
              <a:solidFill>
                <a:srgbClr val="0E1E3A"/>
              </a:solidFill>
              <a:latin typeface="Arial" panose="020B0604020202090204" pitchFamily="34" charset="0"/>
              <a:ea typeface="黑体" panose="02010609060101010101" charset="-122"/>
              <a:cs typeface="黑体" panose="02010609060101010101" charset="-122"/>
              <a:sym typeface="+mn-ea"/>
            </a:endParaRPr>
          </a:p>
        </p:txBody>
      </p:sp>
      <p:grpSp>
        <p:nvGrpSpPr>
          <p:cNvPr id="12" name="组合 11"/>
          <p:cNvGrpSpPr/>
          <p:nvPr/>
        </p:nvGrpSpPr>
        <p:grpSpPr>
          <a:xfrm>
            <a:off x="804545" y="5320665"/>
            <a:ext cx="10671810" cy="945515"/>
            <a:chOff x="691" y="8439"/>
            <a:chExt cx="22964" cy="2034"/>
          </a:xfrm>
        </p:grpSpPr>
        <p:pic>
          <p:nvPicPr>
            <p:cNvPr id="21" name="图片 20"/>
            <p:cNvPicPr>
              <a:picLocks noChangeAspect="1"/>
            </p:cNvPicPr>
            <p:nvPr/>
          </p:nvPicPr>
          <p:blipFill>
            <a:blip r:embed="rId1" cstate="screen"/>
            <a:stretch>
              <a:fillRect/>
            </a:stretch>
          </p:blipFill>
          <p:spPr>
            <a:xfrm>
              <a:off x="10093" y="8485"/>
              <a:ext cx="1529" cy="1988"/>
            </a:xfrm>
            <a:prstGeom prst="rect">
              <a:avLst/>
            </a:prstGeom>
          </p:spPr>
        </p:pic>
        <p:grpSp>
          <p:nvGrpSpPr>
            <p:cNvPr id="11" name="组合 10"/>
            <p:cNvGrpSpPr/>
            <p:nvPr/>
          </p:nvGrpSpPr>
          <p:grpSpPr>
            <a:xfrm>
              <a:off x="691" y="8439"/>
              <a:ext cx="22965" cy="2033"/>
              <a:chOff x="691" y="8439"/>
              <a:chExt cx="22965" cy="2033"/>
            </a:xfrm>
          </p:grpSpPr>
          <p:pic>
            <p:nvPicPr>
              <p:cNvPr id="23" name="图片 22" descr="广东省名牌产品2"/>
              <p:cNvPicPr>
                <a:picLocks noChangeAspect="1"/>
              </p:cNvPicPr>
              <p:nvPr/>
            </p:nvPicPr>
            <p:blipFill>
              <a:blip r:embed="rId2"/>
              <a:stretch>
                <a:fillRect/>
              </a:stretch>
            </p:blipFill>
            <p:spPr>
              <a:xfrm>
                <a:off x="15056" y="8485"/>
                <a:ext cx="1373" cy="1982"/>
              </a:xfrm>
              <a:prstGeom prst="rect">
                <a:avLst/>
              </a:prstGeom>
            </p:spPr>
          </p:pic>
          <p:pic>
            <p:nvPicPr>
              <p:cNvPr id="4" name="Picture 2" descr="C:\Users\17074079\Desktop\荣誉\深圳市龙华区企业技术中心牌匾（2020年6月授予）.png"/>
              <p:cNvPicPr>
                <a:picLocks noChangeAspect="1" noChangeArrowheads="1"/>
              </p:cNvPicPr>
              <p:nvPr/>
            </p:nvPicPr>
            <p:blipFill>
              <a:blip r:embed="rId3" cstate="print">
                <a:extLst>
                  <a:ext uri="{28A0092B-C50C-407E-A947-70E740481C1C}">
                    <a14:useLocalDpi xmlns:a14="http://schemas.microsoft.com/office/drawing/2010/main" val="0"/>
                  </a:ext>
                </a:extLst>
              </a:blip>
              <a:srcRect l="18208" t="24466" r="9120" b="7411"/>
              <a:stretch>
                <a:fillRect/>
              </a:stretch>
            </p:blipFill>
            <p:spPr bwMode="auto">
              <a:xfrm>
                <a:off x="691" y="8439"/>
                <a:ext cx="3241" cy="2027"/>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组合 9"/>
              <p:cNvGrpSpPr/>
              <p:nvPr/>
            </p:nvGrpSpPr>
            <p:grpSpPr>
              <a:xfrm>
                <a:off x="4106" y="8498"/>
                <a:ext cx="19550" cy="1974"/>
                <a:chOff x="4106" y="8498"/>
                <a:chExt cx="19550" cy="1974"/>
              </a:xfrm>
            </p:grpSpPr>
            <p:pic>
              <p:nvPicPr>
                <p:cNvPr id="22" name="图片 21" descr="1 广东省著名商标"/>
                <p:cNvPicPr>
                  <a:picLocks noChangeAspect="1"/>
                </p:cNvPicPr>
                <p:nvPr/>
              </p:nvPicPr>
              <p:blipFill>
                <a:blip r:embed="rId4" cstate="screen"/>
                <a:stretch>
                  <a:fillRect/>
                </a:stretch>
              </p:blipFill>
              <p:spPr>
                <a:xfrm>
                  <a:off x="13456" y="8498"/>
                  <a:ext cx="1418" cy="1975"/>
                </a:xfrm>
                <a:prstGeom prst="rect">
                  <a:avLst/>
                </a:prstGeom>
              </p:spPr>
            </p:pic>
            <p:pic>
              <p:nvPicPr>
                <p:cNvPr id="24" name="图片 23" descr="2014年数据中心高效制冷领域首选品牌奖"/>
                <p:cNvPicPr>
                  <a:picLocks noChangeAspect="1"/>
                </p:cNvPicPr>
                <p:nvPr/>
              </p:nvPicPr>
              <p:blipFill>
                <a:blip r:embed="rId5"/>
                <a:stretch>
                  <a:fillRect/>
                </a:stretch>
              </p:blipFill>
              <p:spPr>
                <a:xfrm>
                  <a:off x="11773" y="8498"/>
                  <a:ext cx="1529" cy="1975"/>
                </a:xfrm>
                <a:prstGeom prst="rect">
                  <a:avLst/>
                </a:prstGeom>
              </p:spPr>
            </p:pic>
            <p:pic>
              <p:nvPicPr>
                <p:cNvPr id="25" name="图片 24" descr="2017数据中心科学技术奖—科技杰出奖（创新）"/>
                <p:cNvPicPr>
                  <a:picLocks noChangeAspect="1"/>
                </p:cNvPicPr>
                <p:nvPr/>
              </p:nvPicPr>
              <p:blipFill>
                <a:blip r:embed="rId6"/>
                <a:stretch>
                  <a:fillRect/>
                </a:stretch>
              </p:blipFill>
              <p:spPr>
                <a:xfrm>
                  <a:off x="16708" y="8511"/>
                  <a:ext cx="1552" cy="1949"/>
                </a:xfrm>
                <a:prstGeom prst="rect">
                  <a:avLst/>
                </a:prstGeom>
              </p:spPr>
            </p:pic>
            <p:pic>
              <p:nvPicPr>
                <p:cNvPr id="26" name="图片 25" descr="2017年度中国数据中心首选产品-Xspace"/>
                <p:cNvPicPr>
                  <a:picLocks noChangeAspect="1"/>
                </p:cNvPicPr>
                <p:nvPr/>
              </p:nvPicPr>
              <p:blipFill>
                <a:blip r:embed="rId7"/>
                <a:stretch>
                  <a:fillRect/>
                </a:stretch>
              </p:blipFill>
              <p:spPr>
                <a:xfrm>
                  <a:off x="18418" y="8511"/>
                  <a:ext cx="1469" cy="1948"/>
                </a:xfrm>
                <a:prstGeom prst="rect">
                  <a:avLst/>
                </a:prstGeom>
              </p:spPr>
            </p:pic>
            <p:pic>
              <p:nvPicPr>
                <p:cNvPr id="27" name="图片 26" descr="2015年数据中心优秀民族品牌奖"/>
                <p:cNvPicPr>
                  <a:picLocks noChangeAspect="1"/>
                </p:cNvPicPr>
                <p:nvPr/>
              </p:nvPicPr>
              <p:blipFill>
                <a:blip r:embed="rId8"/>
                <a:stretch>
                  <a:fillRect/>
                </a:stretch>
              </p:blipFill>
              <p:spPr>
                <a:xfrm>
                  <a:off x="20071" y="8511"/>
                  <a:ext cx="1419" cy="1934"/>
                </a:xfrm>
                <a:prstGeom prst="rect">
                  <a:avLst/>
                </a:prstGeom>
              </p:spPr>
            </p:pic>
            <p:pic>
              <p:nvPicPr>
                <p:cNvPr id="28" name="图片 27" descr="2012年《通信世界》电信行业节能卫士奖"/>
                <p:cNvPicPr>
                  <a:picLocks noChangeAspect="1"/>
                </p:cNvPicPr>
                <p:nvPr/>
              </p:nvPicPr>
              <p:blipFill>
                <a:blip r:embed="rId9" cstate="screen"/>
                <a:stretch>
                  <a:fillRect/>
                </a:stretch>
              </p:blipFill>
              <p:spPr>
                <a:xfrm>
                  <a:off x="21748" y="8615"/>
                  <a:ext cx="1909" cy="1857"/>
                </a:xfrm>
                <a:prstGeom prst="rect">
                  <a:avLst/>
                </a:prstGeom>
              </p:spPr>
            </p:pic>
            <p:pic>
              <p:nvPicPr>
                <p:cNvPr id="2" name="图片 1" descr="微信图片"/>
                <p:cNvPicPr>
                  <a:picLocks noChangeAspect="1"/>
                </p:cNvPicPr>
                <p:nvPr>
                  <p:custDataLst>
                    <p:tags r:id="rId10"/>
                  </p:custDataLst>
                </p:nvPr>
              </p:nvPicPr>
              <p:blipFill>
                <a:blip r:embed="rId11"/>
                <a:stretch>
                  <a:fillRect/>
                </a:stretch>
              </p:blipFill>
              <p:spPr>
                <a:xfrm>
                  <a:off x="4106" y="8508"/>
                  <a:ext cx="2718" cy="1938"/>
                </a:xfrm>
                <a:prstGeom prst="rect">
                  <a:avLst/>
                </a:prstGeom>
              </p:spPr>
            </p:pic>
            <p:pic>
              <p:nvPicPr>
                <p:cNvPr id="5" name="图片 4"/>
                <p:cNvPicPr>
                  <a:picLocks noChangeAspect="1"/>
                </p:cNvPicPr>
                <p:nvPr>
                  <p:custDataLst>
                    <p:tags r:id="rId12"/>
                  </p:custDataLst>
                </p:nvPr>
              </p:nvPicPr>
              <p:blipFill>
                <a:blip r:embed="rId13"/>
                <a:stretch>
                  <a:fillRect/>
                </a:stretch>
              </p:blipFill>
              <p:spPr>
                <a:xfrm rot="10800000">
                  <a:off x="6998" y="8508"/>
                  <a:ext cx="2914" cy="1936"/>
                </a:xfrm>
                <a:prstGeom prst="rect">
                  <a:avLst/>
                </a:prstGeom>
              </p:spPr>
            </p:pic>
          </p:grpSp>
        </p:grpSp>
      </p:grpSp>
      <p:sp>
        <p:nvSpPr>
          <p:cNvPr id="8" name="矩形 7"/>
          <p:cNvSpPr/>
          <p:nvPr/>
        </p:nvSpPr>
        <p:spPr>
          <a:xfrm>
            <a:off x="6501765" y="1756410"/>
            <a:ext cx="5019675" cy="3322955"/>
          </a:xfrm>
          <a:prstGeom prst="rect">
            <a:avLst/>
          </a:prstGeom>
        </p:spPr>
        <p:txBody>
          <a:bodyPr wrap="square">
            <a:spAutoFit/>
          </a:bodyPr>
          <a:lstStyle/>
          <a:p>
            <a:pPr marL="285750" indent="-285750" defTabSz="914400" fontAlgn="auto">
              <a:lnSpc>
                <a:spcPct val="150000"/>
              </a:lnSpc>
              <a:buClr>
                <a:srgbClr val="E18F08"/>
              </a:buClr>
              <a:buSzPct val="100000"/>
              <a:buFont typeface="Wingdings" panose="05000000000000000000" charset="0"/>
              <a:buChar char="l"/>
            </a:pPr>
            <a:r>
              <a:rPr lang="zh-CN" altLang="en-US" sz="1400" dirty="0">
                <a:solidFill>
                  <a:srgbClr val="0E1E3A"/>
                </a:solidFill>
                <a:latin typeface="Arial" panose="020B0604020202090204" pitchFamily="34" charset="0"/>
                <a:ea typeface="黑体" panose="02010609060101010101" charset="-122"/>
                <a:cs typeface="黑体" panose="02010609060101010101" charset="-122"/>
                <a:sym typeface="+mn-ea"/>
              </a:rPr>
              <a:t>苏州大学研究生工作站</a:t>
            </a:r>
            <a:endParaRPr lang="zh-CN" altLang="en-US" sz="1400" dirty="0">
              <a:solidFill>
                <a:srgbClr val="0E1E3A"/>
              </a:solidFill>
              <a:latin typeface="Arial" panose="020B0604020202090204" pitchFamily="34" charset="0"/>
              <a:ea typeface="黑体" panose="02010609060101010101" charset="-122"/>
              <a:cs typeface="黑体" panose="02010609060101010101" charset="-122"/>
              <a:sym typeface="+mn-ea"/>
            </a:endParaRPr>
          </a:p>
          <a:p>
            <a:pPr marL="285750" indent="-285750" defTabSz="914400" fontAlgn="auto">
              <a:lnSpc>
                <a:spcPct val="150000"/>
              </a:lnSpc>
              <a:buClr>
                <a:srgbClr val="E18F08"/>
              </a:buClr>
              <a:buSzPct val="100000"/>
              <a:buFont typeface="Wingdings" panose="05000000000000000000" charset="0"/>
              <a:buChar char="l"/>
            </a:pPr>
            <a:r>
              <a:rPr lang="en-US" altLang="zh-CN" sz="1400" dirty="0">
                <a:solidFill>
                  <a:srgbClr val="0E1E3A"/>
                </a:solidFill>
                <a:latin typeface="Arial" panose="020B0604020202090204" pitchFamily="34" charset="0"/>
                <a:ea typeface="黑体" panose="02010609060101010101" charset="-122"/>
                <a:cs typeface="黑体" panose="02010609060101010101" charset="-122"/>
                <a:sym typeface="+mn-ea"/>
              </a:rPr>
              <a:t>《</a:t>
            </a:r>
            <a:r>
              <a:rPr lang="zh-CN" altLang="en-US" sz="1400" dirty="0">
                <a:solidFill>
                  <a:srgbClr val="0E1E3A"/>
                </a:solidFill>
                <a:latin typeface="Arial" panose="020B0604020202090204" pitchFamily="34" charset="0"/>
                <a:ea typeface="黑体" panose="02010609060101010101" charset="-122"/>
                <a:cs typeface="黑体" panose="02010609060101010101" charset="-122"/>
                <a:sym typeface="+mn-ea"/>
              </a:rPr>
              <a:t>通信世界</a:t>
            </a:r>
            <a:r>
              <a:rPr lang="en-US" altLang="zh-CN" sz="1400" dirty="0">
                <a:solidFill>
                  <a:srgbClr val="0E1E3A"/>
                </a:solidFill>
                <a:latin typeface="Arial" panose="020B0604020202090204" pitchFamily="34" charset="0"/>
                <a:ea typeface="黑体" panose="02010609060101010101" charset="-122"/>
                <a:cs typeface="黑体" panose="02010609060101010101" charset="-122"/>
                <a:sym typeface="+mn-ea"/>
              </a:rPr>
              <a:t>》</a:t>
            </a:r>
            <a:r>
              <a:rPr lang="zh-CN" altLang="en-US" sz="1400" dirty="0">
                <a:solidFill>
                  <a:srgbClr val="0E1E3A"/>
                </a:solidFill>
                <a:latin typeface="Arial" panose="020B0604020202090204" pitchFamily="34" charset="0"/>
                <a:ea typeface="黑体" panose="02010609060101010101" charset="-122"/>
                <a:cs typeface="黑体" panose="02010609060101010101" charset="-122"/>
                <a:sym typeface="+mn-ea"/>
              </a:rPr>
              <a:t>电信行业节能卫士奖</a:t>
            </a:r>
            <a:endParaRPr lang="zh-CN" altLang="en-US" sz="1400" dirty="0">
              <a:solidFill>
                <a:srgbClr val="0E1E3A"/>
              </a:solidFill>
              <a:latin typeface="Arial" panose="020B0604020202090204" pitchFamily="34" charset="0"/>
              <a:ea typeface="黑体" panose="02010609060101010101" charset="-122"/>
              <a:cs typeface="黑体" panose="02010609060101010101" charset="-122"/>
              <a:sym typeface="+mn-ea"/>
            </a:endParaRPr>
          </a:p>
          <a:p>
            <a:pPr marL="285750" indent="-285750" defTabSz="914400" fontAlgn="auto">
              <a:lnSpc>
                <a:spcPct val="150000"/>
              </a:lnSpc>
              <a:buClr>
                <a:srgbClr val="E18F08"/>
              </a:buClr>
              <a:buSzPct val="100000"/>
              <a:buFont typeface="Wingdings" panose="05000000000000000000" charset="0"/>
              <a:buChar char="l"/>
            </a:pPr>
            <a:r>
              <a:rPr lang="zh-CN" altLang="en-US" sz="1400" dirty="0">
                <a:solidFill>
                  <a:srgbClr val="0E1E3A"/>
                </a:solidFill>
                <a:latin typeface="Arial" panose="020B0604020202090204" pitchFamily="34" charset="0"/>
                <a:ea typeface="黑体" panose="02010609060101010101" charset="-122"/>
                <a:cs typeface="黑体" panose="02010609060101010101" charset="-122"/>
                <a:sym typeface="微软雅黑" panose="020B0503020204020204" charset="-122"/>
              </a:rPr>
              <a:t>数据中心高效制冷领域首选品牌奖 </a:t>
            </a:r>
            <a:endParaRPr lang="zh-CN" altLang="en-US" sz="1400" dirty="0">
              <a:solidFill>
                <a:srgbClr val="0E1E3A"/>
              </a:solidFill>
              <a:latin typeface="Arial" panose="020B0604020202090204" pitchFamily="34" charset="0"/>
              <a:ea typeface="黑体" panose="02010609060101010101" charset="-122"/>
              <a:cs typeface="黑体" panose="02010609060101010101" charset="-122"/>
              <a:sym typeface="微软雅黑" panose="020B0503020204020204" charset="-122"/>
            </a:endParaRPr>
          </a:p>
          <a:p>
            <a:pPr marL="285750" indent="-285750" defTabSz="914400" fontAlgn="auto">
              <a:lnSpc>
                <a:spcPct val="150000"/>
              </a:lnSpc>
              <a:buClr>
                <a:srgbClr val="E18F08"/>
              </a:buClr>
              <a:buSzPct val="100000"/>
              <a:buFont typeface="Wingdings" panose="05000000000000000000" charset="0"/>
              <a:buChar char="l"/>
            </a:pPr>
            <a:r>
              <a:rPr lang="zh-CN" altLang="en-US" sz="1400" dirty="0">
                <a:solidFill>
                  <a:srgbClr val="0E1E3A"/>
                </a:solidFill>
                <a:latin typeface="Arial" panose="020B0604020202090204" pitchFamily="34" charset="0"/>
                <a:ea typeface="黑体" panose="02010609060101010101" charset="-122"/>
                <a:cs typeface="黑体" panose="02010609060101010101" charset="-122"/>
                <a:sym typeface="微软雅黑" panose="020B0503020204020204" charset="-122"/>
              </a:rPr>
              <a:t>数据中心优秀民族品牌奖</a:t>
            </a:r>
            <a:endParaRPr lang="zh-CN" altLang="en-US" sz="1400" dirty="0">
              <a:solidFill>
                <a:srgbClr val="0E1E3A"/>
              </a:solidFill>
              <a:latin typeface="Arial" panose="020B0604020202090204" pitchFamily="34" charset="0"/>
              <a:ea typeface="黑体" panose="02010609060101010101" charset="-122"/>
              <a:cs typeface="黑体" panose="02010609060101010101" charset="-122"/>
              <a:sym typeface="微软雅黑" panose="020B0503020204020204" charset="-122"/>
            </a:endParaRPr>
          </a:p>
          <a:p>
            <a:pPr marL="285750" indent="-285750" defTabSz="914400" fontAlgn="auto">
              <a:lnSpc>
                <a:spcPct val="150000"/>
              </a:lnSpc>
              <a:buClr>
                <a:srgbClr val="E18F08"/>
              </a:buClr>
              <a:buSzPct val="100000"/>
              <a:buFont typeface="Wingdings" panose="05000000000000000000" charset="0"/>
              <a:buChar char="l"/>
            </a:pPr>
            <a:r>
              <a:rPr lang="zh-CN" altLang="en-US" sz="1400" dirty="0">
                <a:solidFill>
                  <a:srgbClr val="0E1E3A"/>
                </a:solidFill>
                <a:latin typeface="Arial" panose="020B0604020202090204" pitchFamily="34" charset="0"/>
                <a:ea typeface="黑体" panose="02010609060101010101" charset="-122"/>
                <a:cs typeface="黑体" panose="02010609060101010101" charset="-122"/>
                <a:sym typeface="+mn-ea"/>
              </a:rPr>
              <a:t>数据中心制冷最佳节能解决方案</a:t>
            </a:r>
            <a:endParaRPr lang="zh-CN" altLang="en-US" sz="1400" dirty="0">
              <a:solidFill>
                <a:srgbClr val="0E1E3A"/>
              </a:solidFill>
              <a:latin typeface="Arial" panose="020B0604020202090204" pitchFamily="34" charset="0"/>
              <a:ea typeface="黑体" panose="02010609060101010101" charset="-122"/>
              <a:cs typeface="黑体" panose="02010609060101010101" charset="-122"/>
              <a:sym typeface="+mn-ea"/>
            </a:endParaRPr>
          </a:p>
          <a:p>
            <a:pPr marL="285750" indent="-285750" defTabSz="914400" fontAlgn="auto">
              <a:lnSpc>
                <a:spcPct val="150000"/>
              </a:lnSpc>
              <a:buClr>
                <a:srgbClr val="E18F08"/>
              </a:buClr>
              <a:buSzPct val="100000"/>
              <a:buFont typeface="Wingdings" panose="05000000000000000000" charset="0"/>
              <a:buChar char="l"/>
            </a:pPr>
            <a:r>
              <a:rPr lang="zh-CN" altLang="en-US" sz="1400" dirty="0">
                <a:solidFill>
                  <a:srgbClr val="0E1E3A"/>
                </a:solidFill>
                <a:latin typeface="Arial" panose="020B0604020202090204" pitchFamily="34" charset="0"/>
                <a:ea typeface="黑体" panose="02010609060101010101" charset="-122"/>
                <a:cs typeface="黑体" panose="02010609060101010101" charset="-122"/>
                <a:sym typeface="+mn-ea"/>
              </a:rPr>
              <a:t>亚洲冷链展冷链科技应用案例奖</a:t>
            </a:r>
            <a:endParaRPr lang="zh-CN" altLang="en-US" sz="1400" dirty="0">
              <a:solidFill>
                <a:srgbClr val="0E1E3A"/>
              </a:solidFill>
              <a:latin typeface="Arial" panose="020B0604020202090204" pitchFamily="34" charset="0"/>
              <a:ea typeface="黑体" panose="02010609060101010101" charset="-122"/>
              <a:cs typeface="黑体" panose="02010609060101010101" charset="-122"/>
              <a:sym typeface="+mn-ea"/>
            </a:endParaRPr>
          </a:p>
          <a:p>
            <a:pPr marL="285750" indent="-285750" defTabSz="914400" fontAlgn="auto">
              <a:lnSpc>
                <a:spcPct val="150000"/>
              </a:lnSpc>
              <a:buClr>
                <a:srgbClr val="E18F08"/>
              </a:buClr>
              <a:buSzPct val="100000"/>
              <a:buFont typeface="Wingdings" panose="05000000000000000000" charset="0"/>
              <a:buChar char="l"/>
            </a:pPr>
            <a:r>
              <a:rPr lang="zh-CN" altLang="en-US" sz="1400" dirty="0">
                <a:solidFill>
                  <a:srgbClr val="0E1E3A"/>
                </a:solidFill>
                <a:latin typeface="Arial" panose="020B0604020202090204" pitchFamily="34" charset="0"/>
                <a:ea typeface="黑体" panose="02010609060101010101" charset="-122"/>
                <a:cs typeface="黑体" panose="02010609060101010101" charset="-122"/>
                <a:sym typeface="+mn-ea"/>
              </a:rPr>
              <a:t>数据中心科技</a:t>
            </a:r>
            <a:r>
              <a:rPr lang="zh-CN" altLang="en-US" sz="1400" dirty="0" smtClean="0">
                <a:solidFill>
                  <a:srgbClr val="0E1E3A"/>
                </a:solidFill>
                <a:latin typeface="Arial" panose="020B0604020202090204" pitchFamily="34" charset="0"/>
                <a:ea typeface="黑体" panose="02010609060101010101" charset="-122"/>
                <a:cs typeface="黑体" panose="02010609060101010101" charset="-122"/>
                <a:sym typeface="+mn-ea"/>
              </a:rPr>
              <a:t>杰出</a:t>
            </a:r>
            <a:r>
              <a:rPr lang="zh-CN" altLang="en-US" sz="1400" dirty="0">
                <a:solidFill>
                  <a:srgbClr val="0E1E3A"/>
                </a:solidFill>
                <a:latin typeface="Arial" panose="020B0604020202090204" pitchFamily="34" charset="0"/>
                <a:ea typeface="黑体" panose="02010609060101010101" charset="-122"/>
                <a:cs typeface="黑体" panose="02010609060101010101" charset="-122"/>
                <a:sym typeface="+mn-ea"/>
              </a:rPr>
              <a:t>奖（创新</a:t>
            </a:r>
            <a:r>
              <a:rPr lang="zh-CN" altLang="en-US" sz="1400" dirty="0" smtClean="0">
                <a:solidFill>
                  <a:srgbClr val="0E1E3A"/>
                </a:solidFill>
                <a:latin typeface="Arial" panose="020B0604020202090204" pitchFamily="34" charset="0"/>
                <a:ea typeface="黑体" panose="02010609060101010101" charset="-122"/>
                <a:cs typeface="黑体" panose="02010609060101010101" charset="-122"/>
                <a:sym typeface="+mn-ea"/>
              </a:rPr>
              <a:t>）</a:t>
            </a:r>
            <a:endParaRPr lang="en-US" altLang="zh-CN" sz="1400" dirty="0" smtClean="0">
              <a:solidFill>
                <a:srgbClr val="0E1E3A"/>
              </a:solidFill>
              <a:latin typeface="Arial" panose="020B0604020202090204" pitchFamily="34" charset="0"/>
              <a:ea typeface="黑体" panose="02010609060101010101" charset="-122"/>
              <a:cs typeface="黑体" panose="02010609060101010101" charset="-122"/>
              <a:sym typeface="+mn-ea"/>
            </a:endParaRPr>
          </a:p>
          <a:p>
            <a:pPr marL="285750" indent="-285750">
              <a:lnSpc>
                <a:spcPct val="150000"/>
              </a:lnSpc>
              <a:buClr>
                <a:srgbClr val="E18F08"/>
              </a:buClr>
              <a:buSzPct val="100000"/>
              <a:buFont typeface="Wingdings" panose="05000000000000000000" charset="0"/>
              <a:buChar char="l"/>
            </a:pPr>
            <a:r>
              <a:rPr lang="zh-CN" altLang="en-US" sz="1400" dirty="0">
                <a:solidFill>
                  <a:srgbClr val="0E1E3A"/>
                </a:solidFill>
                <a:latin typeface="Arial" panose="020B0604020202090204" pitchFamily="34" charset="0"/>
                <a:ea typeface="黑体" panose="02010609060101010101" charset="-122"/>
                <a:cs typeface="黑体" panose="02010609060101010101" charset="-122"/>
              </a:rPr>
              <a:t>数据中心科技成果奖</a:t>
            </a:r>
            <a:endParaRPr lang="zh-CN" altLang="en-US" sz="1400" dirty="0">
              <a:solidFill>
                <a:srgbClr val="0E1E3A"/>
              </a:solidFill>
              <a:latin typeface="Arial" panose="020B0604020202090204" pitchFamily="34" charset="0"/>
              <a:ea typeface="黑体" panose="02010609060101010101" charset="-122"/>
              <a:cs typeface="黑体" panose="02010609060101010101" charset="-122"/>
              <a:sym typeface="+mn-ea"/>
            </a:endParaRPr>
          </a:p>
          <a:p>
            <a:pPr marL="285750" indent="-285750" defTabSz="914400" fontAlgn="auto">
              <a:lnSpc>
                <a:spcPct val="150000"/>
              </a:lnSpc>
              <a:buClr>
                <a:srgbClr val="E18F08"/>
              </a:buClr>
              <a:buSzPct val="100000"/>
              <a:buFont typeface="Wingdings" panose="05000000000000000000" charset="0"/>
              <a:buChar char="l"/>
            </a:pPr>
            <a:r>
              <a:rPr lang="zh-CN" altLang="zh-CN" sz="1400" dirty="0">
                <a:solidFill>
                  <a:srgbClr val="0E1E3A"/>
                </a:solidFill>
                <a:latin typeface="Arial" panose="020B0604020202090204" pitchFamily="34" charset="0"/>
                <a:ea typeface="黑体" panose="02010609060101010101" charset="-122"/>
                <a:cs typeface="黑体" panose="02010609060101010101" charset="-122"/>
                <a:sym typeface="+mn-ea"/>
              </a:rPr>
              <a:t>连续多年入选工信部绿色数据中心先进适用技术产品目录</a:t>
            </a:r>
            <a:endParaRPr lang="zh-CN" altLang="zh-CN" sz="1400" dirty="0">
              <a:solidFill>
                <a:srgbClr val="0E1E3A"/>
              </a:solidFill>
              <a:latin typeface="Arial" panose="020B0604020202090204" pitchFamily="34" charset="0"/>
              <a:ea typeface="黑体" panose="02010609060101010101" charset="-122"/>
              <a:cs typeface="黑体" panose="02010609060101010101" charset="-122"/>
              <a:sym typeface="+mn-ea"/>
            </a:endParaRPr>
          </a:p>
          <a:p>
            <a:pPr defTabSz="914400" fontAlgn="auto">
              <a:lnSpc>
                <a:spcPct val="150000"/>
              </a:lnSpc>
              <a:buSzPct val="50000"/>
            </a:pPr>
            <a:r>
              <a:rPr lang="en-US" altLang="zh-CN" sz="1400" dirty="0">
                <a:solidFill>
                  <a:srgbClr val="0E1E3A"/>
                </a:solidFill>
                <a:latin typeface="Arial" panose="020B0604020202090204" pitchFamily="34" charset="0"/>
                <a:ea typeface="黑体" panose="02010609060101010101" charset="-122"/>
                <a:cs typeface="黑体" panose="02010609060101010101" charset="-122"/>
                <a:sym typeface="+mn-ea"/>
              </a:rPr>
              <a:t>……</a:t>
            </a:r>
            <a:endParaRPr lang="en-US" altLang="zh-CN" sz="1400" dirty="0">
              <a:solidFill>
                <a:srgbClr val="0E1E3A"/>
              </a:solidFill>
              <a:latin typeface="Arial" panose="020B0604020202090204" pitchFamily="34" charset="0"/>
              <a:ea typeface="黑体" panose="02010609060101010101" charset="-122"/>
              <a:cs typeface="黑体" panose="02010609060101010101" charset="-122"/>
              <a:sym typeface="+mn-ea"/>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dirty="0">
                <a:latin typeface="Arial" panose="020B0604020202090204" pitchFamily="34" charset="0"/>
                <a:ea typeface="黑体" panose="02010609060101010101" charset="-122"/>
                <a:cs typeface="+mn-cs"/>
                <a:sym typeface="+mn-ea"/>
              </a:rPr>
              <a:t>部分获奖证书</a:t>
            </a:r>
            <a:endParaRPr sz="3200" b="1" dirty="0">
              <a:latin typeface="Arial" panose="020B0604020202090204" pitchFamily="34" charset="0"/>
              <a:ea typeface="黑体" panose="02010609060101010101" charset="-122"/>
              <a:cs typeface="+mn-cs"/>
              <a:sym typeface="+mn-ea"/>
            </a:endParaRPr>
          </a:p>
        </p:txBody>
      </p:sp>
      <p:sp>
        <p:nvSpPr>
          <p:cNvPr id="16" name="文本框 8"/>
          <p:cNvSpPr txBox="1"/>
          <p:nvPr/>
        </p:nvSpPr>
        <p:spPr>
          <a:xfrm>
            <a:off x="512763" y="5817235"/>
            <a:ext cx="3362960" cy="306705"/>
          </a:xfrm>
          <a:prstGeom prst="rect">
            <a:avLst/>
          </a:prstGeom>
          <a:noFill/>
        </p:spPr>
        <p:txBody>
          <a:bodyPr wrap="square" rtlCol="0">
            <a:spAutoFit/>
          </a:bodyPr>
          <a:lstStyle/>
          <a:p>
            <a:pPr algn="ctr"/>
            <a:r>
              <a:rPr lang="zh-CN" altLang="en-US" sz="1400" b="1" dirty="0">
                <a:solidFill>
                  <a:srgbClr val="033280"/>
                </a:solidFill>
                <a:latin typeface="Arial" panose="020B0604020202090204" pitchFamily="34" charset="0"/>
                <a:ea typeface="黑体" panose="02010609060101010101" charset="-122"/>
                <a:cs typeface="黑体" panose="02010609060101010101" charset="-122"/>
              </a:rPr>
              <a:t>最佳液冷解决方案奖</a:t>
            </a:r>
            <a:endParaRPr lang="zh-CN" altLang="en-US" sz="1400" b="1" dirty="0">
              <a:solidFill>
                <a:srgbClr val="033280"/>
              </a:solidFill>
              <a:latin typeface="Arial" panose="020B0604020202090204" pitchFamily="34" charset="0"/>
              <a:ea typeface="黑体" panose="02010609060101010101" charset="-122"/>
              <a:cs typeface="黑体" panose="02010609060101010101" charset="-122"/>
            </a:endParaRPr>
          </a:p>
        </p:txBody>
      </p:sp>
      <p:grpSp>
        <p:nvGrpSpPr>
          <p:cNvPr id="22" name="组合 21"/>
          <p:cNvGrpSpPr/>
          <p:nvPr/>
        </p:nvGrpSpPr>
        <p:grpSpPr>
          <a:xfrm>
            <a:off x="1238250" y="1398905"/>
            <a:ext cx="9507855" cy="4725035"/>
            <a:chOff x="1950" y="2203"/>
            <a:chExt cx="14973" cy="7441"/>
          </a:xfrm>
        </p:grpSpPr>
        <p:grpSp>
          <p:nvGrpSpPr>
            <p:cNvPr id="19" name="组合 18"/>
            <p:cNvGrpSpPr/>
            <p:nvPr/>
          </p:nvGrpSpPr>
          <p:grpSpPr>
            <a:xfrm>
              <a:off x="2115" y="2203"/>
              <a:ext cx="14808" cy="7441"/>
              <a:chOff x="1964" y="2203"/>
              <a:chExt cx="14808" cy="7441"/>
            </a:xfrm>
          </p:grpSpPr>
          <p:pic>
            <p:nvPicPr>
              <p:cNvPr id="5" name="图片 4" descr="数据中心成果一等奖"/>
              <p:cNvPicPr>
                <a:picLocks noChangeAspect="1"/>
              </p:cNvPicPr>
              <p:nvPr>
                <p:custDataLst>
                  <p:tags r:id="rId1"/>
                </p:custDataLst>
              </p:nvPr>
            </p:nvPicPr>
            <p:blipFill>
              <a:blip r:embed="rId2"/>
              <a:stretch>
                <a:fillRect/>
              </a:stretch>
            </p:blipFill>
            <p:spPr>
              <a:xfrm>
                <a:off x="10048" y="5661"/>
                <a:ext cx="2632" cy="3399"/>
              </a:xfrm>
              <a:prstGeom prst="rect">
                <a:avLst/>
              </a:prstGeom>
            </p:spPr>
          </p:pic>
          <p:sp>
            <p:nvSpPr>
              <p:cNvPr id="8" name="文本框 8"/>
              <p:cNvSpPr txBox="1"/>
              <p:nvPr/>
            </p:nvSpPr>
            <p:spPr>
              <a:xfrm>
                <a:off x="9659" y="9161"/>
                <a:ext cx="3410" cy="483"/>
              </a:xfrm>
              <a:prstGeom prst="rect">
                <a:avLst/>
              </a:prstGeom>
              <a:noFill/>
            </p:spPr>
            <p:txBody>
              <a:bodyPr wrap="square" rtlCol="0">
                <a:spAutoFit/>
              </a:bodyPr>
              <a:lstStyle/>
              <a:p>
                <a:pPr algn="ctr"/>
                <a:r>
                  <a:rPr lang="zh-CN" altLang="en-US" sz="1400" b="1" dirty="0">
                    <a:solidFill>
                      <a:srgbClr val="033280"/>
                    </a:solidFill>
                    <a:latin typeface="Arial" panose="020B0604020202090204" pitchFamily="34" charset="0"/>
                    <a:ea typeface="黑体" panose="02010609060101010101" charset="-122"/>
                    <a:cs typeface="思源黑体 CN Regular" panose="020B0500000000000000" pitchFamily="34" charset="-122"/>
                  </a:rPr>
                  <a:t>数据中心成果</a:t>
                </a:r>
                <a:r>
                  <a:rPr lang="zh-CN" altLang="en-US" sz="1400" b="1" dirty="0" smtClean="0">
                    <a:solidFill>
                      <a:srgbClr val="033280"/>
                    </a:solidFill>
                    <a:latin typeface="Arial" panose="020B0604020202090204" pitchFamily="34" charset="0"/>
                    <a:ea typeface="黑体" panose="02010609060101010101" charset="-122"/>
                    <a:cs typeface="思源黑体 CN Regular" panose="020B0500000000000000" pitchFamily="34" charset="-122"/>
                  </a:rPr>
                  <a:t>奖</a:t>
                </a:r>
                <a:r>
                  <a:rPr lang="zh-CN" altLang="en-US" sz="1400" b="1" dirty="0">
                    <a:solidFill>
                      <a:srgbClr val="033280"/>
                    </a:solidFill>
                    <a:latin typeface="Arial" panose="020B0604020202090204" pitchFamily="34" charset="0"/>
                    <a:ea typeface="黑体" panose="02010609060101010101" charset="-122"/>
                    <a:cs typeface="思源黑体 CN Regular" panose="020B0500000000000000" pitchFamily="34" charset="-122"/>
                  </a:rPr>
                  <a:t>一等奖</a:t>
                </a:r>
                <a:endParaRPr lang="zh-CN" altLang="en-US" sz="1400" b="1" dirty="0">
                  <a:solidFill>
                    <a:srgbClr val="033280"/>
                  </a:solidFill>
                  <a:latin typeface="Arial" panose="020B0604020202090204" pitchFamily="34" charset="0"/>
                  <a:ea typeface="黑体" panose="02010609060101010101" charset="-122"/>
                  <a:cs typeface="思源黑体 CN Regular" panose="020B0500000000000000" pitchFamily="34" charset="-122"/>
                </a:endParaRPr>
              </a:p>
            </p:txBody>
          </p:sp>
          <p:sp>
            <p:nvSpPr>
              <p:cNvPr id="21" name="文本框 8"/>
              <p:cNvSpPr txBox="1"/>
              <p:nvPr/>
            </p:nvSpPr>
            <p:spPr>
              <a:xfrm>
                <a:off x="13362" y="9161"/>
                <a:ext cx="3410" cy="483"/>
              </a:xfrm>
              <a:prstGeom prst="rect">
                <a:avLst/>
              </a:prstGeom>
              <a:noFill/>
            </p:spPr>
            <p:txBody>
              <a:bodyPr wrap="square" rtlCol="0">
                <a:spAutoFit/>
              </a:bodyPr>
              <a:lstStyle/>
              <a:p>
                <a:pPr algn="ctr"/>
                <a:r>
                  <a:rPr lang="zh-CN" altLang="en-US" sz="1400" b="1" dirty="0">
                    <a:solidFill>
                      <a:srgbClr val="033280"/>
                    </a:solidFill>
                    <a:latin typeface="Arial" panose="020B0604020202090204" pitchFamily="34" charset="0"/>
                    <a:ea typeface="黑体" panose="02010609060101010101" charset="-122"/>
                    <a:cs typeface="思源黑体 CN Regular" panose="020B0500000000000000" pitchFamily="34" charset="-122"/>
                  </a:rPr>
                  <a:t>数据中心成果</a:t>
                </a:r>
                <a:r>
                  <a:rPr lang="zh-CN" altLang="en-US" sz="1400" b="1" dirty="0" smtClean="0">
                    <a:solidFill>
                      <a:srgbClr val="033280"/>
                    </a:solidFill>
                    <a:latin typeface="Arial" panose="020B0604020202090204" pitchFamily="34" charset="0"/>
                    <a:ea typeface="黑体" panose="02010609060101010101" charset="-122"/>
                    <a:cs typeface="思源黑体 CN Regular" panose="020B0500000000000000" pitchFamily="34" charset="-122"/>
                  </a:rPr>
                  <a:t>奖二等奖</a:t>
                </a:r>
                <a:endParaRPr lang="zh-CN" altLang="en-US" sz="1400" b="1" dirty="0">
                  <a:solidFill>
                    <a:srgbClr val="033280"/>
                  </a:solidFill>
                  <a:latin typeface="Arial" panose="020B0604020202090204" pitchFamily="34" charset="0"/>
                  <a:ea typeface="黑体" panose="02010609060101010101" charset="-122"/>
                  <a:cs typeface="思源黑体 CN Regular" panose="020B0500000000000000" pitchFamily="34" charset="-122"/>
                </a:endParaRPr>
              </a:p>
            </p:txBody>
          </p:sp>
          <p:sp>
            <p:nvSpPr>
              <p:cNvPr id="11" name="文本框 8"/>
              <p:cNvSpPr txBox="1"/>
              <p:nvPr/>
            </p:nvSpPr>
            <p:spPr>
              <a:xfrm>
                <a:off x="5722" y="4797"/>
                <a:ext cx="3583" cy="483"/>
              </a:xfrm>
              <a:prstGeom prst="rect">
                <a:avLst/>
              </a:prstGeom>
              <a:noFill/>
            </p:spPr>
            <p:txBody>
              <a:bodyPr wrap="square" rtlCol="0">
                <a:spAutoFit/>
              </a:bodyPr>
              <a:lstStyle/>
              <a:p>
                <a:pPr algn="ctr"/>
                <a:r>
                  <a:rPr lang="zh-CN" sz="1400" b="1" dirty="0">
                    <a:solidFill>
                      <a:srgbClr val="033280"/>
                    </a:solidFill>
                    <a:latin typeface="Arial" panose="020B0604020202090204" pitchFamily="34" charset="0"/>
                    <a:ea typeface="黑体" panose="02010609060101010101" charset="-122"/>
                    <a:cs typeface="黑体" panose="02010609060101010101" charset="-122"/>
                  </a:rPr>
                  <a:t>中国专利优秀奖</a:t>
                </a:r>
                <a:endParaRPr lang="zh-CN" sz="1400" b="1" dirty="0">
                  <a:solidFill>
                    <a:srgbClr val="033280"/>
                  </a:solidFill>
                  <a:latin typeface="Arial" panose="020B0604020202090204" pitchFamily="34" charset="0"/>
                  <a:ea typeface="黑体" panose="02010609060101010101" charset="-122"/>
                  <a:cs typeface="黑体" panose="02010609060101010101" charset="-122"/>
                </a:endParaRPr>
              </a:p>
            </p:txBody>
          </p:sp>
          <p:sp>
            <p:nvSpPr>
              <p:cNvPr id="12" name="文本框 8"/>
              <p:cNvSpPr txBox="1"/>
              <p:nvPr/>
            </p:nvSpPr>
            <p:spPr>
              <a:xfrm>
                <a:off x="9158" y="4754"/>
                <a:ext cx="3559" cy="483"/>
              </a:xfrm>
              <a:prstGeom prst="rect">
                <a:avLst/>
              </a:prstGeom>
              <a:noFill/>
            </p:spPr>
            <p:txBody>
              <a:bodyPr wrap="square" rtlCol="0">
                <a:spAutoFit/>
              </a:bodyPr>
              <a:lstStyle/>
              <a:p>
                <a:pPr algn="ctr"/>
                <a:r>
                  <a:rPr lang="zh-CN" sz="1400" b="1" dirty="0">
                    <a:solidFill>
                      <a:srgbClr val="033280"/>
                    </a:solidFill>
                    <a:latin typeface="Arial" panose="020B0604020202090204" pitchFamily="34" charset="0"/>
                    <a:ea typeface="黑体" panose="02010609060101010101" charset="-122"/>
                    <a:cs typeface="黑体" panose="02010609060101010101" charset="-122"/>
                  </a:rPr>
                  <a:t>深圳知名品牌</a:t>
                </a:r>
                <a:endParaRPr lang="zh-CN" sz="1400" b="1" dirty="0">
                  <a:solidFill>
                    <a:srgbClr val="033280"/>
                  </a:solidFill>
                  <a:latin typeface="Arial" panose="020B0604020202090204" pitchFamily="34" charset="0"/>
                  <a:ea typeface="黑体" panose="02010609060101010101" charset="-122"/>
                  <a:cs typeface="黑体" panose="02010609060101010101" charset="-122"/>
                </a:endParaRPr>
              </a:p>
            </p:txBody>
          </p:sp>
          <p:pic>
            <p:nvPicPr>
              <p:cNvPr id="13" name="图片 12" descr="C:/Users/20070590/AppData/Local/Temp/picturecompress_20220225135224/output_2.pngoutput_2"/>
              <p:cNvPicPr>
                <a:picLocks noChangeAspect="1"/>
              </p:cNvPicPr>
              <p:nvPr/>
            </p:nvPicPr>
            <p:blipFill>
              <a:blip r:embed="rId3"/>
              <a:stretch>
                <a:fillRect/>
              </a:stretch>
            </p:blipFill>
            <p:spPr>
              <a:xfrm>
                <a:off x="5929" y="5661"/>
                <a:ext cx="3000" cy="3453"/>
              </a:xfrm>
              <a:prstGeom prst="rect">
                <a:avLst/>
              </a:prstGeom>
            </p:spPr>
          </p:pic>
          <p:sp>
            <p:nvSpPr>
              <p:cNvPr id="18" name="文本框 8"/>
              <p:cNvSpPr txBox="1"/>
              <p:nvPr/>
            </p:nvSpPr>
            <p:spPr>
              <a:xfrm>
                <a:off x="4781" y="9161"/>
                <a:ext cx="5296" cy="483"/>
              </a:xfrm>
              <a:prstGeom prst="rect">
                <a:avLst/>
              </a:prstGeom>
              <a:noFill/>
            </p:spPr>
            <p:txBody>
              <a:bodyPr wrap="square" rtlCol="0">
                <a:spAutoFit/>
              </a:bodyPr>
              <a:lstStyle/>
              <a:p>
                <a:pPr algn="ctr"/>
                <a:r>
                  <a:rPr lang="zh-CN" altLang="en-US" sz="1400" b="1" dirty="0">
                    <a:solidFill>
                      <a:srgbClr val="033280"/>
                    </a:solidFill>
                    <a:latin typeface="Arial" panose="020B0604020202090204" pitchFamily="34" charset="0"/>
                    <a:ea typeface="黑体" panose="02010609060101010101" charset="-122"/>
                    <a:cs typeface="黑体" panose="02010609060101010101" charset="-122"/>
                  </a:rPr>
                  <a:t>冷链科技应用案例奖</a:t>
                </a:r>
                <a:endParaRPr lang="zh-CN" altLang="en-US" sz="1400" b="1" dirty="0">
                  <a:solidFill>
                    <a:srgbClr val="033280"/>
                  </a:solidFill>
                  <a:latin typeface="Arial" panose="020B0604020202090204" pitchFamily="34" charset="0"/>
                  <a:ea typeface="黑体" panose="02010609060101010101" charset="-122"/>
                  <a:cs typeface="黑体" panose="02010609060101010101" charset="-122"/>
                </a:endParaRPr>
              </a:p>
            </p:txBody>
          </p:sp>
          <p:sp>
            <p:nvSpPr>
              <p:cNvPr id="20" name="文本框 8"/>
              <p:cNvSpPr txBox="1"/>
              <p:nvPr/>
            </p:nvSpPr>
            <p:spPr>
              <a:xfrm>
                <a:off x="12811" y="4705"/>
                <a:ext cx="3495" cy="483"/>
              </a:xfrm>
              <a:prstGeom prst="rect">
                <a:avLst/>
              </a:prstGeom>
              <a:noFill/>
            </p:spPr>
            <p:txBody>
              <a:bodyPr wrap="square" rtlCol="0">
                <a:spAutoFit/>
              </a:bodyPr>
              <a:lstStyle/>
              <a:p>
                <a:pPr algn="ctr"/>
                <a:r>
                  <a:rPr lang="zh-CN" altLang="zh-CN" sz="1400" b="1" dirty="0">
                    <a:solidFill>
                      <a:srgbClr val="033280"/>
                    </a:solidFill>
                    <a:latin typeface="Arial" panose="020B0604020202090204" pitchFamily="34" charset="0"/>
                    <a:ea typeface="黑体" panose="02010609060101010101" charset="-122"/>
                    <a:cs typeface="黑体" panose="02010609060101010101" charset="-122"/>
                  </a:rPr>
                  <a:t>广东省知识产权示范企业</a:t>
                </a:r>
                <a:endParaRPr lang="zh-CN" altLang="zh-CN" sz="1400" b="1" dirty="0">
                  <a:solidFill>
                    <a:srgbClr val="033280"/>
                  </a:solidFill>
                  <a:latin typeface="Arial" panose="020B0604020202090204" pitchFamily="34" charset="0"/>
                  <a:ea typeface="黑体" panose="02010609060101010101" charset="-122"/>
                  <a:cs typeface="黑体" panose="02010609060101010101" charset="-122"/>
                </a:endParaRPr>
              </a:p>
            </p:txBody>
          </p:sp>
          <p:pic>
            <p:nvPicPr>
              <p:cNvPr id="2" name="图片 1" descr="2022数据中心科技成果奖二等奖"/>
              <p:cNvPicPr>
                <a:picLocks noChangeAspect="1"/>
              </p:cNvPicPr>
              <p:nvPr/>
            </p:nvPicPr>
            <p:blipFill>
              <a:blip r:embed="rId4"/>
              <a:stretch>
                <a:fillRect/>
              </a:stretch>
            </p:blipFill>
            <p:spPr>
              <a:xfrm>
                <a:off x="13800" y="5661"/>
                <a:ext cx="2534" cy="3380"/>
              </a:xfrm>
              <a:prstGeom prst="rect">
                <a:avLst/>
              </a:prstGeom>
            </p:spPr>
          </p:pic>
          <p:pic>
            <p:nvPicPr>
              <p:cNvPr id="7" name="图片 6" descr="2022年深圳知名品牌(牌匾）"/>
              <p:cNvPicPr>
                <a:picLocks noChangeAspect="1"/>
              </p:cNvPicPr>
              <p:nvPr/>
            </p:nvPicPr>
            <p:blipFill>
              <a:blip r:embed="rId5"/>
              <a:stretch>
                <a:fillRect/>
              </a:stretch>
            </p:blipFill>
            <p:spPr>
              <a:xfrm>
                <a:off x="8923" y="2203"/>
                <a:ext cx="4029" cy="2686"/>
              </a:xfrm>
              <a:prstGeom prst="rect">
                <a:avLst/>
              </a:prstGeom>
            </p:spPr>
          </p:pic>
          <p:pic>
            <p:nvPicPr>
              <p:cNvPr id="14" name="图片 13" descr="2022年度中国储能产业最佳液冷技术解决方案奖"/>
              <p:cNvPicPr>
                <a:picLocks noChangeAspect="1"/>
              </p:cNvPicPr>
              <p:nvPr/>
            </p:nvPicPr>
            <p:blipFill>
              <a:blip r:embed="rId6"/>
              <a:stretch>
                <a:fillRect/>
              </a:stretch>
            </p:blipFill>
            <p:spPr>
              <a:xfrm>
                <a:off x="2204" y="5661"/>
                <a:ext cx="2503" cy="3380"/>
              </a:xfrm>
              <a:prstGeom prst="rect">
                <a:avLst/>
              </a:prstGeom>
            </p:spPr>
          </p:pic>
          <p:pic>
            <p:nvPicPr>
              <p:cNvPr id="4" name="图片 3" descr="2021广东省知识产权示范单位"/>
              <p:cNvPicPr>
                <a:picLocks noChangeAspect="1"/>
              </p:cNvPicPr>
              <p:nvPr/>
            </p:nvPicPr>
            <p:blipFill>
              <a:blip r:embed="rId7"/>
              <a:stretch>
                <a:fillRect/>
              </a:stretch>
            </p:blipFill>
            <p:spPr>
              <a:xfrm>
                <a:off x="12784" y="2303"/>
                <a:ext cx="3549" cy="2304"/>
              </a:xfrm>
              <a:prstGeom prst="rect">
                <a:avLst/>
              </a:prstGeom>
            </p:spPr>
          </p:pic>
          <p:pic>
            <p:nvPicPr>
              <p:cNvPr id="6" name="图片 5" descr="2018中国专利优秀奖证书"/>
              <p:cNvPicPr>
                <a:picLocks noChangeAspect="1"/>
              </p:cNvPicPr>
              <p:nvPr/>
            </p:nvPicPr>
            <p:blipFill>
              <a:blip r:embed="rId8"/>
              <a:stretch>
                <a:fillRect/>
              </a:stretch>
            </p:blipFill>
            <p:spPr>
              <a:xfrm>
                <a:off x="5824" y="2346"/>
                <a:ext cx="3379" cy="2359"/>
              </a:xfrm>
              <a:prstGeom prst="rect">
                <a:avLst/>
              </a:prstGeom>
            </p:spPr>
          </p:pic>
          <p:sp>
            <p:nvSpPr>
              <p:cNvPr id="15" name="文本框 8"/>
              <p:cNvSpPr txBox="1"/>
              <p:nvPr/>
            </p:nvSpPr>
            <p:spPr>
              <a:xfrm>
                <a:off x="1964" y="4754"/>
                <a:ext cx="3698" cy="483"/>
              </a:xfrm>
              <a:prstGeom prst="rect">
                <a:avLst/>
              </a:prstGeom>
              <a:noFill/>
            </p:spPr>
            <p:txBody>
              <a:bodyPr wrap="square" rtlCol="0">
                <a:spAutoFit/>
              </a:bodyPr>
              <a:lstStyle/>
              <a:p>
                <a:pPr algn="ctr"/>
                <a:r>
                  <a:rPr lang="zh-CN" sz="1400" b="1" dirty="0">
                    <a:solidFill>
                      <a:srgbClr val="033280"/>
                    </a:solidFill>
                    <a:latin typeface="Arial" panose="020B0604020202090204" pitchFamily="34" charset="0"/>
                    <a:ea typeface="黑体" panose="02010609060101010101" charset="-122"/>
                    <a:cs typeface="黑体" panose="02010609060101010101" charset="-122"/>
                  </a:rPr>
                  <a:t>工业产品绿色设计示范企业</a:t>
                </a:r>
                <a:endParaRPr lang="zh-CN" sz="1400" b="1" dirty="0">
                  <a:solidFill>
                    <a:srgbClr val="033280"/>
                  </a:solidFill>
                  <a:latin typeface="Arial" panose="020B0604020202090204" pitchFamily="34" charset="0"/>
                  <a:ea typeface="黑体" panose="02010609060101010101" charset="-122"/>
                  <a:cs typeface="黑体" panose="02010609060101010101" charset="-122"/>
                </a:endParaRPr>
              </a:p>
            </p:txBody>
          </p:sp>
        </p:grpSp>
        <p:pic>
          <p:nvPicPr>
            <p:cNvPr id="17" name="图片 16" descr="2022工业产品绿色设计示范企业"/>
            <p:cNvPicPr>
              <a:picLocks noChangeAspect="1"/>
            </p:cNvPicPr>
            <p:nvPr/>
          </p:nvPicPr>
          <p:blipFill>
            <a:blip r:embed="rId9"/>
            <a:stretch>
              <a:fillRect/>
            </a:stretch>
          </p:blipFill>
          <p:spPr>
            <a:xfrm>
              <a:off x="1950" y="2203"/>
              <a:ext cx="4028" cy="2687"/>
            </a:xfrm>
            <a:prstGeom prst="rect">
              <a:avLst/>
            </a:prstGeom>
          </p:spPr>
        </p:pic>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2"/>
          <p:cNvSpPr txBox="1"/>
          <p:nvPr/>
        </p:nvSpPr>
        <p:spPr>
          <a:xfrm>
            <a:off x="4227761" y="2311400"/>
            <a:ext cx="666862" cy="743225"/>
          </a:xfrm>
          <a:prstGeom prst="rect">
            <a:avLst/>
          </a:prstGeom>
        </p:spPr>
        <p:txBody>
          <a:bodyPr/>
          <a:lstStyle>
            <a:lvl1pPr marL="0" marR="0" indent="0" algn="l" defTabSz="685165" rtl="0" latinLnBrk="0">
              <a:lnSpc>
                <a:spcPct val="90000"/>
              </a:lnSpc>
              <a:spcBef>
                <a:spcPts val="700"/>
              </a:spcBef>
              <a:spcAft>
                <a:spcPts val="0"/>
              </a:spcAft>
              <a:buClrTx/>
              <a:buSzTx/>
              <a:buFontTx/>
              <a:buNone/>
              <a:defRPr sz="3200" b="0" i="0" u="none" strike="noStrike" cap="none" spc="30" baseline="0">
                <a:ln>
                  <a:noFill/>
                </a:ln>
                <a:solidFill>
                  <a:srgbClr val="FFFFFF"/>
                </a:solidFill>
                <a:uFillTx/>
                <a:latin typeface="思源黑体 CN Regular" panose="020B0500000000000000" pitchFamily="34" charset="-122"/>
                <a:ea typeface="思源黑体 CN Regular" panose="020B0500000000000000" pitchFamily="34" charset="-122"/>
                <a:cs typeface="思源黑体 CN Regular" panose="020B0500000000000000" pitchFamily="34" charset="-122"/>
                <a:sym typeface="宋体" pitchFamily="2" charset="-122"/>
              </a:defRPr>
            </a:lvl1pPr>
            <a:lvl2pPr marL="0" marR="0" indent="0" algn="l" defTabSz="685165" rtl="0" latinLnBrk="0">
              <a:lnSpc>
                <a:spcPct val="90000"/>
              </a:lnSpc>
              <a:spcBef>
                <a:spcPts val="0"/>
              </a:spcBef>
              <a:spcAft>
                <a:spcPts val="0"/>
              </a:spcAft>
              <a:buClrTx/>
              <a:buSzTx/>
              <a:buFontTx/>
              <a:buNone/>
              <a:defRPr sz="3600" b="0" i="0" u="none" strike="noStrike" cap="none" spc="30" baseline="0">
                <a:ln>
                  <a:noFill/>
                </a:ln>
                <a:solidFill>
                  <a:srgbClr val="404040"/>
                </a:solidFill>
                <a:uFillTx/>
                <a:latin typeface="阿里巴巴普惠体 B" panose="00020600040101010101" charset="-122"/>
                <a:ea typeface="阿里巴巴普惠体 B" panose="00020600040101010101" charset="-122"/>
                <a:cs typeface="阿里巴巴普惠体 B" panose="00020600040101010101" charset="-122"/>
                <a:sym typeface="阿里巴巴普惠体 B" panose="00020600040101010101" charset="-122"/>
              </a:defRPr>
            </a:lvl2pPr>
            <a:lvl3pPr marL="0" marR="0" indent="0" algn="l" defTabSz="685165" rtl="0" latinLnBrk="0">
              <a:lnSpc>
                <a:spcPct val="90000"/>
              </a:lnSpc>
              <a:spcBef>
                <a:spcPts val="0"/>
              </a:spcBef>
              <a:spcAft>
                <a:spcPts val="0"/>
              </a:spcAft>
              <a:buClrTx/>
              <a:buSzTx/>
              <a:buFontTx/>
              <a:buNone/>
              <a:defRPr sz="3600" b="0" i="0" u="none" strike="noStrike" cap="none" spc="30" baseline="0">
                <a:ln>
                  <a:noFill/>
                </a:ln>
                <a:solidFill>
                  <a:srgbClr val="404040"/>
                </a:solidFill>
                <a:uFillTx/>
                <a:latin typeface="阿里巴巴普惠体 B" panose="00020600040101010101" charset="-122"/>
                <a:ea typeface="阿里巴巴普惠体 B" panose="00020600040101010101" charset="-122"/>
                <a:cs typeface="阿里巴巴普惠体 B" panose="00020600040101010101" charset="-122"/>
                <a:sym typeface="阿里巴巴普惠体 B" panose="00020600040101010101" charset="-122"/>
              </a:defRPr>
            </a:lvl3pPr>
            <a:lvl4pPr marL="0" marR="0" indent="0" algn="l" defTabSz="685165" rtl="0" latinLnBrk="0">
              <a:lnSpc>
                <a:spcPct val="90000"/>
              </a:lnSpc>
              <a:spcBef>
                <a:spcPts val="0"/>
              </a:spcBef>
              <a:spcAft>
                <a:spcPts val="0"/>
              </a:spcAft>
              <a:buClrTx/>
              <a:buSzTx/>
              <a:buFontTx/>
              <a:buNone/>
              <a:defRPr sz="3600" b="0" i="0" u="none" strike="noStrike" cap="none" spc="30" baseline="0">
                <a:ln>
                  <a:noFill/>
                </a:ln>
                <a:solidFill>
                  <a:srgbClr val="404040"/>
                </a:solidFill>
                <a:uFillTx/>
                <a:latin typeface="阿里巴巴普惠体 B" panose="00020600040101010101" charset="-122"/>
                <a:ea typeface="阿里巴巴普惠体 B" panose="00020600040101010101" charset="-122"/>
                <a:cs typeface="阿里巴巴普惠体 B" panose="00020600040101010101" charset="-122"/>
                <a:sym typeface="阿里巴巴普惠体 B" panose="00020600040101010101" charset="-122"/>
              </a:defRPr>
            </a:lvl4pPr>
            <a:lvl5pPr marL="0" marR="0" indent="0" algn="l" defTabSz="685165" rtl="0" latinLnBrk="0">
              <a:lnSpc>
                <a:spcPct val="90000"/>
              </a:lnSpc>
              <a:spcBef>
                <a:spcPts val="0"/>
              </a:spcBef>
              <a:spcAft>
                <a:spcPts val="0"/>
              </a:spcAft>
              <a:buClrTx/>
              <a:buSzTx/>
              <a:buFontTx/>
              <a:buNone/>
              <a:defRPr sz="3600" b="0" i="0" u="none" strike="noStrike" cap="none" spc="30" baseline="0">
                <a:ln>
                  <a:noFill/>
                </a:ln>
                <a:solidFill>
                  <a:srgbClr val="404040"/>
                </a:solidFill>
                <a:uFillTx/>
                <a:latin typeface="阿里巴巴普惠体 B" panose="00020600040101010101" charset="-122"/>
                <a:ea typeface="阿里巴巴普惠体 B" panose="00020600040101010101" charset="-122"/>
                <a:cs typeface="阿里巴巴普惠体 B" panose="00020600040101010101" charset="-122"/>
                <a:sym typeface="阿里巴巴普惠体 B" panose="00020600040101010101" charset="-122"/>
              </a:defRPr>
            </a:lvl5pPr>
            <a:lvl6pPr marL="0" marR="0" indent="0" algn="l" defTabSz="685165" rtl="0" latinLnBrk="0">
              <a:lnSpc>
                <a:spcPct val="90000"/>
              </a:lnSpc>
              <a:spcBef>
                <a:spcPts val="0"/>
              </a:spcBef>
              <a:spcAft>
                <a:spcPts val="0"/>
              </a:spcAft>
              <a:buClrTx/>
              <a:buSzTx/>
              <a:buFontTx/>
              <a:buNone/>
              <a:defRPr sz="3600" b="0" i="0" u="none" strike="noStrike" cap="none" spc="30" baseline="0">
                <a:ln>
                  <a:noFill/>
                </a:ln>
                <a:solidFill>
                  <a:srgbClr val="404040"/>
                </a:solidFill>
                <a:uFillTx/>
                <a:latin typeface="阿里巴巴普惠体 B" panose="00020600040101010101" charset="-122"/>
                <a:ea typeface="阿里巴巴普惠体 B" panose="00020600040101010101" charset="-122"/>
                <a:cs typeface="阿里巴巴普惠体 B" panose="00020600040101010101" charset="-122"/>
                <a:sym typeface="阿里巴巴普惠体 B" panose="00020600040101010101" charset="-122"/>
              </a:defRPr>
            </a:lvl6pPr>
            <a:lvl7pPr marL="0" marR="0" indent="0" algn="l" defTabSz="685165" rtl="0" latinLnBrk="0">
              <a:lnSpc>
                <a:spcPct val="90000"/>
              </a:lnSpc>
              <a:spcBef>
                <a:spcPts val="0"/>
              </a:spcBef>
              <a:spcAft>
                <a:spcPts val="0"/>
              </a:spcAft>
              <a:buClrTx/>
              <a:buSzTx/>
              <a:buFontTx/>
              <a:buNone/>
              <a:defRPr sz="3600" b="0" i="0" u="none" strike="noStrike" cap="none" spc="30" baseline="0">
                <a:ln>
                  <a:noFill/>
                </a:ln>
                <a:solidFill>
                  <a:srgbClr val="404040"/>
                </a:solidFill>
                <a:uFillTx/>
                <a:latin typeface="阿里巴巴普惠体 B" panose="00020600040101010101" charset="-122"/>
                <a:ea typeface="阿里巴巴普惠体 B" panose="00020600040101010101" charset="-122"/>
                <a:cs typeface="阿里巴巴普惠体 B" panose="00020600040101010101" charset="-122"/>
                <a:sym typeface="阿里巴巴普惠体 B" panose="00020600040101010101" charset="-122"/>
              </a:defRPr>
            </a:lvl7pPr>
            <a:lvl8pPr marL="0" marR="0" indent="0" algn="l" defTabSz="685165" rtl="0" latinLnBrk="0">
              <a:lnSpc>
                <a:spcPct val="90000"/>
              </a:lnSpc>
              <a:spcBef>
                <a:spcPts val="0"/>
              </a:spcBef>
              <a:spcAft>
                <a:spcPts val="0"/>
              </a:spcAft>
              <a:buClrTx/>
              <a:buSzTx/>
              <a:buFontTx/>
              <a:buNone/>
              <a:defRPr sz="3600" b="0" i="0" u="none" strike="noStrike" cap="none" spc="30" baseline="0">
                <a:ln>
                  <a:noFill/>
                </a:ln>
                <a:solidFill>
                  <a:srgbClr val="404040"/>
                </a:solidFill>
                <a:uFillTx/>
                <a:latin typeface="阿里巴巴普惠体 B" panose="00020600040101010101" charset="-122"/>
                <a:ea typeface="阿里巴巴普惠体 B" panose="00020600040101010101" charset="-122"/>
                <a:cs typeface="阿里巴巴普惠体 B" panose="00020600040101010101" charset="-122"/>
                <a:sym typeface="阿里巴巴普惠体 B" panose="00020600040101010101" charset="-122"/>
              </a:defRPr>
            </a:lvl8pPr>
            <a:lvl9pPr marL="0" marR="0" indent="0" algn="l" defTabSz="685165" rtl="0" latinLnBrk="0">
              <a:lnSpc>
                <a:spcPct val="90000"/>
              </a:lnSpc>
              <a:spcBef>
                <a:spcPts val="0"/>
              </a:spcBef>
              <a:spcAft>
                <a:spcPts val="0"/>
              </a:spcAft>
              <a:buClrTx/>
              <a:buSzTx/>
              <a:buFontTx/>
              <a:buNone/>
              <a:defRPr sz="3600" b="0" i="0" u="none" strike="noStrike" cap="none" spc="30" baseline="0">
                <a:ln>
                  <a:noFill/>
                </a:ln>
                <a:solidFill>
                  <a:srgbClr val="404040"/>
                </a:solidFill>
                <a:uFillTx/>
                <a:latin typeface="阿里巴巴普惠体 B" panose="00020600040101010101" charset="-122"/>
                <a:ea typeface="阿里巴巴普惠体 B" panose="00020600040101010101" charset="-122"/>
                <a:cs typeface="阿里巴巴普惠体 B" panose="00020600040101010101" charset="-122"/>
                <a:sym typeface="阿里巴巴普惠体 B" panose="00020600040101010101" charset="-122"/>
              </a:defRPr>
            </a:lvl9pPr>
          </a:lstStyle>
          <a:p>
            <a:pPr hangingPunct="1">
              <a:defRPr spc="0">
                <a:latin typeface="+mn-lt"/>
                <a:ea typeface="+mn-ea"/>
                <a:cs typeface="+mn-cs"/>
                <a:sym typeface="阿里巴巴普惠体 R" panose="00020600040101010101" charset="-122"/>
              </a:defRPr>
            </a:pPr>
            <a:r>
              <a:rPr lang="en-US" altLang="zh-CN" b="1" dirty="0" smtClean="0">
                <a:solidFill>
                  <a:srgbClr val="FFFFFF"/>
                </a:solidFill>
                <a:uFillTx/>
                <a:latin typeface="Arial" panose="020B0604020202090204" pitchFamily="34" charset="0"/>
                <a:ea typeface="黑体" panose="02010609060101010101" charset="-122"/>
                <a:cs typeface="宋体" pitchFamily="2" charset="-122"/>
                <a:sym typeface="阿里巴巴普惠体 R" panose="00020600040101010101" charset="-122"/>
              </a:rPr>
              <a:t>02</a:t>
            </a:r>
            <a:endParaRPr lang="en-US" altLang="zh-CN" b="1" dirty="0" smtClean="0">
              <a:solidFill>
                <a:srgbClr val="FFFFFF"/>
              </a:solidFill>
              <a:uFillTx/>
              <a:latin typeface="Arial" panose="020B0604020202090204" pitchFamily="34" charset="0"/>
              <a:ea typeface="黑体" panose="02010609060101010101" charset="-122"/>
              <a:cs typeface="宋体" pitchFamily="2" charset="-122"/>
              <a:sym typeface="阿里巴巴普惠体 R" panose="00020600040101010101" charset="-122"/>
            </a:endParaRPr>
          </a:p>
        </p:txBody>
      </p:sp>
      <p:sp>
        <p:nvSpPr>
          <p:cNvPr id="5" name="标题 2"/>
          <p:cNvSpPr txBox="1"/>
          <p:nvPr/>
        </p:nvSpPr>
        <p:spPr>
          <a:xfrm>
            <a:off x="6609793" y="2311400"/>
            <a:ext cx="1854748" cy="743225"/>
          </a:xfrm>
          <a:prstGeom prst="rect">
            <a:avLst/>
          </a:prstGeom>
        </p:spPr>
        <p:txBody>
          <a:bodyPr/>
          <a:lstStyle>
            <a:lvl1pPr marL="0" marR="0" indent="0" algn="l" defTabSz="685165" rtl="0" latinLnBrk="0">
              <a:lnSpc>
                <a:spcPct val="90000"/>
              </a:lnSpc>
              <a:spcBef>
                <a:spcPts val="700"/>
              </a:spcBef>
              <a:spcAft>
                <a:spcPts val="0"/>
              </a:spcAft>
              <a:buClrTx/>
              <a:buSzTx/>
              <a:buFontTx/>
              <a:buNone/>
              <a:defRPr sz="3200" b="0" i="0" u="none" strike="noStrike" cap="none" spc="30" baseline="0">
                <a:ln>
                  <a:noFill/>
                </a:ln>
                <a:solidFill>
                  <a:srgbClr val="FFFFFF"/>
                </a:solidFill>
                <a:uFillTx/>
                <a:latin typeface="思源黑体 CN Regular" panose="020B0500000000000000" pitchFamily="34" charset="-122"/>
                <a:ea typeface="思源黑体 CN Regular" panose="020B0500000000000000" pitchFamily="34" charset="-122"/>
                <a:cs typeface="思源黑体 CN Regular" panose="020B0500000000000000" pitchFamily="34" charset="-122"/>
                <a:sym typeface="宋体" pitchFamily="2" charset="-122"/>
              </a:defRPr>
            </a:lvl1pPr>
            <a:lvl2pPr marL="0" marR="0" indent="0" algn="l" defTabSz="685165" rtl="0" latinLnBrk="0">
              <a:lnSpc>
                <a:spcPct val="90000"/>
              </a:lnSpc>
              <a:spcBef>
                <a:spcPts val="0"/>
              </a:spcBef>
              <a:spcAft>
                <a:spcPts val="0"/>
              </a:spcAft>
              <a:buClrTx/>
              <a:buSzTx/>
              <a:buFontTx/>
              <a:buNone/>
              <a:defRPr sz="3600" b="0" i="0" u="none" strike="noStrike" cap="none" spc="30" baseline="0">
                <a:ln>
                  <a:noFill/>
                </a:ln>
                <a:solidFill>
                  <a:srgbClr val="404040"/>
                </a:solidFill>
                <a:uFillTx/>
                <a:latin typeface="阿里巴巴普惠体 B" panose="00020600040101010101" charset="-122"/>
                <a:ea typeface="阿里巴巴普惠体 B" panose="00020600040101010101" charset="-122"/>
                <a:cs typeface="阿里巴巴普惠体 B" panose="00020600040101010101" charset="-122"/>
                <a:sym typeface="阿里巴巴普惠体 B" panose="00020600040101010101" charset="-122"/>
              </a:defRPr>
            </a:lvl2pPr>
            <a:lvl3pPr marL="0" marR="0" indent="0" algn="l" defTabSz="685165" rtl="0" latinLnBrk="0">
              <a:lnSpc>
                <a:spcPct val="90000"/>
              </a:lnSpc>
              <a:spcBef>
                <a:spcPts val="0"/>
              </a:spcBef>
              <a:spcAft>
                <a:spcPts val="0"/>
              </a:spcAft>
              <a:buClrTx/>
              <a:buSzTx/>
              <a:buFontTx/>
              <a:buNone/>
              <a:defRPr sz="3600" b="0" i="0" u="none" strike="noStrike" cap="none" spc="30" baseline="0">
                <a:ln>
                  <a:noFill/>
                </a:ln>
                <a:solidFill>
                  <a:srgbClr val="404040"/>
                </a:solidFill>
                <a:uFillTx/>
                <a:latin typeface="阿里巴巴普惠体 B" panose="00020600040101010101" charset="-122"/>
                <a:ea typeface="阿里巴巴普惠体 B" panose="00020600040101010101" charset="-122"/>
                <a:cs typeface="阿里巴巴普惠体 B" panose="00020600040101010101" charset="-122"/>
                <a:sym typeface="阿里巴巴普惠体 B" panose="00020600040101010101" charset="-122"/>
              </a:defRPr>
            </a:lvl3pPr>
            <a:lvl4pPr marL="0" marR="0" indent="0" algn="l" defTabSz="685165" rtl="0" latinLnBrk="0">
              <a:lnSpc>
                <a:spcPct val="90000"/>
              </a:lnSpc>
              <a:spcBef>
                <a:spcPts val="0"/>
              </a:spcBef>
              <a:spcAft>
                <a:spcPts val="0"/>
              </a:spcAft>
              <a:buClrTx/>
              <a:buSzTx/>
              <a:buFontTx/>
              <a:buNone/>
              <a:defRPr sz="3600" b="0" i="0" u="none" strike="noStrike" cap="none" spc="30" baseline="0">
                <a:ln>
                  <a:noFill/>
                </a:ln>
                <a:solidFill>
                  <a:srgbClr val="404040"/>
                </a:solidFill>
                <a:uFillTx/>
                <a:latin typeface="阿里巴巴普惠体 B" panose="00020600040101010101" charset="-122"/>
                <a:ea typeface="阿里巴巴普惠体 B" panose="00020600040101010101" charset="-122"/>
                <a:cs typeface="阿里巴巴普惠体 B" panose="00020600040101010101" charset="-122"/>
                <a:sym typeface="阿里巴巴普惠体 B" panose="00020600040101010101" charset="-122"/>
              </a:defRPr>
            </a:lvl4pPr>
            <a:lvl5pPr marL="0" marR="0" indent="0" algn="l" defTabSz="685165" rtl="0" latinLnBrk="0">
              <a:lnSpc>
                <a:spcPct val="90000"/>
              </a:lnSpc>
              <a:spcBef>
                <a:spcPts val="0"/>
              </a:spcBef>
              <a:spcAft>
                <a:spcPts val="0"/>
              </a:spcAft>
              <a:buClrTx/>
              <a:buSzTx/>
              <a:buFontTx/>
              <a:buNone/>
              <a:defRPr sz="3600" b="0" i="0" u="none" strike="noStrike" cap="none" spc="30" baseline="0">
                <a:ln>
                  <a:noFill/>
                </a:ln>
                <a:solidFill>
                  <a:srgbClr val="404040"/>
                </a:solidFill>
                <a:uFillTx/>
                <a:latin typeface="阿里巴巴普惠体 B" panose="00020600040101010101" charset="-122"/>
                <a:ea typeface="阿里巴巴普惠体 B" panose="00020600040101010101" charset="-122"/>
                <a:cs typeface="阿里巴巴普惠体 B" panose="00020600040101010101" charset="-122"/>
                <a:sym typeface="阿里巴巴普惠体 B" panose="00020600040101010101" charset="-122"/>
              </a:defRPr>
            </a:lvl5pPr>
            <a:lvl6pPr marL="0" marR="0" indent="0" algn="l" defTabSz="685165" rtl="0" latinLnBrk="0">
              <a:lnSpc>
                <a:spcPct val="90000"/>
              </a:lnSpc>
              <a:spcBef>
                <a:spcPts val="0"/>
              </a:spcBef>
              <a:spcAft>
                <a:spcPts val="0"/>
              </a:spcAft>
              <a:buClrTx/>
              <a:buSzTx/>
              <a:buFontTx/>
              <a:buNone/>
              <a:defRPr sz="3600" b="0" i="0" u="none" strike="noStrike" cap="none" spc="30" baseline="0">
                <a:ln>
                  <a:noFill/>
                </a:ln>
                <a:solidFill>
                  <a:srgbClr val="404040"/>
                </a:solidFill>
                <a:uFillTx/>
                <a:latin typeface="阿里巴巴普惠体 B" panose="00020600040101010101" charset="-122"/>
                <a:ea typeface="阿里巴巴普惠体 B" panose="00020600040101010101" charset="-122"/>
                <a:cs typeface="阿里巴巴普惠体 B" panose="00020600040101010101" charset="-122"/>
                <a:sym typeface="阿里巴巴普惠体 B" panose="00020600040101010101" charset="-122"/>
              </a:defRPr>
            </a:lvl6pPr>
            <a:lvl7pPr marL="0" marR="0" indent="0" algn="l" defTabSz="685165" rtl="0" latinLnBrk="0">
              <a:lnSpc>
                <a:spcPct val="90000"/>
              </a:lnSpc>
              <a:spcBef>
                <a:spcPts val="0"/>
              </a:spcBef>
              <a:spcAft>
                <a:spcPts val="0"/>
              </a:spcAft>
              <a:buClrTx/>
              <a:buSzTx/>
              <a:buFontTx/>
              <a:buNone/>
              <a:defRPr sz="3600" b="0" i="0" u="none" strike="noStrike" cap="none" spc="30" baseline="0">
                <a:ln>
                  <a:noFill/>
                </a:ln>
                <a:solidFill>
                  <a:srgbClr val="404040"/>
                </a:solidFill>
                <a:uFillTx/>
                <a:latin typeface="阿里巴巴普惠体 B" panose="00020600040101010101" charset="-122"/>
                <a:ea typeface="阿里巴巴普惠体 B" panose="00020600040101010101" charset="-122"/>
                <a:cs typeface="阿里巴巴普惠体 B" panose="00020600040101010101" charset="-122"/>
                <a:sym typeface="阿里巴巴普惠体 B" panose="00020600040101010101" charset="-122"/>
              </a:defRPr>
            </a:lvl7pPr>
            <a:lvl8pPr marL="0" marR="0" indent="0" algn="l" defTabSz="685165" rtl="0" latinLnBrk="0">
              <a:lnSpc>
                <a:spcPct val="90000"/>
              </a:lnSpc>
              <a:spcBef>
                <a:spcPts val="0"/>
              </a:spcBef>
              <a:spcAft>
                <a:spcPts val="0"/>
              </a:spcAft>
              <a:buClrTx/>
              <a:buSzTx/>
              <a:buFontTx/>
              <a:buNone/>
              <a:defRPr sz="3600" b="0" i="0" u="none" strike="noStrike" cap="none" spc="30" baseline="0">
                <a:ln>
                  <a:noFill/>
                </a:ln>
                <a:solidFill>
                  <a:srgbClr val="404040"/>
                </a:solidFill>
                <a:uFillTx/>
                <a:latin typeface="阿里巴巴普惠体 B" panose="00020600040101010101" charset="-122"/>
                <a:ea typeface="阿里巴巴普惠体 B" panose="00020600040101010101" charset="-122"/>
                <a:cs typeface="阿里巴巴普惠体 B" panose="00020600040101010101" charset="-122"/>
                <a:sym typeface="阿里巴巴普惠体 B" panose="00020600040101010101" charset="-122"/>
              </a:defRPr>
            </a:lvl8pPr>
            <a:lvl9pPr marL="0" marR="0" indent="0" algn="l" defTabSz="685165" rtl="0" latinLnBrk="0">
              <a:lnSpc>
                <a:spcPct val="90000"/>
              </a:lnSpc>
              <a:spcBef>
                <a:spcPts val="0"/>
              </a:spcBef>
              <a:spcAft>
                <a:spcPts val="0"/>
              </a:spcAft>
              <a:buClrTx/>
              <a:buSzTx/>
              <a:buFontTx/>
              <a:buNone/>
              <a:defRPr sz="3600" b="0" i="0" u="none" strike="noStrike" cap="none" spc="30" baseline="0">
                <a:ln>
                  <a:noFill/>
                </a:ln>
                <a:solidFill>
                  <a:srgbClr val="404040"/>
                </a:solidFill>
                <a:uFillTx/>
                <a:latin typeface="阿里巴巴普惠体 B" panose="00020600040101010101" charset="-122"/>
                <a:ea typeface="阿里巴巴普惠体 B" panose="00020600040101010101" charset="-122"/>
                <a:cs typeface="阿里巴巴普惠体 B" panose="00020600040101010101" charset="-122"/>
                <a:sym typeface="阿里巴巴普惠体 B" panose="00020600040101010101" charset="-122"/>
              </a:defRPr>
            </a:lvl9pPr>
          </a:lstStyle>
          <a:p>
            <a:pPr hangingPunct="1">
              <a:defRPr spc="0">
                <a:latin typeface="+mn-lt"/>
                <a:ea typeface="+mn-ea"/>
                <a:cs typeface="+mn-cs"/>
                <a:sym typeface="阿里巴巴普惠体 R" panose="00020600040101010101" charset="-122"/>
              </a:defRPr>
            </a:pPr>
            <a:r>
              <a:rPr lang="zh-CN" altLang="en-US" b="1" dirty="0" smtClean="0">
                <a:solidFill>
                  <a:srgbClr val="FFFFFF"/>
                </a:solidFill>
                <a:uFillTx/>
                <a:latin typeface="Arial" panose="020B0604020202090204" pitchFamily="34" charset="0"/>
                <a:ea typeface="黑体" panose="02010609060101010101" charset="-122"/>
                <a:cs typeface="宋体" pitchFamily="2" charset="-122"/>
                <a:sym typeface="阿里巴巴普惠体 R" panose="00020600040101010101" charset="-122"/>
              </a:rPr>
              <a:t>业务布局</a:t>
            </a:r>
            <a:endParaRPr lang="zh-CN" altLang="en-US" b="1" dirty="0" smtClean="0">
              <a:solidFill>
                <a:srgbClr val="FFFFFF"/>
              </a:solidFill>
              <a:uFillTx/>
              <a:latin typeface="Arial" panose="020B0604020202090204" pitchFamily="34" charset="0"/>
              <a:ea typeface="黑体" panose="02010609060101010101" charset="-122"/>
              <a:cs typeface="宋体" pitchFamily="2" charset="-122"/>
              <a:sym typeface="阿里巴巴普惠体 R" panose="00020600040101010101"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dirty="0">
                <a:latin typeface="Arial" panose="020B0604020202090204" pitchFamily="34" charset="0"/>
                <a:ea typeface="黑体" panose="02010609060101010101" charset="-122"/>
                <a:cs typeface="+mn-cs"/>
                <a:sym typeface="+mn-ea"/>
              </a:rPr>
              <a:t>公司业务</a:t>
            </a:r>
            <a:endParaRPr sz="3200" b="1" dirty="0">
              <a:latin typeface="Arial" panose="020B0604020202090204" pitchFamily="34" charset="0"/>
              <a:ea typeface="黑体" panose="02010609060101010101" charset="-122"/>
              <a:cs typeface="+mn-cs"/>
              <a:sym typeface="+mn-ea"/>
            </a:endParaRPr>
          </a:p>
        </p:txBody>
      </p:sp>
      <p:sp>
        <p:nvSpPr>
          <p:cNvPr id="1487" name="文本框 5"/>
          <p:cNvSpPr txBox="1"/>
          <p:nvPr/>
        </p:nvSpPr>
        <p:spPr>
          <a:xfrm>
            <a:off x="1257300" y="1290955"/>
            <a:ext cx="10123170" cy="455930"/>
          </a:xfrm>
          <a:prstGeom prst="rect">
            <a:avLst/>
          </a:prstGeom>
          <a:ln w="12700">
            <a:miter lim="400000"/>
          </a:ln>
        </p:spPr>
        <p:txBody>
          <a:bodyPr wrap="square" lIns="45644" tIns="45645" rIns="45644" bIns="45645">
            <a:spAutoFit/>
          </a:bodyPr>
          <a:lstStyle>
            <a:lvl1pPr>
              <a:defRPr sz="1400">
                <a:latin typeface="+mn-lt"/>
                <a:ea typeface="+mn-ea"/>
                <a:cs typeface="+mn-cs"/>
                <a:sym typeface="阿里巴巴普惠体 R" panose="00020600040101010101" charset="-122"/>
              </a:defRPr>
            </a:lvl1pPr>
          </a:lstStyle>
          <a:p>
            <a:r>
              <a:rPr lang="zh-CN" altLang="en-US" sz="2400" b="1" dirty="0">
                <a:solidFill>
                  <a:srgbClr val="163071"/>
                </a:solidFill>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rPr>
              <a:t>英维克致力于高效节能环境控制及不同散热链条的全面解决方案</a:t>
            </a:r>
            <a:endParaRPr lang="zh-CN" altLang="en-US" sz="2400" b="1" dirty="0">
              <a:solidFill>
                <a:srgbClr val="163071"/>
              </a:solidFill>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48" name="矩形 47"/>
          <p:cNvSpPr/>
          <p:nvPr/>
        </p:nvSpPr>
        <p:spPr>
          <a:xfrm>
            <a:off x="1397000" y="2071370"/>
            <a:ext cx="2226310" cy="702310"/>
          </a:xfrm>
          <a:prstGeom prst="rect">
            <a:avLst/>
          </a:prstGeom>
          <a:solidFill>
            <a:srgbClr val="E18F08"/>
          </a:solidFill>
          <a:ln>
            <a:noFill/>
          </a:ln>
          <a:effectLst/>
        </p:spPr>
        <p:style>
          <a:lnRef idx="2">
            <a:srgbClr val="738598">
              <a:shade val="50000"/>
            </a:srgbClr>
          </a:lnRef>
          <a:fillRef idx="1">
            <a:srgbClr val="738598"/>
          </a:fillRef>
          <a:effectRef idx="0">
            <a:srgbClr val="738598"/>
          </a:effectRef>
          <a:fontRef idx="minor">
            <a:sysClr val="window" lastClr="FFFFFF"/>
          </a:fontRef>
        </p:style>
        <p:txBody>
          <a:bodyPr rot="0" spcFirstLastPara="0" vertOverflow="overflow" horzOverflow="overflow" vert="horz" wrap="square" lIns="51359" tIns="25679" rIns="51359" bIns="25679" numCol="1" spcCol="0" rtlCol="0" fromWordArt="0" anchor="ctr" anchorCtr="0" forceAA="0" compatLnSpc="1">
            <a:noAutofit/>
          </a:bodyPr>
          <a:lstStyle/>
          <a:p>
            <a:pPr lvl="0" algn="ctr">
              <a:lnSpc>
                <a:spcPct val="110000"/>
              </a:lnSpc>
              <a:buNone/>
            </a:pPr>
            <a:r>
              <a:rPr lang="zh-CN" altLang="en-US" b="1" dirty="0">
                <a:latin typeface="Arial" panose="020B0604020202090204" pitchFamily="34" charset="0"/>
                <a:ea typeface="黑体" panose="02010609060101010101" charset="-122"/>
                <a:sym typeface="+mn-ea"/>
              </a:rPr>
              <a:t>数据中心温控</a:t>
            </a:r>
            <a:endParaRPr lang="zh-CN" altLang="en-US" b="1" dirty="0">
              <a:latin typeface="Arial" panose="020B0604020202090204" pitchFamily="34" charset="0"/>
              <a:ea typeface="黑体" panose="02010609060101010101" charset="-122"/>
              <a:sym typeface="+mn-ea"/>
            </a:endParaRPr>
          </a:p>
        </p:txBody>
      </p:sp>
      <p:sp>
        <p:nvSpPr>
          <p:cNvPr id="49" name="矩形 48"/>
          <p:cNvSpPr/>
          <p:nvPr/>
        </p:nvSpPr>
        <p:spPr>
          <a:xfrm>
            <a:off x="1397000" y="4294505"/>
            <a:ext cx="2226310" cy="1736090"/>
          </a:xfrm>
          <a:prstGeom prst="rect">
            <a:avLst/>
          </a:prstGeom>
          <a:solidFill>
            <a:srgbClr val="738598"/>
          </a:solidFill>
          <a:ln>
            <a:noFill/>
          </a:ln>
          <a:effectLst/>
        </p:spPr>
        <p:style>
          <a:lnRef idx="2">
            <a:srgbClr val="738598">
              <a:shade val="50000"/>
            </a:srgbClr>
          </a:lnRef>
          <a:fillRef idx="1">
            <a:srgbClr val="738598"/>
          </a:fillRef>
          <a:effectRef idx="0">
            <a:srgbClr val="738598"/>
          </a:effectRef>
          <a:fontRef idx="minor">
            <a:sysClr val="window" lastClr="FFFFFF"/>
          </a:fontRef>
        </p:style>
        <p:txBody>
          <a:bodyPr vertOverflow="overflow" horzOverflow="overflow" vert="horz" wrap="square" lIns="51359" tIns="25679" rIns="51359" bIns="25679" numCol="1" spcCol="0" rtlCol="0" fromWordArt="0" anchor="t" anchorCtr="0" forceAA="0" compatLnSpc="1">
            <a:noAutofit/>
          </a:bodyPr>
          <a:lstStyle/>
          <a:p>
            <a:pPr eaLnBrk="1">
              <a:lnSpc>
                <a:spcPct val="150000"/>
              </a:lnSpc>
              <a:spcBef>
                <a:spcPts val="0"/>
              </a:spcBef>
              <a:spcAft>
                <a:spcPts val="0"/>
              </a:spcAft>
            </a:pPr>
            <a:r>
              <a:rPr lang="zh-CN" altLang="en-US" sz="1400" dirty="0">
                <a:latin typeface="Arial" panose="020B0604020202090204" pitchFamily="34" charset="0"/>
                <a:ea typeface="黑体" panose="02010609060101010101" charset="-122"/>
                <a:sym typeface="+mn-ea"/>
              </a:rPr>
              <a:t>通信、互联网、云计算、轨道交通网路、金融数据中心等数据中心环境控制领域。</a:t>
            </a:r>
            <a:endParaRPr lang="zh-CN" altLang="en-US" sz="1400" dirty="0">
              <a:latin typeface="Arial" panose="020B0604020202090204" pitchFamily="34" charset="0"/>
              <a:ea typeface="黑体" panose="02010609060101010101" charset="-122"/>
              <a:sym typeface="+mn-ea"/>
            </a:endParaRPr>
          </a:p>
        </p:txBody>
      </p:sp>
      <p:pic>
        <p:nvPicPr>
          <p:cNvPr id="56" name="图片 55"/>
          <p:cNvPicPr>
            <a:picLocks noChangeAspect="1"/>
          </p:cNvPicPr>
          <p:nvPr/>
        </p:nvPicPr>
        <p:blipFill>
          <a:blip r:embed="rId1" cstate="screen"/>
          <a:stretch>
            <a:fillRect/>
          </a:stretch>
        </p:blipFill>
        <p:spPr>
          <a:xfrm>
            <a:off x="1397000" y="2771140"/>
            <a:ext cx="2226945" cy="1527175"/>
          </a:xfrm>
          <a:prstGeom prst="rect">
            <a:avLst/>
          </a:prstGeom>
          <a:ln w="3175">
            <a:noFill/>
          </a:ln>
        </p:spPr>
      </p:pic>
      <p:sp>
        <p:nvSpPr>
          <p:cNvPr id="44" name="矩形 43"/>
          <p:cNvSpPr/>
          <p:nvPr/>
        </p:nvSpPr>
        <p:spPr>
          <a:xfrm>
            <a:off x="3869055" y="2071370"/>
            <a:ext cx="2226310" cy="702310"/>
          </a:xfrm>
          <a:prstGeom prst="rect">
            <a:avLst/>
          </a:prstGeom>
          <a:solidFill>
            <a:srgbClr val="3473CB"/>
          </a:solidFill>
          <a:ln>
            <a:noFill/>
          </a:ln>
          <a:effectLst/>
        </p:spPr>
        <p:style>
          <a:lnRef idx="2">
            <a:srgbClr val="738598">
              <a:shade val="50000"/>
            </a:srgbClr>
          </a:lnRef>
          <a:fillRef idx="1">
            <a:srgbClr val="738598"/>
          </a:fillRef>
          <a:effectRef idx="0">
            <a:srgbClr val="738598"/>
          </a:effectRef>
          <a:fontRef idx="minor">
            <a:sysClr val="window" lastClr="FFFFFF"/>
          </a:fontRef>
        </p:style>
        <p:txBody>
          <a:bodyPr rot="0" spcFirstLastPara="0" vertOverflow="overflow" horzOverflow="overflow" vert="horz" wrap="square" lIns="51359" tIns="25679" rIns="51359" bIns="25679" numCol="1" spcCol="0" rtlCol="0" fromWordArt="0" anchor="ctr" anchorCtr="0" forceAA="0" compatLnSpc="1">
            <a:noAutofit/>
          </a:bodyPr>
          <a:lstStyle/>
          <a:p>
            <a:pPr algn="ctr">
              <a:lnSpc>
                <a:spcPct val="110000"/>
              </a:lnSpc>
              <a:buNone/>
            </a:pPr>
            <a:r>
              <a:rPr lang="zh-CN" altLang="en-US" b="1" dirty="0">
                <a:latin typeface="Arial" panose="020B0604020202090204" pitchFamily="34" charset="0"/>
                <a:ea typeface="黑体" panose="02010609060101010101" charset="-122"/>
                <a:sym typeface="+mn-ea"/>
              </a:rPr>
              <a:t>储能温控</a:t>
            </a:r>
            <a:endParaRPr lang="zh-CN" altLang="en-US" b="1" dirty="0">
              <a:latin typeface="Arial" panose="020B0604020202090204" pitchFamily="34" charset="0"/>
              <a:ea typeface="黑体" panose="02010609060101010101" charset="-122"/>
              <a:cs typeface="字魂35号-经典雅黑" panose="00000500000000000000" pitchFamily="2" charset="-122"/>
              <a:sym typeface="+mn-ea"/>
            </a:endParaRPr>
          </a:p>
        </p:txBody>
      </p:sp>
      <p:sp>
        <p:nvSpPr>
          <p:cNvPr id="45" name="矩形 44"/>
          <p:cNvSpPr/>
          <p:nvPr/>
        </p:nvSpPr>
        <p:spPr>
          <a:xfrm>
            <a:off x="3869055" y="4294505"/>
            <a:ext cx="2226310" cy="1736090"/>
          </a:xfrm>
          <a:prstGeom prst="rect">
            <a:avLst/>
          </a:prstGeom>
          <a:solidFill>
            <a:srgbClr val="738598"/>
          </a:solidFill>
          <a:ln>
            <a:noFill/>
          </a:ln>
          <a:effectLst/>
        </p:spPr>
        <p:style>
          <a:lnRef idx="2">
            <a:srgbClr val="738598">
              <a:shade val="50000"/>
            </a:srgbClr>
          </a:lnRef>
          <a:fillRef idx="1">
            <a:srgbClr val="738598"/>
          </a:fillRef>
          <a:effectRef idx="0">
            <a:srgbClr val="738598"/>
          </a:effectRef>
          <a:fontRef idx="minor">
            <a:sysClr val="window" lastClr="FFFFFF"/>
          </a:fontRef>
        </p:style>
        <p:txBody>
          <a:bodyPr vertOverflow="overflow" horzOverflow="overflow" vert="horz" wrap="square" lIns="51359" tIns="25679" rIns="51359" bIns="25679" numCol="1" spcCol="0" rtlCol="0" fromWordArt="0" anchor="t" anchorCtr="0" forceAA="0" compatLnSpc="1">
            <a:noAutofit/>
          </a:bodyPr>
          <a:lstStyle/>
          <a:p>
            <a:pPr eaLnBrk="1">
              <a:lnSpc>
                <a:spcPct val="150000"/>
              </a:lnSpc>
              <a:spcBef>
                <a:spcPts val="0"/>
              </a:spcBef>
              <a:spcAft>
                <a:spcPts val="0"/>
              </a:spcAft>
            </a:pPr>
            <a:r>
              <a:rPr lang="zh-CN" altLang="en-US" sz="1400" dirty="0">
                <a:latin typeface="Arial" panose="020B0604020202090204" pitchFamily="34" charset="0"/>
                <a:ea typeface="黑体" panose="02010609060101010101" charset="-122"/>
                <a:sym typeface="+mn-ea"/>
              </a:rPr>
              <a:t>电力行业、光伏行业、风电行业、能源行业、储能集装箱、设备集装箱、储能电池柜、储能电池散热等行业领域</a:t>
            </a:r>
            <a:endParaRPr lang="zh-CN" altLang="en-US" sz="1400" dirty="0">
              <a:latin typeface="Arial" panose="020B0604020202090204" pitchFamily="34" charset="0"/>
              <a:ea typeface="黑体" panose="02010609060101010101" charset="-122"/>
              <a:sym typeface="+mn-ea"/>
            </a:endParaRPr>
          </a:p>
        </p:txBody>
      </p:sp>
      <p:sp>
        <p:nvSpPr>
          <p:cNvPr id="50" name="矩形 49"/>
          <p:cNvSpPr/>
          <p:nvPr/>
        </p:nvSpPr>
        <p:spPr>
          <a:xfrm>
            <a:off x="6341110" y="2068830"/>
            <a:ext cx="2238375" cy="702310"/>
          </a:xfrm>
          <a:prstGeom prst="rect">
            <a:avLst/>
          </a:prstGeom>
          <a:solidFill>
            <a:srgbClr val="E18F08"/>
          </a:solidFill>
          <a:ln>
            <a:noFill/>
          </a:ln>
          <a:effectLst/>
        </p:spPr>
        <p:style>
          <a:lnRef idx="2">
            <a:srgbClr val="738598">
              <a:shade val="50000"/>
            </a:srgbClr>
          </a:lnRef>
          <a:fillRef idx="1">
            <a:srgbClr val="738598"/>
          </a:fillRef>
          <a:effectRef idx="0">
            <a:srgbClr val="738598"/>
          </a:effectRef>
          <a:fontRef idx="minor">
            <a:sysClr val="window" lastClr="FFFFFF"/>
          </a:fontRef>
        </p:style>
        <p:txBody>
          <a:bodyPr rot="0" spcFirstLastPara="0" vertOverflow="overflow" horzOverflow="overflow" vert="horz" wrap="square" lIns="51359" tIns="25679" rIns="51359" bIns="25679" numCol="1" spcCol="0" rtlCol="0" fromWordArt="0" anchor="ctr" anchorCtr="0" forceAA="0" compatLnSpc="1">
            <a:noAutofit/>
          </a:bodyPr>
          <a:lstStyle/>
          <a:p>
            <a:pPr algn="ctr">
              <a:lnSpc>
                <a:spcPct val="110000"/>
              </a:lnSpc>
            </a:pPr>
            <a:r>
              <a:rPr lang="zh-CN" altLang="en-US" b="1" dirty="0">
                <a:latin typeface="Arial" panose="020B0604020202090204" pitchFamily="34" charset="0"/>
                <a:ea typeface="黑体" panose="02010609060101010101" charset="-122"/>
                <a:sym typeface="+mn-ea"/>
              </a:rPr>
              <a:t>液冷及电子散热</a:t>
            </a:r>
            <a:endParaRPr lang="zh-CN" altLang="en-US" b="1" dirty="0">
              <a:latin typeface="Arial" panose="020B0604020202090204" pitchFamily="34" charset="0"/>
              <a:ea typeface="黑体" panose="02010609060101010101" charset="-122"/>
              <a:sym typeface="+mn-ea"/>
            </a:endParaRPr>
          </a:p>
        </p:txBody>
      </p:sp>
      <p:sp>
        <p:nvSpPr>
          <p:cNvPr id="51" name="矩形 50"/>
          <p:cNvSpPr/>
          <p:nvPr/>
        </p:nvSpPr>
        <p:spPr>
          <a:xfrm>
            <a:off x="6349365" y="4291965"/>
            <a:ext cx="2226310" cy="1737360"/>
          </a:xfrm>
          <a:prstGeom prst="rect">
            <a:avLst/>
          </a:prstGeom>
          <a:solidFill>
            <a:srgbClr val="738598"/>
          </a:solidFill>
          <a:ln>
            <a:noFill/>
          </a:ln>
          <a:effectLst/>
        </p:spPr>
        <p:style>
          <a:lnRef idx="2">
            <a:srgbClr val="738598">
              <a:shade val="50000"/>
            </a:srgbClr>
          </a:lnRef>
          <a:fillRef idx="1">
            <a:srgbClr val="738598"/>
          </a:fillRef>
          <a:effectRef idx="0">
            <a:srgbClr val="738598"/>
          </a:effectRef>
          <a:fontRef idx="minor">
            <a:sysClr val="window" lastClr="FFFFFF"/>
          </a:fontRef>
        </p:style>
        <p:txBody>
          <a:bodyPr vertOverflow="overflow" horzOverflow="overflow" vert="horz" wrap="square" lIns="51359" tIns="25679" rIns="51359" bIns="25679" numCol="1" spcCol="0" rtlCol="0" fromWordArt="0" anchor="t" anchorCtr="0" forceAA="0" compatLnSpc="1">
            <a:noAutofit/>
          </a:bodyPr>
          <a:lstStyle/>
          <a:p>
            <a:pPr>
              <a:lnSpc>
                <a:spcPct val="130000"/>
              </a:lnSpc>
              <a:spcBef>
                <a:spcPts val="0"/>
              </a:spcBef>
              <a:spcAft>
                <a:spcPts val="0"/>
              </a:spcAft>
            </a:pPr>
            <a:r>
              <a:rPr lang="zh-CN" sz="1400" dirty="0">
                <a:latin typeface="Arial" panose="020B0604020202090204" pitchFamily="34" charset="0"/>
                <a:ea typeface="黑体" panose="02010609060101010101" charset="-122"/>
                <a:cs typeface="黑体" panose="02010609060101010101" charset="-122"/>
                <a:sym typeface="+mn-ea"/>
              </a:rPr>
              <a:t>服务器、激光器、高密度电源、</a:t>
            </a:r>
            <a:r>
              <a:rPr lang="en-US" altLang="zh-CN" sz="1400" dirty="0">
                <a:latin typeface="Arial" panose="020B0604020202090204" pitchFamily="34" charset="0"/>
                <a:ea typeface="黑体" panose="02010609060101010101" charset="-122"/>
                <a:cs typeface="黑体" panose="02010609060101010101" charset="-122"/>
                <a:sym typeface="+mn-ea"/>
              </a:rPr>
              <a:t>RRU/AAU</a:t>
            </a:r>
            <a:r>
              <a:rPr lang="zh-CN" altLang="en-US" sz="1400" dirty="0">
                <a:latin typeface="Arial" panose="020B0604020202090204" pitchFamily="34" charset="0"/>
                <a:ea typeface="黑体" panose="02010609060101010101" charset="-122"/>
                <a:cs typeface="黑体" panose="02010609060101010101" charset="-122"/>
                <a:sym typeface="+mn-ea"/>
              </a:rPr>
              <a:t>、光模块等应用领域。</a:t>
            </a:r>
            <a:endParaRPr lang="zh-CN" altLang="en-US" sz="1400" dirty="0">
              <a:latin typeface="Arial" panose="020B0604020202090204" pitchFamily="34" charset="0"/>
              <a:ea typeface="黑体" panose="02010609060101010101" charset="-122"/>
              <a:cs typeface="黑体" panose="02010609060101010101" charset="-122"/>
              <a:sym typeface="+mn-ea"/>
            </a:endParaRPr>
          </a:p>
        </p:txBody>
      </p:sp>
      <p:sp>
        <p:nvSpPr>
          <p:cNvPr id="5" name="矩形 4"/>
          <p:cNvSpPr/>
          <p:nvPr/>
        </p:nvSpPr>
        <p:spPr>
          <a:xfrm>
            <a:off x="8824595" y="2068830"/>
            <a:ext cx="2226310" cy="702310"/>
          </a:xfrm>
          <a:prstGeom prst="rect">
            <a:avLst/>
          </a:prstGeom>
          <a:solidFill>
            <a:srgbClr val="3473CB"/>
          </a:solidFill>
          <a:ln>
            <a:noFill/>
          </a:ln>
          <a:effectLst/>
        </p:spPr>
        <p:style>
          <a:lnRef idx="2">
            <a:srgbClr val="738598">
              <a:shade val="50000"/>
            </a:srgbClr>
          </a:lnRef>
          <a:fillRef idx="1">
            <a:srgbClr val="738598"/>
          </a:fillRef>
          <a:effectRef idx="0">
            <a:srgbClr val="738598"/>
          </a:effectRef>
          <a:fontRef idx="minor">
            <a:sysClr val="window" lastClr="FFFFFF"/>
          </a:fontRef>
        </p:style>
        <p:txBody>
          <a:bodyPr rot="0" spcFirstLastPara="0" vertOverflow="overflow" horzOverflow="overflow" vert="horz" wrap="square" lIns="51359" tIns="25679" rIns="51359" bIns="25679" numCol="1" spcCol="0" rtlCol="0" fromWordArt="0" anchor="ctr" anchorCtr="0" forceAA="0" compatLnSpc="1">
            <a:noAutofit/>
          </a:bodyPr>
          <a:lstStyle/>
          <a:p>
            <a:pPr algn="ctr">
              <a:lnSpc>
                <a:spcPct val="110000"/>
              </a:lnSpc>
              <a:buNone/>
            </a:pPr>
            <a:r>
              <a:rPr lang="zh-CN" altLang="en-US" b="1" dirty="0">
                <a:latin typeface="Arial" panose="020B0604020202090204" pitchFamily="34" charset="0"/>
                <a:ea typeface="黑体" panose="02010609060101010101" charset="-122"/>
                <a:sym typeface="+mn-ea"/>
              </a:rPr>
              <a:t>机柜空调</a:t>
            </a:r>
            <a:endParaRPr lang="zh-CN" altLang="en-US" b="1" dirty="0">
              <a:latin typeface="Arial" panose="020B0604020202090204" pitchFamily="34" charset="0"/>
              <a:ea typeface="黑体" panose="02010609060101010101" charset="-122"/>
              <a:sym typeface="+mn-ea"/>
            </a:endParaRPr>
          </a:p>
        </p:txBody>
      </p:sp>
      <p:sp>
        <p:nvSpPr>
          <p:cNvPr id="7" name="矩形 6"/>
          <p:cNvSpPr/>
          <p:nvPr/>
        </p:nvSpPr>
        <p:spPr>
          <a:xfrm>
            <a:off x="8824595" y="4291965"/>
            <a:ext cx="2226310" cy="1737360"/>
          </a:xfrm>
          <a:prstGeom prst="rect">
            <a:avLst/>
          </a:prstGeom>
          <a:solidFill>
            <a:srgbClr val="738598"/>
          </a:solidFill>
          <a:ln>
            <a:noFill/>
          </a:ln>
          <a:effectLst/>
        </p:spPr>
        <p:style>
          <a:lnRef idx="2">
            <a:srgbClr val="738598">
              <a:shade val="50000"/>
            </a:srgbClr>
          </a:lnRef>
          <a:fillRef idx="1">
            <a:srgbClr val="738598"/>
          </a:fillRef>
          <a:effectRef idx="0">
            <a:srgbClr val="738598"/>
          </a:effectRef>
          <a:fontRef idx="minor">
            <a:sysClr val="window" lastClr="FFFFFF"/>
          </a:fontRef>
        </p:style>
        <p:txBody>
          <a:bodyPr vertOverflow="overflow" horzOverflow="overflow" vert="horz" wrap="square" lIns="51359" tIns="25679" rIns="51359" bIns="25679" numCol="1" spcCol="0" rtlCol="0" fromWordArt="0" anchor="t" anchorCtr="0" forceAA="0" compatLnSpc="1">
            <a:noAutofit/>
          </a:bodyPr>
          <a:lstStyle/>
          <a:p>
            <a:pPr eaLnBrk="1">
              <a:lnSpc>
                <a:spcPct val="150000"/>
              </a:lnSpc>
              <a:spcBef>
                <a:spcPts val="0"/>
              </a:spcBef>
              <a:spcAft>
                <a:spcPts val="0"/>
              </a:spcAft>
            </a:pPr>
            <a:r>
              <a:rPr lang="zh-CN" altLang="en-US" sz="1400" dirty="0">
                <a:latin typeface="Arial" panose="020B0604020202090204" pitchFamily="34" charset="0"/>
                <a:ea typeface="黑体" panose="02010609060101010101" charset="-122"/>
                <a:sym typeface="+mn-ea"/>
              </a:rPr>
              <a:t>通信网络、电力网络、交通路网、食品饮料、纺织、自动化、激光、环保、汽车制造等行业。</a:t>
            </a:r>
            <a:endParaRPr lang="zh-CN" altLang="en-US" sz="1400" dirty="0">
              <a:latin typeface="Arial" panose="020B0604020202090204" pitchFamily="34" charset="0"/>
              <a:ea typeface="黑体" panose="02010609060101010101" charset="-122"/>
              <a:sym typeface="+mn-ea"/>
            </a:endParaRPr>
          </a:p>
        </p:txBody>
      </p:sp>
      <p:pic>
        <p:nvPicPr>
          <p:cNvPr id="4" name="图片 3" descr="G:\段秋姣\公司彩页画册\公司介绍PPT更新\2022公司PPT更新\公司介绍PPT更新资料20221112\图片\智能连接.jpg智能连接"/>
          <p:cNvPicPr>
            <a:picLocks noChangeAspect="1"/>
          </p:cNvPicPr>
          <p:nvPr/>
        </p:nvPicPr>
        <p:blipFill>
          <a:blip r:embed="rId2"/>
          <a:srcRect l="1406" r="16099"/>
          <a:stretch>
            <a:fillRect/>
          </a:stretch>
        </p:blipFill>
        <p:spPr>
          <a:xfrm>
            <a:off x="6343015" y="2773680"/>
            <a:ext cx="2245995" cy="1531620"/>
          </a:xfrm>
          <a:prstGeom prst="rect">
            <a:avLst/>
          </a:prstGeom>
        </p:spPr>
      </p:pic>
      <p:pic>
        <p:nvPicPr>
          <p:cNvPr id="2" name="图片 1" descr="5MW10MWh 三峡新能源东台儿庄农光互补光储项目"/>
          <p:cNvPicPr>
            <a:picLocks noChangeAspect="1"/>
          </p:cNvPicPr>
          <p:nvPr/>
        </p:nvPicPr>
        <p:blipFill>
          <a:blip r:embed="rId3"/>
          <a:srcRect b="8520"/>
          <a:stretch>
            <a:fillRect/>
          </a:stretch>
        </p:blipFill>
        <p:spPr>
          <a:xfrm>
            <a:off x="3869055" y="2773680"/>
            <a:ext cx="2228850" cy="1529080"/>
          </a:xfrm>
          <a:prstGeom prst="rect">
            <a:avLst/>
          </a:prstGeom>
        </p:spPr>
      </p:pic>
      <p:pic>
        <p:nvPicPr>
          <p:cNvPr id="9" name="图片 8" descr="lQDPJxZnCI9lQhnNDYDNEgCw_cNdfTIUoSwCqeBHJgDnAA_4608_3456"/>
          <p:cNvPicPr>
            <a:picLocks noChangeAspect="1"/>
          </p:cNvPicPr>
          <p:nvPr/>
        </p:nvPicPr>
        <p:blipFill>
          <a:blip r:embed="rId4"/>
          <a:srcRect t="11632" r="4899"/>
          <a:stretch>
            <a:fillRect/>
          </a:stretch>
        </p:blipFill>
        <p:spPr>
          <a:xfrm>
            <a:off x="8815705" y="2760980"/>
            <a:ext cx="2218690" cy="1546225"/>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dirty="0">
                <a:latin typeface="Arial" panose="020B0604020202090204" pitchFamily="34" charset="0"/>
                <a:ea typeface="黑体" panose="02010609060101010101" charset="-122"/>
                <a:cs typeface="+mn-cs"/>
                <a:sym typeface="+mn-ea"/>
              </a:rPr>
              <a:t>公司业务</a:t>
            </a:r>
            <a:endParaRPr sz="3200" b="1" dirty="0">
              <a:latin typeface="Arial" panose="020B0604020202090204" pitchFamily="34" charset="0"/>
              <a:ea typeface="黑体" panose="02010609060101010101" charset="-122"/>
              <a:cs typeface="+mn-cs"/>
              <a:sym typeface="+mn-ea"/>
            </a:endParaRPr>
          </a:p>
        </p:txBody>
      </p:sp>
      <p:sp>
        <p:nvSpPr>
          <p:cNvPr id="1487" name="文本框 5"/>
          <p:cNvSpPr txBox="1"/>
          <p:nvPr/>
        </p:nvSpPr>
        <p:spPr>
          <a:xfrm>
            <a:off x="1257300" y="1290955"/>
            <a:ext cx="10123170" cy="455930"/>
          </a:xfrm>
          <a:prstGeom prst="rect">
            <a:avLst/>
          </a:prstGeom>
          <a:ln w="12700">
            <a:miter lim="400000"/>
          </a:ln>
        </p:spPr>
        <p:txBody>
          <a:bodyPr wrap="square" lIns="45644" tIns="45645" rIns="45644" bIns="45645">
            <a:spAutoFit/>
          </a:bodyPr>
          <a:lstStyle>
            <a:lvl1pPr>
              <a:defRPr sz="1400">
                <a:latin typeface="+mn-lt"/>
                <a:ea typeface="+mn-ea"/>
                <a:cs typeface="+mn-cs"/>
                <a:sym typeface="阿里巴巴普惠体 R" panose="00020600040101010101" charset="-122"/>
              </a:defRPr>
            </a:lvl1pPr>
          </a:lstStyle>
          <a:p>
            <a:r>
              <a:rPr lang="zh-CN" altLang="en-US" sz="2400" b="1" dirty="0">
                <a:solidFill>
                  <a:srgbClr val="163071"/>
                </a:solidFill>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rPr>
              <a:t>英维克致力于高效节能环境控制及不同散热链条的全面解决方案</a:t>
            </a:r>
            <a:endParaRPr lang="zh-CN" altLang="en-US" sz="2400" b="1" dirty="0">
              <a:solidFill>
                <a:srgbClr val="163071"/>
              </a:solidFill>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48" name="矩形 47"/>
          <p:cNvSpPr/>
          <p:nvPr/>
        </p:nvSpPr>
        <p:spPr>
          <a:xfrm>
            <a:off x="1397000" y="2071370"/>
            <a:ext cx="2226310" cy="702310"/>
          </a:xfrm>
          <a:prstGeom prst="rect">
            <a:avLst/>
          </a:prstGeom>
          <a:solidFill>
            <a:srgbClr val="E18F08"/>
          </a:solidFill>
          <a:ln>
            <a:noFill/>
          </a:ln>
          <a:effectLst/>
        </p:spPr>
        <p:style>
          <a:lnRef idx="2">
            <a:srgbClr val="738598">
              <a:shade val="50000"/>
            </a:srgbClr>
          </a:lnRef>
          <a:fillRef idx="1">
            <a:srgbClr val="738598"/>
          </a:fillRef>
          <a:effectRef idx="0">
            <a:srgbClr val="738598"/>
          </a:effectRef>
          <a:fontRef idx="minor">
            <a:sysClr val="window" lastClr="FFFFFF"/>
          </a:fontRef>
        </p:style>
        <p:txBody>
          <a:bodyPr rot="0" spcFirstLastPara="0" vertOverflow="overflow" horzOverflow="overflow" vert="horz" wrap="square" lIns="51359" tIns="25679" rIns="51359" bIns="25679" numCol="1" spcCol="0" rtlCol="0" fromWordArt="0" anchor="ctr" anchorCtr="0" forceAA="0" compatLnSpc="1">
            <a:noAutofit/>
          </a:bodyPr>
          <a:lstStyle/>
          <a:p>
            <a:pPr lvl="0" algn="ctr">
              <a:lnSpc>
                <a:spcPct val="110000"/>
              </a:lnSpc>
              <a:buNone/>
            </a:pPr>
            <a:r>
              <a:rPr lang="zh-CN" altLang="en-US" b="1" dirty="0">
                <a:latin typeface="Arial" panose="020B0604020202090204" pitchFamily="34" charset="0"/>
                <a:ea typeface="黑体" panose="02010609060101010101" charset="-122"/>
                <a:sym typeface="+mn-ea"/>
              </a:rPr>
              <a:t>数据中心集成</a:t>
            </a:r>
            <a:endParaRPr lang="zh-CN" altLang="en-US" b="1" dirty="0">
              <a:latin typeface="Arial" panose="020B0604020202090204" pitchFamily="34" charset="0"/>
              <a:ea typeface="黑体" panose="02010609060101010101" charset="-122"/>
              <a:sym typeface="+mn-ea"/>
            </a:endParaRPr>
          </a:p>
        </p:txBody>
      </p:sp>
      <p:sp>
        <p:nvSpPr>
          <p:cNvPr id="49" name="矩形 48"/>
          <p:cNvSpPr/>
          <p:nvPr/>
        </p:nvSpPr>
        <p:spPr>
          <a:xfrm>
            <a:off x="1397000" y="4294505"/>
            <a:ext cx="2226310" cy="1736090"/>
          </a:xfrm>
          <a:prstGeom prst="rect">
            <a:avLst/>
          </a:prstGeom>
          <a:solidFill>
            <a:srgbClr val="738598"/>
          </a:solidFill>
          <a:ln>
            <a:noFill/>
          </a:ln>
          <a:effectLst/>
        </p:spPr>
        <p:style>
          <a:lnRef idx="2">
            <a:srgbClr val="738598">
              <a:shade val="50000"/>
            </a:srgbClr>
          </a:lnRef>
          <a:fillRef idx="1">
            <a:srgbClr val="738598"/>
          </a:fillRef>
          <a:effectRef idx="0">
            <a:srgbClr val="738598"/>
          </a:effectRef>
          <a:fontRef idx="minor">
            <a:sysClr val="window" lastClr="FFFFFF"/>
          </a:fontRef>
        </p:style>
        <p:txBody>
          <a:bodyPr vertOverflow="overflow" horzOverflow="overflow" vert="horz" wrap="square" lIns="51359" tIns="25679" rIns="51359" bIns="25679" numCol="1" spcCol="0" rtlCol="0" fromWordArt="0" anchor="t" anchorCtr="0" forceAA="0" compatLnSpc="1">
            <a:noAutofit/>
          </a:bodyPr>
          <a:lstStyle/>
          <a:p>
            <a:pPr indent="0" fontAlgn="auto">
              <a:lnSpc>
                <a:spcPct val="150000"/>
              </a:lnSpc>
              <a:spcBef>
                <a:spcPts val="0"/>
              </a:spcBef>
              <a:spcAft>
                <a:spcPts val="0"/>
              </a:spcAft>
            </a:pPr>
            <a:r>
              <a:rPr sz="1400" dirty="0">
                <a:latin typeface="Arial" panose="020B0604020202090204" pitchFamily="34" charset="0"/>
                <a:ea typeface="黑体" panose="02010609060101010101" charset="-122"/>
                <a:cs typeface="黑体" panose="02010609060101010101" charset="-122"/>
                <a:sym typeface="+mn-ea"/>
              </a:rPr>
              <a:t>数据中心设计、施工、采购全系列全场景服务，金融、运营商、教育、政府等行业。</a:t>
            </a:r>
            <a:endParaRPr sz="1400" dirty="0">
              <a:latin typeface="Arial" panose="020B0604020202090204" pitchFamily="34" charset="0"/>
              <a:ea typeface="黑体" panose="02010609060101010101" charset="-122"/>
              <a:cs typeface="黑体" panose="02010609060101010101" charset="-122"/>
              <a:sym typeface="+mn-ea"/>
            </a:endParaRPr>
          </a:p>
        </p:txBody>
      </p:sp>
      <p:sp>
        <p:nvSpPr>
          <p:cNvPr id="44" name="矩形 43"/>
          <p:cNvSpPr/>
          <p:nvPr/>
        </p:nvSpPr>
        <p:spPr>
          <a:xfrm>
            <a:off x="3869055" y="2071370"/>
            <a:ext cx="2226310" cy="702310"/>
          </a:xfrm>
          <a:prstGeom prst="rect">
            <a:avLst/>
          </a:prstGeom>
          <a:solidFill>
            <a:srgbClr val="3473CB"/>
          </a:solidFill>
          <a:ln>
            <a:noFill/>
          </a:ln>
          <a:effectLst/>
        </p:spPr>
        <p:style>
          <a:lnRef idx="2">
            <a:srgbClr val="738598">
              <a:shade val="50000"/>
            </a:srgbClr>
          </a:lnRef>
          <a:fillRef idx="1">
            <a:srgbClr val="738598"/>
          </a:fillRef>
          <a:effectRef idx="0">
            <a:srgbClr val="738598"/>
          </a:effectRef>
          <a:fontRef idx="minor">
            <a:sysClr val="window" lastClr="FFFFFF"/>
          </a:fontRef>
        </p:style>
        <p:txBody>
          <a:bodyPr rot="0" spcFirstLastPara="0" vertOverflow="overflow" horzOverflow="overflow" vert="horz" wrap="square" lIns="51359" tIns="25679" rIns="51359" bIns="25679" numCol="1" spcCol="0" rtlCol="0" fromWordArt="0" anchor="ctr" anchorCtr="0" forceAA="0" compatLnSpc="1">
            <a:noAutofit/>
          </a:bodyPr>
          <a:lstStyle/>
          <a:p>
            <a:pPr algn="ctr">
              <a:lnSpc>
                <a:spcPct val="110000"/>
              </a:lnSpc>
              <a:buNone/>
            </a:pPr>
            <a:r>
              <a:rPr lang="zh-CN" altLang="en-US" b="1" dirty="0">
                <a:latin typeface="Arial" panose="020B0604020202090204" pitchFamily="34" charset="0"/>
                <a:ea typeface="黑体" panose="02010609060101010101" charset="-122"/>
                <a:sym typeface="+mn-ea"/>
              </a:rPr>
              <a:t>冷链温控</a:t>
            </a:r>
            <a:endParaRPr lang="zh-CN" altLang="en-US" b="1" dirty="0">
              <a:latin typeface="Arial" panose="020B0604020202090204" pitchFamily="34" charset="0"/>
              <a:ea typeface="黑体" panose="02010609060101010101" charset="-122"/>
              <a:sym typeface="+mn-ea"/>
            </a:endParaRPr>
          </a:p>
        </p:txBody>
      </p:sp>
      <p:sp>
        <p:nvSpPr>
          <p:cNvPr id="45" name="矩形 44"/>
          <p:cNvSpPr/>
          <p:nvPr/>
        </p:nvSpPr>
        <p:spPr>
          <a:xfrm>
            <a:off x="3869055" y="4294505"/>
            <a:ext cx="2226310" cy="1736090"/>
          </a:xfrm>
          <a:prstGeom prst="rect">
            <a:avLst/>
          </a:prstGeom>
          <a:solidFill>
            <a:srgbClr val="738598"/>
          </a:solidFill>
          <a:ln>
            <a:noFill/>
          </a:ln>
          <a:effectLst/>
        </p:spPr>
        <p:style>
          <a:lnRef idx="2">
            <a:srgbClr val="738598">
              <a:shade val="50000"/>
            </a:srgbClr>
          </a:lnRef>
          <a:fillRef idx="1">
            <a:srgbClr val="738598"/>
          </a:fillRef>
          <a:effectRef idx="0">
            <a:srgbClr val="738598"/>
          </a:effectRef>
          <a:fontRef idx="minor">
            <a:sysClr val="window" lastClr="FFFFFF"/>
          </a:fontRef>
        </p:style>
        <p:txBody>
          <a:bodyPr vertOverflow="overflow" horzOverflow="overflow" vert="horz" wrap="square" lIns="51359" tIns="25679" rIns="51359" bIns="25679" numCol="1" spcCol="0" rtlCol="0" fromWordArt="0" anchor="t" anchorCtr="0" forceAA="0" compatLnSpc="1">
            <a:noAutofit/>
          </a:bodyPr>
          <a:lstStyle/>
          <a:p>
            <a:pPr eaLnBrk="1">
              <a:lnSpc>
                <a:spcPct val="150000"/>
              </a:lnSpc>
              <a:spcBef>
                <a:spcPts val="0"/>
              </a:spcBef>
              <a:spcAft>
                <a:spcPts val="0"/>
              </a:spcAft>
            </a:pPr>
            <a:r>
              <a:rPr lang="zh-CN" altLang="en-US" sz="1400" dirty="0">
                <a:latin typeface="Arial" panose="020B0604020202090204" pitchFamily="34" charset="0"/>
                <a:ea typeface="黑体" panose="02010609060101010101" charset="-122"/>
                <a:sym typeface="+mn-ea"/>
              </a:rPr>
              <a:t>针对城市配送、干线物流、多式联运、铁路、航空等应用领域。</a:t>
            </a:r>
            <a:endParaRPr lang="zh-CN" altLang="en-US" sz="1400" dirty="0">
              <a:latin typeface="Arial" panose="020B0604020202090204" pitchFamily="34" charset="0"/>
              <a:ea typeface="黑体" panose="02010609060101010101" charset="-122"/>
              <a:sym typeface="+mn-ea"/>
            </a:endParaRPr>
          </a:p>
        </p:txBody>
      </p:sp>
      <p:sp>
        <p:nvSpPr>
          <p:cNvPr id="50" name="矩形 49"/>
          <p:cNvSpPr/>
          <p:nvPr/>
        </p:nvSpPr>
        <p:spPr>
          <a:xfrm>
            <a:off x="6341110" y="2068830"/>
            <a:ext cx="2238375" cy="702310"/>
          </a:xfrm>
          <a:prstGeom prst="rect">
            <a:avLst/>
          </a:prstGeom>
          <a:solidFill>
            <a:srgbClr val="E18F08"/>
          </a:solidFill>
          <a:ln>
            <a:noFill/>
          </a:ln>
          <a:effectLst/>
        </p:spPr>
        <p:style>
          <a:lnRef idx="2">
            <a:srgbClr val="738598">
              <a:shade val="50000"/>
            </a:srgbClr>
          </a:lnRef>
          <a:fillRef idx="1">
            <a:srgbClr val="738598"/>
          </a:fillRef>
          <a:effectRef idx="0">
            <a:srgbClr val="738598"/>
          </a:effectRef>
          <a:fontRef idx="minor">
            <a:sysClr val="window" lastClr="FFFFFF"/>
          </a:fontRef>
        </p:style>
        <p:txBody>
          <a:bodyPr rot="0" spcFirstLastPara="0" vertOverflow="overflow" horzOverflow="overflow" vert="horz" wrap="square" lIns="51359" tIns="25679" rIns="51359" bIns="25679" numCol="1" spcCol="0" rtlCol="0" fromWordArt="0" anchor="ctr" anchorCtr="0" forceAA="0" compatLnSpc="1">
            <a:noAutofit/>
          </a:bodyPr>
          <a:lstStyle/>
          <a:p>
            <a:pPr algn="ctr">
              <a:lnSpc>
                <a:spcPct val="110000"/>
              </a:lnSpc>
            </a:pPr>
            <a:r>
              <a:rPr lang="zh-CN" altLang="en-US" b="1" dirty="0">
                <a:latin typeface="Arial" panose="020B0604020202090204" pitchFamily="34" charset="0"/>
                <a:ea typeface="黑体" panose="02010609060101010101" charset="-122"/>
                <a:sym typeface="+mn-ea"/>
              </a:rPr>
              <a:t>新能源及轨交空调</a:t>
            </a:r>
            <a:endParaRPr lang="zh-CN" altLang="en-US" b="1" dirty="0">
              <a:latin typeface="Arial" panose="020B0604020202090204" pitchFamily="34" charset="0"/>
              <a:ea typeface="黑体" panose="02010609060101010101" charset="-122"/>
              <a:sym typeface="+mn-ea"/>
            </a:endParaRPr>
          </a:p>
        </p:txBody>
      </p:sp>
      <p:sp>
        <p:nvSpPr>
          <p:cNvPr id="51" name="矩形 50"/>
          <p:cNvSpPr/>
          <p:nvPr/>
        </p:nvSpPr>
        <p:spPr>
          <a:xfrm>
            <a:off x="6349365" y="4291965"/>
            <a:ext cx="2226310" cy="1737360"/>
          </a:xfrm>
          <a:prstGeom prst="rect">
            <a:avLst/>
          </a:prstGeom>
          <a:solidFill>
            <a:srgbClr val="738598"/>
          </a:solidFill>
          <a:ln>
            <a:noFill/>
          </a:ln>
          <a:effectLst/>
        </p:spPr>
        <p:style>
          <a:lnRef idx="2">
            <a:srgbClr val="738598">
              <a:shade val="50000"/>
            </a:srgbClr>
          </a:lnRef>
          <a:fillRef idx="1">
            <a:srgbClr val="738598"/>
          </a:fillRef>
          <a:effectRef idx="0">
            <a:srgbClr val="738598"/>
          </a:effectRef>
          <a:fontRef idx="minor">
            <a:sysClr val="window" lastClr="FFFFFF"/>
          </a:fontRef>
        </p:style>
        <p:txBody>
          <a:bodyPr vertOverflow="overflow" horzOverflow="overflow" vert="horz" wrap="square" lIns="51359" tIns="25679" rIns="51359" bIns="25679" numCol="1" spcCol="0" rtlCol="0" fromWordArt="0" anchor="t" anchorCtr="0" forceAA="0" compatLnSpc="1">
            <a:noAutofit/>
          </a:bodyPr>
          <a:lstStyle/>
          <a:p>
            <a:pPr>
              <a:lnSpc>
                <a:spcPct val="130000"/>
              </a:lnSpc>
              <a:spcBef>
                <a:spcPts val="0"/>
              </a:spcBef>
              <a:spcAft>
                <a:spcPts val="0"/>
              </a:spcAft>
            </a:pPr>
            <a:r>
              <a:rPr sz="1400" dirty="0">
                <a:latin typeface="Arial" panose="020B0604020202090204" pitchFamily="34" charset="0"/>
                <a:ea typeface="黑体" panose="02010609060101010101" charset="-122"/>
                <a:cs typeface="黑体" panose="02010609060101010101" charset="-122"/>
                <a:sym typeface="+mn-ea"/>
              </a:rPr>
              <a:t>新能源客车、轨道交通车辆</a:t>
            </a:r>
            <a:r>
              <a:rPr lang="zh-CN" sz="1400" dirty="0">
                <a:latin typeface="Arial" panose="020B0604020202090204" pitchFamily="34" charset="0"/>
                <a:ea typeface="黑体" panose="02010609060101010101" charset="-122"/>
                <a:cs typeface="黑体" panose="02010609060101010101" charset="-122"/>
                <a:sym typeface="+mn-ea"/>
              </a:rPr>
              <a:t>领域。</a:t>
            </a:r>
            <a:endParaRPr lang="zh-CN" sz="1400" dirty="0">
              <a:latin typeface="Arial" panose="020B0604020202090204" pitchFamily="34" charset="0"/>
              <a:ea typeface="黑体" panose="02010609060101010101" charset="-122"/>
              <a:cs typeface="黑体" panose="02010609060101010101" charset="-122"/>
              <a:sym typeface="+mn-ea"/>
            </a:endParaRPr>
          </a:p>
        </p:txBody>
      </p:sp>
      <p:sp>
        <p:nvSpPr>
          <p:cNvPr id="5" name="矩形 4"/>
          <p:cNvSpPr/>
          <p:nvPr/>
        </p:nvSpPr>
        <p:spPr>
          <a:xfrm>
            <a:off x="8824595" y="2068830"/>
            <a:ext cx="2226310" cy="702310"/>
          </a:xfrm>
          <a:prstGeom prst="rect">
            <a:avLst/>
          </a:prstGeom>
          <a:solidFill>
            <a:srgbClr val="3473CB"/>
          </a:solidFill>
          <a:ln>
            <a:noFill/>
          </a:ln>
          <a:effectLst/>
        </p:spPr>
        <p:style>
          <a:lnRef idx="2">
            <a:srgbClr val="738598">
              <a:shade val="50000"/>
            </a:srgbClr>
          </a:lnRef>
          <a:fillRef idx="1">
            <a:srgbClr val="738598"/>
          </a:fillRef>
          <a:effectRef idx="0">
            <a:srgbClr val="738598"/>
          </a:effectRef>
          <a:fontRef idx="minor">
            <a:sysClr val="window" lastClr="FFFFFF"/>
          </a:fontRef>
        </p:style>
        <p:txBody>
          <a:bodyPr rot="0" spcFirstLastPara="0" vertOverflow="overflow" horzOverflow="overflow" vert="horz" wrap="square" lIns="51359" tIns="25679" rIns="51359" bIns="25679" numCol="1" spcCol="0" rtlCol="0" fromWordArt="0" anchor="ctr" anchorCtr="0" forceAA="0" compatLnSpc="1">
            <a:noAutofit/>
          </a:bodyPr>
          <a:lstStyle/>
          <a:p>
            <a:pPr algn="ctr">
              <a:lnSpc>
                <a:spcPct val="110000"/>
              </a:lnSpc>
              <a:buNone/>
            </a:pPr>
            <a:r>
              <a:rPr lang="zh-CN" altLang="en-US" b="1" dirty="0">
                <a:latin typeface="Arial" panose="020B0604020202090204" pitchFamily="34" charset="0"/>
                <a:ea typeface="黑体" panose="02010609060101010101" charset="-122"/>
                <a:sym typeface="+mn-ea"/>
              </a:rPr>
              <a:t>室内空气环境控制</a:t>
            </a:r>
            <a:endParaRPr lang="zh-CN" altLang="en-US" b="1" dirty="0">
              <a:latin typeface="Arial" panose="020B0604020202090204" pitchFamily="34" charset="0"/>
              <a:ea typeface="黑体" panose="02010609060101010101" charset="-122"/>
              <a:sym typeface="+mn-ea"/>
            </a:endParaRPr>
          </a:p>
        </p:txBody>
      </p:sp>
      <p:sp>
        <p:nvSpPr>
          <p:cNvPr id="7" name="矩形 6"/>
          <p:cNvSpPr/>
          <p:nvPr/>
        </p:nvSpPr>
        <p:spPr>
          <a:xfrm>
            <a:off x="8824595" y="4291965"/>
            <a:ext cx="2226310" cy="1737360"/>
          </a:xfrm>
          <a:prstGeom prst="rect">
            <a:avLst/>
          </a:prstGeom>
          <a:solidFill>
            <a:srgbClr val="738598"/>
          </a:solidFill>
          <a:ln>
            <a:noFill/>
          </a:ln>
          <a:effectLst/>
        </p:spPr>
        <p:style>
          <a:lnRef idx="2">
            <a:srgbClr val="738598">
              <a:shade val="50000"/>
            </a:srgbClr>
          </a:lnRef>
          <a:fillRef idx="1">
            <a:srgbClr val="738598"/>
          </a:fillRef>
          <a:effectRef idx="0">
            <a:srgbClr val="738598"/>
          </a:effectRef>
          <a:fontRef idx="minor">
            <a:sysClr val="window" lastClr="FFFFFF"/>
          </a:fontRef>
        </p:style>
        <p:txBody>
          <a:bodyPr vertOverflow="overflow" horzOverflow="overflow" vert="horz" wrap="square" lIns="51359" tIns="25679" rIns="51359" bIns="25679" numCol="1" spcCol="0" rtlCol="0" fromWordArt="0" anchor="t" anchorCtr="0" forceAA="0" compatLnSpc="1">
            <a:noAutofit/>
          </a:bodyPr>
          <a:lstStyle/>
          <a:p>
            <a:pPr eaLnBrk="1">
              <a:lnSpc>
                <a:spcPct val="150000"/>
              </a:lnSpc>
              <a:spcBef>
                <a:spcPts val="0"/>
              </a:spcBef>
              <a:spcAft>
                <a:spcPts val="0"/>
              </a:spcAft>
            </a:pPr>
            <a:r>
              <a:rPr lang="zh-CN" altLang="en-US" sz="1400" dirty="0">
                <a:latin typeface="Arial" panose="020B0604020202090204" pitchFamily="34" charset="0"/>
                <a:ea typeface="黑体" panose="02010609060101010101" charset="-122"/>
                <a:sym typeface="+mn-ea"/>
              </a:rPr>
              <a:t>教育、住宅、医疗、商用楼宇、公共交通等行业。</a:t>
            </a:r>
            <a:endParaRPr lang="zh-CN" altLang="en-US" sz="1400" dirty="0">
              <a:latin typeface="Arial" panose="020B0604020202090204" pitchFamily="34" charset="0"/>
              <a:ea typeface="黑体" panose="02010609060101010101" charset="-122"/>
              <a:sym typeface="+mn-ea"/>
            </a:endParaRPr>
          </a:p>
        </p:txBody>
      </p:sp>
      <p:pic>
        <p:nvPicPr>
          <p:cNvPr id="61" name="图片 60"/>
          <p:cNvPicPr>
            <a:picLocks noChangeAspect="1"/>
          </p:cNvPicPr>
          <p:nvPr/>
        </p:nvPicPr>
        <p:blipFill>
          <a:blip r:embed="rId1" cstate="screen"/>
          <a:stretch>
            <a:fillRect/>
          </a:stretch>
        </p:blipFill>
        <p:spPr>
          <a:xfrm>
            <a:off x="8824595" y="2764155"/>
            <a:ext cx="2225040" cy="1520190"/>
          </a:xfrm>
          <a:prstGeom prst="rect">
            <a:avLst/>
          </a:prstGeom>
        </p:spPr>
      </p:pic>
      <p:pic>
        <p:nvPicPr>
          <p:cNvPr id="12" name="图片 11" descr="G:\段秋姣\公司介绍PPT更新\2022公司PPT更新\业内版PPT修改\数据中心集成及总包.jpg数据中心集成及总包"/>
          <p:cNvPicPr>
            <a:picLocks noChangeAspect="1"/>
          </p:cNvPicPr>
          <p:nvPr/>
        </p:nvPicPr>
        <p:blipFill>
          <a:blip r:embed="rId2"/>
          <a:srcRect/>
          <a:stretch>
            <a:fillRect/>
          </a:stretch>
        </p:blipFill>
        <p:spPr>
          <a:xfrm>
            <a:off x="1397000" y="2771140"/>
            <a:ext cx="2226945" cy="1520825"/>
          </a:xfrm>
          <a:prstGeom prst="rect">
            <a:avLst/>
          </a:prstGeom>
        </p:spPr>
      </p:pic>
      <p:pic>
        <p:nvPicPr>
          <p:cNvPr id="2" name="图片 1" descr="冷链 拷贝"/>
          <p:cNvPicPr>
            <a:picLocks noChangeAspect="1"/>
          </p:cNvPicPr>
          <p:nvPr/>
        </p:nvPicPr>
        <p:blipFill>
          <a:blip r:embed="rId3"/>
          <a:srcRect l="1848" r="11595"/>
          <a:stretch>
            <a:fillRect/>
          </a:stretch>
        </p:blipFill>
        <p:spPr>
          <a:xfrm>
            <a:off x="3869690" y="2770505"/>
            <a:ext cx="2223135" cy="1517015"/>
          </a:xfrm>
          <a:prstGeom prst="rect">
            <a:avLst/>
          </a:prstGeom>
        </p:spPr>
      </p:pic>
      <p:pic>
        <p:nvPicPr>
          <p:cNvPr id="4" name="图片 3" descr="郑州地铁17号线"/>
          <p:cNvPicPr>
            <a:picLocks noChangeAspect="1"/>
          </p:cNvPicPr>
          <p:nvPr/>
        </p:nvPicPr>
        <p:blipFill>
          <a:blip r:embed="rId4"/>
          <a:srcRect l="1516"/>
          <a:stretch>
            <a:fillRect/>
          </a:stretch>
        </p:blipFill>
        <p:spPr>
          <a:xfrm>
            <a:off x="6340475" y="2764155"/>
            <a:ext cx="2238375" cy="1515745"/>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dirty="0">
                <a:latin typeface="Arial" panose="020B0604020202090204" pitchFamily="34" charset="0"/>
                <a:ea typeface="黑体" panose="02010609060101010101" charset="-122"/>
                <a:cs typeface="+mn-cs"/>
                <a:sym typeface="+mn-ea"/>
              </a:rPr>
              <a:t>英维克针对“云管边端”制冷解决方案</a:t>
            </a:r>
            <a:endParaRPr sz="3200" b="1" dirty="0">
              <a:latin typeface="Arial" panose="020B0604020202090204" pitchFamily="34" charset="0"/>
              <a:ea typeface="黑体" panose="02010609060101010101" charset="-122"/>
              <a:cs typeface="+mn-cs"/>
              <a:sym typeface="+mn-ea"/>
            </a:endParaRPr>
          </a:p>
        </p:txBody>
      </p:sp>
      <p:pic>
        <p:nvPicPr>
          <p:cNvPr id="1547" name="image133.png"/>
          <p:cNvPicPr>
            <a:picLocks noChangeAspect="1"/>
          </p:cNvPicPr>
          <p:nvPr>
            <p:custDataLst>
              <p:tags r:id="rId1"/>
            </p:custDataLst>
          </p:nvPr>
        </p:nvPicPr>
        <p:blipFill rotWithShape="1">
          <a:blip r:embed="rId2" cstate="screen"/>
          <a:srcRect/>
          <a:stretch>
            <a:fillRect/>
          </a:stretch>
        </p:blipFill>
        <p:spPr>
          <a:xfrm>
            <a:off x="2303145" y="1417320"/>
            <a:ext cx="8018145" cy="5154930"/>
          </a:xfrm>
          <a:prstGeom prst="rect">
            <a:avLst/>
          </a:prstGeom>
          <a:ln w="12700" cap="flat">
            <a:noFill/>
            <a:miter lim="400000"/>
            <a:headEnd/>
            <a:tailEnd/>
          </a:ln>
          <a:effectLst/>
        </p:spPr>
      </p:pic>
      <p:sp>
        <p:nvSpPr>
          <p:cNvPr id="1487" name="文本框 5"/>
          <p:cNvSpPr txBox="1"/>
          <p:nvPr/>
        </p:nvSpPr>
        <p:spPr>
          <a:xfrm>
            <a:off x="1257300" y="1290955"/>
            <a:ext cx="10123170" cy="455930"/>
          </a:xfrm>
          <a:prstGeom prst="rect">
            <a:avLst/>
          </a:prstGeom>
          <a:ln w="12700">
            <a:miter lim="400000"/>
          </a:ln>
        </p:spPr>
        <p:txBody>
          <a:bodyPr wrap="square" lIns="45644" tIns="45645" rIns="45644" bIns="45645">
            <a:spAutoFit/>
          </a:bodyPr>
          <a:lstStyle>
            <a:lvl1pPr>
              <a:defRPr sz="1400">
                <a:latin typeface="+mn-lt"/>
                <a:ea typeface="+mn-ea"/>
                <a:cs typeface="+mn-cs"/>
                <a:sym typeface="阿里巴巴普惠体 R" panose="00020600040101010101" charset="-122"/>
              </a:defRPr>
            </a:lvl1pPr>
          </a:lstStyle>
          <a:p>
            <a:r>
              <a:rPr lang="zh-CN" altLang="en-US" sz="2400" b="1" dirty="0">
                <a:solidFill>
                  <a:srgbClr val="163071"/>
                </a:solidFill>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rPr>
              <a:t>为“数字化”提供可靠、高效的温控解决方案</a:t>
            </a:r>
            <a:endParaRPr lang="zh-CN" altLang="en-US" sz="2400" b="1" dirty="0">
              <a:solidFill>
                <a:srgbClr val="163071"/>
              </a:solidFill>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2"/>
          <p:cNvSpPr txBox="1"/>
          <p:nvPr/>
        </p:nvSpPr>
        <p:spPr>
          <a:xfrm>
            <a:off x="4227761" y="2311400"/>
            <a:ext cx="666862" cy="743225"/>
          </a:xfrm>
          <a:prstGeom prst="rect">
            <a:avLst/>
          </a:prstGeom>
        </p:spPr>
        <p:txBody>
          <a:bodyPr/>
          <a:lstStyle>
            <a:lvl1pPr marL="0" marR="0" indent="0" algn="l" defTabSz="685165" rtl="0" latinLnBrk="0">
              <a:lnSpc>
                <a:spcPct val="90000"/>
              </a:lnSpc>
              <a:spcBef>
                <a:spcPts val="700"/>
              </a:spcBef>
              <a:spcAft>
                <a:spcPts val="0"/>
              </a:spcAft>
              <a:buClrTx/>
              <a:buSzTx/>
              <a:buFontTx/>
              <a:buNone/>
              <a:defRPr sz="3200" b="0" i="0" u="none" strike="noStrike" cap="none" spc="30" baseline="0">
                <a:ln>
                  <a:noFill/>
                </a:ln>
                <a:solidFill>
                  <a:srgbClr val="FFFFFF"/>
                </a:solidFill>
                <a:uFillTx/>
                <a:latin typeface="思源黑体 CN Regular" panose="020B0500000000000000" pitchFamily="34" charset="-122"/>
                <a:ea typeface="思源黑体 CN Regular" panose="020B0500000000000000" pitchFamily="34" charset="-122"/>
                <a:cs typeface="思源黑体 CN Regular" panose="020B0500000000000000" pitchFamily="34" charset="-122"/>
                <a:sym typeface="宋体" pitchFamily="2" charset="-122"/>
              </a:defRPr>
            </a:lvl1pPr>
            <a:lvl2pPr marL="0" marR="0" indent="0" algn="l" defTabSz="685165" rtl="0" latinLnBrk="0">
              <a:lnSpc>
                <a:spcPct val="90000"/>
              </a:lnSpc>
              <a:spcBef>
                <a:spcPts val="0"/>
              </a:spcBef>
              <a:spcAft>
                <a:spcPts val="0"/>
              </a:spcAft>
              <a:buClrTx/>
              <a:buSzTx/>
              <a:buFontTx/>
              <a:buNone/>
              <a:defRPr sz="3600" b="0" i="0" u="none" strike="noStrike" cap="none" spc="30" baseline="0">
                <a:ln>
                  <a:noFill/>
                </a:ln>
                <a:solidFill>
                  <a:srgbClr val="404040"/>
                </a:solidFill>
                <a:uFillTx/>
                <a:latin typeface="阿里巴巴普惠体 B" panose="00020600040101010101" charset="-122"/>
                <a:ea typeface="阿里巴巴普惠体 B" panose="00020600040101010101" charset="-122"/>
                <a:cs typeface="阿里巴巴普惠体 B" panose="00020600040101010101" charset="-122"/>
                <a:sym typeface="阿里巴巴普惠体 B" panose="00020600040101010101" charset="-122"/>
              </a:defRPr>
            </a:lvl2pPr>
            <a:lvl3pPr marL="0" marR="0" indent="0" algn="l" defTabSz="685165" rtl="0" latinLnBrk="0">
              <a:lnSpc>
                <a:spcPct val="90000"/>
              </a:lnSpc>
              <a:spcBef>
                <a:spcPts val="0"/>
              </a:spcBef>
              <a:spcAft>
                <a:spcPts val="0"/>
              </a:spcAft>
              <a:buClrTx/>
              <a:buSzTx/>
              <a:buFontTx/>
              <a:buNone/>
              <a:defRPr sz="3600" b="0" i="0" u="none" strike="noStrike" cap="none" spc="30" baseline="0">
                <a:ln>
                  <a:noFill/>
                </a:ln>
                <a:solidFill>
                  <a:srgbClr val="404040"/>
                </a:solidFill>
                <a:uFillTx/>
                <a:latin typeface="阿里巴巴普惠体 B" panose="00020600040101010101" charset="-122"/>
                <a:ea typeface="阿里巴巴普惠体 B" panose="00020600040101010101" charset="-122"/>
                <a:cs typeface="阿里巴巴普惠体 B" panose="00020600040101010101" charset="-122"/>
                <a:sym typeface="阿里巴巴普惠体 B" panose="00020600040101010101" charset="-122"/>
              </a:defRPr>
            </a:lvl3pPr>
            <a:lvl4pPr marL="0" marR="0" indent="0" algn="l" defTabSz="685165" rtl="0" latinLnBrk="0">
              <a:lnSpc>
                <a:spcPct val="90000"/>
              </a:lnSpc>
              <a:spcBef>
                <a:spcPts val="0"/>
              </a:spcBef>
              <a:spcAft>
                <a:spcPts val="0"/>
              </a:spcAft>
              <a:buClrTx/>
              <a:buSzTx/>
              <a:buFontTx/>
              <a:buNone/>
              <a:defRPr sz="3600" b="0" i="0" u="none" strike="noStrike" cap="none" spc="30" baseline="0">
                <a:ln>
                  <a:noFill/>
                </a:ln>
                <a:solidFill>
                  <a:srgbClr val="404040"/>
                </a:solidFill>
                <a:uFillTx/>
                <a:latin typeface="阿里巴巴普惠体 B" panose="00020600040101010101" charset="-122"/>
                <a:ea typeface="阿里巴巴普惠体 B" panose="00020600040101010101" charset="-122"/>
                <a:cs typeface="阿里巴巴普惠体 B" panose="00020600040101010101" charset="-122"/>
                <a:sym typeface="阿里巴巴普惠体 B" panose="00020600040101010101" charset="-122"/>
              </a:defRPr>
            </a:lvl4pPr>
            <a:lvl5pPr marL="0" marR="0" indent="0" algn="l" defTabSz="685165" rtl="0" latinLnBrk="0">
              <a:lnSpc>
                <a:spcPct val="90000"/>
              </a:lnSpc>
              <a:spcBef>
                <a:spcPts val="0"/>
              </a:spcBef>
              <a:spcAft>
                <a:spcPts val="0"/>
              </a:spcAft>
              <a:buClrTx/>
              <a:buSzTx/>
              <a:buFontTx/>
              <a:buNone/>
              <a:defRPr sz="3600" b="0" i="0" u="none" strike="noStrike" cap="none" spc="30" baseline="0">
                <a:ln>
                  <a:noFill/>
                </a:ln>
                <a:solidFill>
                  <a:srgbClr val="404040"/>
                </a:solidFill>
                <a:uFillTx/>
                <a:latin typeface="阿里巴巴普惠体 B" panose="00020600040101010101" charset="-122"/>
                <a:ea typeface="阿里巴巴普惠体 B" panose="00020600040101010101" charset="-122"/>
                <a:cs typeface="阿里巴巴普惠体 B" panose="00020600040101010101" charset="-122"/>
                <a:sym typeface="阿里巴巴普惠体 B" panose="00020600040101010101" charset="-122"/>
              </a:defRPr>
            </a:lvl5pPr>
            <a:lvl6pPr marL="0" marR="0" indent="0" algn="l" defTabSz="685165" rtl="0" latinLnBrk="0">
              <a:lnSpc>
                <a:spcPct val="90000"/>
              </a:lnSpc>
              <a:spcBef>
                <a:spcPts val="0"/>
              </a:spcBef>
              <a:spcAft>
                <a:spcPts val="0"/>
              </a:spcAft>
              <a:buClrTx/>
              <a:buSzTx/>
              <a:buFontTx/>
              <a:buNone/>
              <a:defRPr sz="3600" b="0" i="0" u="none" strike="noStrike" cap="none" spc="30" baseline="0">
                <a:ln>
                  <a:noFill/>
                </a:ln>
                <a:solidFill>
                  <a:srgbClr val="404040"/>
                </a:solidFill>
                <a:uFillTx/>
                <a:latin typeface="阿里巴巴普惠体 B" panose="00020600040101010101" charset="-122"/>
                <a:ea typeface="阿里巴巴普惠体 B" panose="00020600040101010101" charset="-122"/>
                <a:cs typeface="阿里巴巴普惠体 B" panose="00020600040101010101" charset="-122"/>
                <a:sym typeface="阿里巴巴普惠体 B" panose="00020600040101010101" charset="-122"/>
              </a:defRPr>
            </a:lvl6pPr>
            <a:lvl7pPr marL="0" marR="0" indent="0" algn="l" defTabSz="685165" rtl="0" latinLnBrk="0">
              <a:lnSpc>
                <a:spcPct val="90000"/>
              </a:lnSpc>
              <a:spcBef>
                <a:spcPts val="0"/>
              </a:spcBef>
              <a:spcAft>
                <a:spcPts val="0"/>
              </a:spcAft>
              <a:buClrTx/>
              <a:buSzTx/>
              <a:buFontTx/>
              <a:buNone/>
              <a:defRPr sz="3600" b="0" i="0" u="none" strike="noStrike" cap="none" spc="30" baseline="0">
                <a:ln>
                  <a:noFill/>
                </a:ln>
                <a:solidFill>
                  <a:srgbClr val="404040"/>
                </a:solidFill>
                <a:uFillTx/>
                <a:latin typeface="阿里巴巴普惠体 B" panose="00020600040101010101" charset="-122"/>
                <a:ea typeface="阿里巴巴普惠体 B" panose="00020600040101010101" charset="-122"/>
                <a:cs typeface="阿里巴巴普惠体 B" panose="00020600040101010101" charset="-122"/>
                <a:sym typeface="阿里巴巴普惠体 B" panose="00020600040101010101" charset="-122"/>
              </a:defRPr>
            </a:lvl7pPr>
            <a:lvl8pPr marL="0" marR="0" indent="0" algn="l" defTabSz="685165" rtl="0" latinLnBrk="0">
              <a:lnSpc>
                <a:spcPct val="90000"/>
              </a:lnSpc>
              <a:spcBef>
                <a:spcPts val="0"/>
              </a:spcBef>
              <a:spcAft>
                <a:spcPts val="0"/>
              </a:spcAft>
              <a:buClrTx/>
              <a:buSzTx/>
              <a:buFontTx/>
              <a:buNone/>
              <a:defRPr sz="3600" b="0" i="0" u="none" strike="noStrike" cap="none" spc="30" baseline="0">
                <a:ln>
                  <a:noFill/>
                </a:ln>
                <a:solidFill>
                  <a:srgbClr val="404040"/>
                </a:solidFill>
                <a:uFillTx/>
                <a:latin typeface="阿里巴巴普惠体 B" panose="00020600040101010101" charset="-122"/>
                <a:ea typeface="阿里巴巴普惠体 B" panose="00020600040101010101" charset="-122"/>
                <a:cs typeface="阿里巴巴普惠体 B" panose="00020600040101010101" charset="-122"/>
                <a:sym typeface="阿里巴巴普惠体 B" panose="00020600040101010101" charset="-122"/>
              </a:defRPr>
            </a:lvl8pPr>
            <a:lvl9pPr marL="0" marR="0" indent="0" algn="l" defTabSz="685165" rtl="0" latinLnBrk="0">
              <a:lnSpc>
                <a:spcPct val="90000"/>
              </a:lnSpc>
              <a:spcBef>
                <a:spcPts val="0"/>
              </a:spcBef>
              <a:spcAft>
                <a:spcPts val="0"/>
              </a:spcAft>
              <a:buClrTx/>
              <a:buSzTx/>
              <a:buFontTx/>
              <a:buNone/>
              <a:defRPr sz="3600" b="0" i="0" u="none" strike="noStrike" cap="none" spc="30" baseline="0">
                <a:ln>
                  <a:noFill/>
                </a:ln>
                <a:solidFill>
                  <a:srgbClr val="404040"/>
                </a:solidFill>
                <a:uFillTx/>
                <a:latin typeface="阿里巴巴普惠体 B" panose="00020600040101010101" charset="-122"/>
                <a:ea typeface="阿里巴巴普惠体 B" panose="00020600040101010101" charset="-122"/>
                <a:cs typeface="阿里巴巴普惠体 B" panose="00020600040101010101" charset="-122"/>
                <a:sym typeface="阿里巴巴普惠体 B" panose="00020600040101010101" charset="-122"/>
              </a:defRPr>
            </a:lvl9pPr>
          </a:lstStyle>
          <a:p>
            <a:pPr hangingPunct="1">
              <a:defRPr spc="0">
                <a:latin typeface="+mn-lt"/>
                <a:ea typeface="+mn-ea"/>
                <a:cs typeface="+mn-cs"/>
                <a:sym typeface="阿里巴巴普惠体 R" panose="00020600040101010101" charset="-122"/>
              </a:defRPr>
            </a:pPr>
            <a:r>
              <a:rPr lang="en-US" altLang="zh-CN" b="1" dirty="0" smtClean="0">
                <a:solidFill>
                  <a:srgbClr val="FFFFFF"/>
                </a:solidFill>
                <a:uFillTx/>
                <a:latin typeface="Arial" panose="020B0604020202090204" pitchFamily="34" charset="0"/>
                <a:ea typeface="黑体" panose="02010609060101010101" charset="-122"/>
                <a:cs typeface="宋体" pitchFamily="2" charset="-122"/>
                <a:sym typeface="阿里巴巴普惠体 R" panose="00020600040101010101" charset="-122"/>
              </a:rPr>
              <a:t>01</a:t>
            </a:r>
            <a:endParaRPr lang="en-US" altLang="zh-CN" b="1" dirty="0" smtClean="0">
              <a:solidFill>
                <a:srgbClr val="FFFFFF"/>
              </a:solidFill>
              <a:uFillTx/>
              <a:latin typeface="Arial" panose="020B0604020202090204" pitchFamily="34" charset="0"/>
              <a:ea typeface="黑体" panose="02010609060101010101" charset="-122"/>
              <a:cs typeface="宋体" pitchFamily="2" charset="-122"/>
              <a:sym typeface="阿里巴巴普惠体 R" panose="00020600040101010101" charset="-122"/>
            </a:endParaRPr>
          </a:p>
        </p:txBody>
      </p:sp>
      <p:sp>
        <p:nvSpPr>
          <p:cNvPr id="5" name="标题 2"/>
          <p:cNvSpPr txBox="1"/>
          <p:nvPr/>
        </p:nvSpPr>
        <p:spPr>
          <a:xfrm>
            <a:off x="6609793" y="2311400"/>
            <a:ext cx="1854748" cy="743225"/>
          </a:xfrm>
          <a:prstGeom prst="rect">
            <a:avLst/>
          </a:prstGeom>
        </p:spPr>
        <p:txBody>
          <a:bodyPr/>
          <a:lstStyle>
            <a:lvl1pPr marL="0" marR="0" indent="0" algn="l" defTabSz="685165" rtl="0" latinLnBrk="0">
              <a:lnSpc>
                <a:spcPct val="90000"/>
              </a:lnSpc>
              <a:spcBef>
                <a:spcPts val="700"/>
              </a:spcBef>
              <a:spcAft>
                <a:spcPts val="0"/>
              </a:spcAft>
              <a:buClrTx/>
              <a:buSzTx/>
              <a:buFontTx/>
              <a:buNone/>
              <a:defRPr sz="3200" b="0" i="0" u="none" strike="noStrike" cap="none" spc="30" baseline="0">
                <a:ln>
                  <a:noFill/>
                </a:ln>
                <a:solidFill>
                  <a:srgbClr val="FFFFFF"/>
                </a:solidFill>
                <a:uFillTx/>
                <a:latin typeface="思源黑体 CN Regular" panose="020B0500000000000000" pitchFamily="34" charset="-122"/>
                <a:ea typeface="思源黑体 CN Regular" panose="020B0500000000000000" pitchFamily="34" charset="-122"/>
                <a:cs typeface="思源黑体 CN Regular" panose="020B0500000000000000" pitchFamily="34" charset="-122"/>
                <a:sym typeface="宋体" pitchFamily="2" charset="-122"/>
              </a:defRPr>
            </a:lvl1pPr>
            <a:lvl2pPr marL="0" marR="0" indent="0" algn="l" defTabSz="685165" rtl="0" latinLnBrk="0">
              <a:lnSpc>
                <a:spcPct val="90000"/>
              </a:lnSpc>
              <a:spcBef>
                <a:spcPts val="0"/>
              </a:spcBef>
              <a:spcAft>
                <a:spcPts val="0"/>
              </a:spcAft>
              <a:buClrTx/>
              <a:buSzTx/>
              <a:buFontTx/>
              <a:buNone/>
              <a:defRPr sz="3600" b="0" i="0" u="none" strike="noStrike" cap="none" spc="30" baseline="0">
                <a:ln>
                  <a:noFill/>
                </a:ln>
                <a:solidFill>
                  <a:srgbClr val="404040"/>
                </a:solidFill>
                <a:uFillTx/>
                <a:latin typeface="阿里巴巴普惠体 B" panose="00020600040101010101" charset="-122"/>
                <a:ea typeface="阿里巴巴普惠体 B" panose="00020600040101010101" charset="-122"/>
                <a:cs typeface="阿里巴巴普惠体 B" panose="00020600040101010101" charset="-122"/>
                <a:sym typeface="阿里巴巴普惠体 B" panose="00020600040101010101" charset="-122"/>
              </a:defRPr>
            </a:lvl2pPr>
            <a:lvl3pPr marL="0" marR="0" indent="0" algn="l" defTabSz="685165" rtl="0" latinLnBrk="0">
              <a:lnSpc>
                <a:spcPct val="90000"/>
              </a:lnSpc>
              <a:spcBef>
                <a:spcPts val="0"/>
              </a:spcBef>
              <a:spcAft>
                <a:spcPts val="0"/>
              </a:spcAft>
              <a:buClrTx/>
              <a:buSzTx/>
              <a:buFontTx/>
              <a:buNone/>
              <a:defRPr sz="3600" b="0" i="0" u="none" strike="noStrike" cap="none" spc="30" baseline="0">
                <a:ln>
                  <a:noFill/>
                </a:ln>
                <a:solidFill>
                  <a:srgbClr val="404040"/>
                </a:solidFill>
                <a:uFillTx/>
                <a:latin typeface="阿里巴巴普惠体 B" panose="00020600040101010101" charset="-122"/>
                <a:ea typeface="阿里巴巴普惠体 B" panose="00020600040101010101" charset="-122"/>
                <a:cs typeface="阿里巴巴普惠体 B" panose="00020600040101010101" charset="-122"/>
                <a:sym typeface="阿里巴巴普惠体 B" panose="00020600040101010101" charset="-122"/>
              </a:defRPr>
            </a:lvl3pPr>
            <a:lvl4pPr marL="0" marR="0" indent="0" algn="l" defTabSz="685165" rtl="0" latinLnBrk="0">
              <a:lnSpc>
                <a:spcPct val="90000"/>
              </a:lnSpc>
              <a:spcBef>
                <a:spcPts val="0"/>
              </a:spcBef>
              <a:spcAft>
                <a:spcPts val="0"/>
              </a:spcAft>
              <a:buClrTx/>
              <a:buSzTx/>
              <a:buFontTx/>
              <a:buNone/>
              <a:defRPr sz="3600" b="0" i="0" u="none" strike="noStrike" cap="none" spc="30" baseline="0">
                <a:ln>
                  <a:noFill/>
                </a:ln>
                <a:solidFill>
                  <a:srgbClr val="404040"/>
                </a:solidFill>
                <a:uFillTx/>
                <a:latin typeface="阿里巴巴普惠体 B" panose="00020600040101010101" charset="-122"/>
                <a:ea typeface="阿里巴巴普惠体 B" panose="00020600040101010101" charset="-122"/>
                <a:cs typeface="阿里巴巴普惠体 B" panose="00020600040101010101" charset="-122"/>
                <a:sym typeface="阿里巴巴普惠体 B" panose="00020600040101010101" charset="-122"/>
              </a:defRPr>
            </a:lvl4pPr>
            <a:lvl5pPr marL="0" marR="0" indent="0" algn="l" defTabSz="685165" rtl="0" latinLnBrk="0">
              <a:lnSpc>
                <a:spcPct val="90000"/>
              </a:lnSpc>
              <a:spcBef>
                <a:spcPts val="0"/>
              </a:spcBef>
              <a:spcAft>
                <a:spcPts val="0"/>
              </a:spcAft>
              <a:buClrTx/>
              <a:buSzTx/>
              <a:buFontTx/>
              <a:buNone/>
              <a:defRPr sz="3600" b="0" i="0" u="none" strike="noStrike" cap="none" spc="30" baseline="0">
                <a:ln>
                  <a:noFill/>
                </a:ln>
                <a:solidFill>
                  <a:srgbClr val="404040"/>
                </a:solidFill>
                <a:uFillTx/>
                <a:latin typeface="阿里巴巴普惠体 B" panose="00020600040101010101" charset="-122"/>
                <a:ea typeface="阿里巴巴普惠体 B" panose="00020600040101010101" charset="-122"/>
                <a:cs typeface="阿里巴巴普惠体 B" panose="00020600040101010101" charset="-122"/>
                <a:sym typeface="阿里巴巴普惠体 B" panose="00020600040101010101" charset="-122"/>
              </a:defRPr>
            </a:lvl5pPr>
            <a:lvl6pPr marL="0" marR="0" indent="0" algn="l" defTabSz="685165" rtl="0" latinLnBrk="0">
              <a:lnSpc>
                <a:spcPct val="90000"/>
              </a:lnSpc>
              <a:spcBef>
                <a:spcPts val="0"/>
              </a:spcBef>
              <a:spcAft>
                <a:spcPts val="0"/>
              </a:spcAft>
              <a:buClrTx/>
              <a:buSzTx/>
              <a:buFontTx/>
              <a:buNone/>
              <a:defRPr sz="3600" b="0" i="0" u="none" strike="noStrike" cap="none" spc="30" baseline="0">
                <a:ln>
                  <a:noFill/>
                </a:ln>
                <a:solidFill>
                  <a:srgbClr val="404040"/>
                </a:solidFill>
                <a:uFillTx/>
                <a:latin typeface="阿里巴巴普惠体 B" panose="00020600040101010101" charset="-122"/>
                <a:ea typeface="阿里巴巴普惠体 B" panose="00020600040101010101" charset="-122"/>
                <a:cs typeface="阿里巴巴普惠体 B" panose="00020600040101010101" charset="-122"/>
                <a:sym typeface="阿里巴巴普惠体 B" panose="00020600040101010101" charset="-122"/>
              </a:defRPr>
            </a:lvl6pPr>
            <a:lvl7pPr marL="0" marR="0" indent="0" algn="l" defTabSz="685165" rtl="0" latinLnBrk="0">
              <a:lnSpc>
                <a:spcPct val="90000"/>
              </a:lnSpc>
              <a:spcBef>
                <a:spcPts val="0"/>
              </a:spcBef>
              <a:spcAft>
                <a:spcPts val="0"/>
              </a:spcAft>
              <a:buClrTx/>
              <a:buSzTx/>
              <a:buFontTx/>
              <a:buNone/>
              <a:defRPr sz="3600" b="0" i="0" u="none" strike="noStrike" cap="none" spc="30" baseline="0">
                <a:ln>
                  <a:noFill/>
                </a:ln>
                <a:solidFill>
                  <a:srgbClr val="404040"/>
                </a:solidFill>
                <a:uFillTx/>
                <a:latin typeface="阿里巴巴普惠体 B" panose="00020600040101010101" charset="-122"/>
                <a:ea typeface="阿里巴巴普惠体 B" panose="00020600040101010101" charset="-122"/>
                <a:cs typeface="阿里巴巴普惠体 B" panose="00020600040101010101" charset="-122"/>
                <a:sym typeface="阿里巴巴普惠体 B" panose="00020600040101010101" charset="-122"/>
              </a:defRPr>
            </a:lvl7pPr>
            <a:lvl8pPr marL="0" marR="0" indent="0" algn="l" defTabSz="685165" rtl="0" latinLnBrk="0">
              <a:lnSpc>
                <a:spcPct val="90000"/>
              </a:lnSpc>
              <a:spcBef>
                <a:spcPts val="0"/>
              </a:spcBef>
              <a:spcAft>
                <a:spcPts val="0"/>
              </a:spcAft>
              <a:buClrTx/>
              <a:buSzTx/>
              <a:buFontTx/>
              <a:buNone/>
              <a:defRPr sz="3600" b="0" i="0" u="none" strike="noStrike" cap="none" spc="30" baseline="0">
                <a:ln>
                  <a:noFill/>
                </a:ln>
                <a:solidFill>
                  <a:srgbClr val="404040"/>
                </a:solidFill>
                <a:uFillTx/>
                <a:latin typeface="阿里巴巴普惠体 B" panose="00020600040101010101" charset="-122"/>
                <a:ea typeface="阿里巴巴普惠体 B" panose="00020600040101010101" charset="-122"/>
                <a:cs typeface="阿里巴巴普惠体 B" panose="00020600040101010101" charset="-122"/>
                <a:sym typeface="阿里巴巴普惠体 B" panose="00020600040101010101" charset="-122"/>
              </a:defRPr>
            </a:lvl8pPr>
            <a:lvl9pPr marL="0" marR="0" indent="0" algn="l" defTabSz="685165" rtl="0" latinLnBrk="0">
              <a:lnSpc>
                <a:spcPct val="90000"/>
              </a:lnSpc>
              <a:spcBef>
                <a:spcPts val="0"/>
              </a:spcBef>
              <a:spcAft>
                <a:spcPts val="0"/>
              </a:spcAft>
              <a:buClrTx/>
              <a:buSzTx/>
              <a:buFontTx/>
              <a:buNone/>
              <a:defRPr sz="3600" b="0" i="0" u="none" strike="noStrike" cap="none" spc="30" baseline="0">
                <a:ln>
                  <a:noFill/>
                </a:ln>
                <a:solidFill>
                  <a:srgbClr val="404040"/>
                </a:solidFill>
                <a:uFillTx/>
                <a:latin typeface="阿里巴巴普惠体 B" panose="00020600040101010101" charset="-122"/>
                <a:ea typeface="阿里巴巴普惠体 B" panose="00020600040101010101" charset="-122"/>
                <a:cs typeface="阿里巴巴普惠体 B" panose="00020600040101010101" charset="-122"/>
                <a:sym typeface="阿里巴巴普惠体 B" panose="00020600040101010101" charset="-122"/>
              </a:defRPr>
            </a:lvl9pPr>
          </a:lstStyle>
          <a:p>
            <a:pPr hangingPunct="1">
              <a:defRPr spc="0">
                <a:latin typeface="+mn-lt"/>
                <a:ea typeface="+mn-ea"/>
                <a:cs typeface="+mn-cs"/>
                <a:sym typeface="阿里巴巴普惠体 R" panose="00020600040101010101" charset="-122"/>
              </a:defRPr>
            </a:pPr>
            <a:r>
              <a:rPr lang="zh-CN" altLang="en-US" b="1" dirty="0" smtClean="0">
                <a:solidFill>
                  <a:srgbClr val="FFFFFF"/>
                </a:solidFill>
                <a:uFillTx/>
                <a:latin typeface="Arial" panose="020B0604020202090204" pitchFamily="34" charset="0"/>
                <a:ea typeface="黑体" panose="02010609060101010101" charset="-122"/>
                <a:cs typeface="宋体" pitchFamily="2" charset="-122"/>
                <a:sym typeface="阿里巴巴普惠体 R" panose="00020600040101010101" charset="-122"/>
              </a:rPr>
              <a:t>公司概况</a:t>
            </a:r>
            <a:endParaRPr lang="zh-CN" altLang="en-US" b="1" dirty="0" smtClean="0">
              <a:solidFill>
                <a:srgbClr val="FFFFFF"/>
              </a:solidFill>
              <a:uFillTx/>
              <a:latin typeface="Arial" panose="020B0604020202090204" pitchFamily="34" charset="0"/>
              <a:ea typeface="黑体" panose="02010609060101010101" charset="-122"/>
              <a:cs typeface="宋体" pitchFamily="2" charset="-122"/>
              <a:sym typeface="阿里巴巴普惠体 R" panose="00020600040101010101"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dirty="0">
                <a:latin typeface="Arial" panose="020B0604020202090204" pitchFamily="34" charset="0"/>
                <a:ea typeface="黑体" panose="02010609060101010101" charset="-122"/>
                <a:cs typeface="+mn-cs"/>
                <a:sym typeface="+mn-ea"/>
              </a:rPr>
              <a:t>一、数据中心温控业务</a:t>
            </a:r>
            <a:endParaRPr sz="3200" b="1" dirty="0">
              <a:latin typeface="Arial" panose="020B0604020202090204" pitchFamily="34" charset="0"/>
              <a:ea typeface="黑体" panose="02010609060101010101" charset="-122"/>
              <a:cs typeface="+mn-cs"/>
              <a:sym typeface="+mn-ea"/>
            </a:endParaRPr>
          </a:p>
        </p:txBody>
      </p:sp>
      <p:sp>
        <p:nvSpPr>
          <p:cNvPr id="2" name="标题 1"/>
          <p:cNvSpPr>
            <a:spLocks noGrp="1"/>
          </p:cNvSpPr>
          <p:nvPr/>
        </p:nvSpPr>
        <p:spPr>
          <a:xfrm>
            <a:off x="1231265" y="93599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endParaRPr sz="2400" b="1" dirty="0">
              <a:solidFill>
                <a:srgbClr val="E18F08"/>
              </a:solidFill>
              <a:latin typeface="黑体" panose="02010609060101010101" charset="-122"/>
              <a:ea typeface="黑体" panose="02010609060101010101" charset="-122"/>
              <a:cs typeface="+mn-cs"/>
              <a:sym typeface="+mn-ea"/>
            </a:endParaRPr>
          </a:p>
        </p:txBody>
      </p:sp>
      <p:sp>
        <p:nvSpPr>
          <p:cNvPr id="15371" name="矩形 13"/>
          <p:cNvSpPr/>
          <p:nvPr/>
        </p:nvSpPr>
        <p:spPr>
          <a:xfrm>
            <a:off x="1231265" y="1732915"/>
            <a:ext cx="4808855" cy="2636520"/>
          </a:xfrm>
          <a:prstGeom prst="rect">
            <a:avLst/>
          </a:prstGeom>
          <a:noFill/>
          <a:ln w="9525">
            <a:noFill/>
          </a:ln>
        </p:spPr>
        <p:txBody>
          <a:bodyPr wrap="square" anchor="t" anchorCtr="0">
            <a:spAutoFit/>
          </a:bodyPr>
          <a:lstStyle/>
          <a:p>
            <a:pPr marL="342900" indent="-342900" algn="just">
              <a:lnSpc>
                <a:spcPct val="150000"/>
              </a:lnSpc>
              <a:spcAft>
                <a:spcPts val="600"/>
              </a:spcAft>
              <a:buClr>
                <a:srgbClr val="E18F08"/>
              </a:buClr>
              <a:buSzPct val="58000"/>
              <a:buFont typeface="Wingdings" panose="05000000000000000000" pitchFamily="2" charset="2"/>
              <a:buChar char="l"/>
            </a:pPr>
            <a:r>
              <a:rPr lang="zh-CN" altLang="en-US" dirty="0">
                <a:solidFill>
                  <a:srgbClr val="262626"/>
                </a:solidFill>
                <a:latin typeface="Arial" panose="020B0604020202090204" pitchFamily="34" charset="0"/>
                <a:ea typeface="黑体" panose="02010609060101010101" charset="-122"/>
              </a:rPr>
              <a:t>针对数据中心、服务器机房、通信机房、高精度实验室等领域的房间级环境提供专用温控节能解决方案，用于对设备机房或实验室空间精密温湿度、洁净度控制调节</a:t>
            </a:r>
            <a:endParaRPr lang="zh-CN" altLang="en-US" dirty="0">
              <a:solidFill>
                <a:srgbClr val="262626"/>
              </a:solidFill>
              <a:latin typeface="Arial" panose="020B0604020202090204" pitchFamily="34" charset="0"/>
              <a:ea typeface="黑体" panose="02010609060101010101" charset="-122"/>
            </a:endParaRPr>
          </a:p>
          <a:p>
            <a:pPr marL="342900" indent="-342900" algn="just">
              <a:lnSpc>
                <a:spcPct val="150000"/>
              </a:lnSpc>
              <a:spcAft>
                <a:spcPts val="600"/>
              </a:spcAft>
              <a:buClr>
                <a:srgbClr val="E18F08"/>
              </a:buClr>
              <a:buSzPct val="58000"/>
              <a:buFont typeface="Wingdings" panose="05000000000000000000" pitchFamily="2" charset="2"/>
              <a:buChar char="l"/>
            </a:pPr>
            <a:r>
              <a:rPr lang="zh-CN" altLang="en-US" dirty="0">
                <a:solidFill>
                  <a:srgbClr val="262626"/>
                </a:solidFill>
                <a:latin typeface="Arial" panose="020B0604020202090204" pitchFamily="34" charset="0"/>
                <a:ea typeface="黑体" panose="02010609060101010101" charset="-122"/>
              </a:rPr>
              <a:t>业内</a:t>
            </a:r>
            <a:r>
              <a:rPr lang="zh-CN" altLang="en-US" b="1" dirty="0">
                <a:solidFill>
                  <a:srgbClr val="E18F08"/>
                </a:solidFill>
                <a:latin typeface="Arial" panose="020B0604020202090204" pitchFamily="34" charset="0"/>
                <a:ea typeface="黑体" panose="02010609060101010101" charset="-122"/>
              </a:rPr>
              <a:t>龙头品牌</a:t>
            </a:r>
            <a:r>
              <a:rPr lang="zh-CN" altLang="en-US" dirty="0">
                <a:solidFill>
                  <a:srgbClr val="262626"/>
                </a:solidFill>
                <a:latin typeface="Arial" panose="020B0604020202090204" pitchFamily="34" charset="0"/>
                <a:ea typeface="黑体" panose="02010609060101010101" charset="-122"/>
              </a:rPr>
              <a:t>地位，</a:t>
            </a:r>
            <a:r>
              <a:rPr lang="zh-CN" dirty="0">
                <a:solidFill>
                  <a:srgbClr val="262626"/>
                </a:solidFill>
                <a:latin typeface="Arial" panose="020B0604020202090204" pitchFamily="34" charset="0"/>
                <a:ea typeface="黑体" panose="02010609060101010101" charset="-122"/>
              </a:rPr>
              <a:t>技术引领行业，方案产品齐全，节能效果显著</a:t>
            </a:r>
            <a:endParaRPr lang="zh-CN" altLang="en-US" dirty="0">
              <a:solidFill>
                <a:srgbClr val="262626"/>
              </a:solidFill>
              <a:latin typeface="Arial" panose="020B0604020202090204" pitchFamily="34" charset="0"/>
              <a:ea typeface="黑体" panose="02010609060101010101" charset="-122"/>
            </a:endParaRPr>
          </a:p>
        </p:txBody>
      </p:sp>
      <p:sp>
        <p:nvSpPr>
          <p:cNvPr id="15362" name="TextBox 12"/>
          <p:cNvSpPr txBox="1"/>
          <p:nvPr/>
        </p:nvSpPr>
        <p:spPr>
          <a:xfrm>
            <a:off x="6738620" y="4504690"/>
            <a:ext cx="1773555" cy="306705"/>
          </a:xfrm>
          <a:prstGeom prst="rect">
            <a:avLst/>
          </a:prstGeom>
          <a:noFill/>
          <a:ln w="9525">
            <a:noFill/>
          </a:ln>
        </p:spPr>
        <p:txBody>
          <a:bodyPr wrap="square" anchor="t" anchorCtr="0">
            <a:spAutoFit/>
          </a:bodyPr>
          <a:lstStyle/>
          <a:p>
            <a:pPr algn="ctr"/>
            <a:r>
              <a:rPr lang="zh-CN" altLang="en-US" sz="1400" dirty="0">
                <a:solidFill>
                  <a:srgbClr val="132F6E"/>
                </a:solidFill>
                <a:latin typeface="Arial" panose="020B0604020202090204" pitchFamily="34" charset="0"/>
                <a:ea typeface="黑体" panose="02010609060101010101" charset="-122"/>
                <a:cs typeface="黑体" panose="02010609060101010101" charset="-122"/>
              </a:rPr>
              <a:t>微模块数据中心</a:t>
            </a:r>
            <a:endParaRPr lang="zh-CN" altLang="en-US" sz="1400" dirty="0">
              <a:solidFill>
                <a:srgbClr val="132F6E"/>
              </a:solidFill>
              <a:latin typeface="Arial" panose="020B0604020202090204" pitchFamily="34" charset="0"/>
              <a:ea typeface="黑体" panose="02010609060101010101" charset="-122"/>
              <a:cs typeface="黑体" panose="02010609060101010101" charset="-122"/>
            </a:endParaRPr>
          </a:p>
        </p:txBody>
      </p:sp>
      <p:sp>
        <p:nvSpPr>
          <p:cNvPr id="15363" name="TextBox 13"/>
          <p:cNvSpPr txBox="1"/>
          <p:nvPr/>
        </p:nvSpPr>
        <p:spPr>
          <a:xfrm>
            <a:off x="6884670" y="2933700"/>
            <a:ext cx="1451610" cy="306705"/>
          </a:xfrm>
          <a:prstGeom prst="rect">
            <a:avLst/>
          </a:prstGeom>
          <a:noFill/>
          <a:ln w="9525">
            <a:noFill/>
          </a:ln>
        </p:spPr>
        <p:txBody>
          <a:bodyPr anchor="t" anchorCtr="0">
            <a:spAutoFit/>
          </a:bodyPr>
          <a:lstStyle/>
          <a:p>
            <a:pPr algn="ctr"/>
            <a:r>
              <a:rPr lang="zh-CN" altLang="en-US" sz="1400" dirty="0">
                <a:solidFill>
                  <a:srgbClr val="132F6E"/>
                </a:solidFill>
                <a:latin typeface="Arial" panose="020B0604020202090204" pitchFamily="34" charset="0"/>
                <a:ea typeface="黑体" panose="02010609060101010101" charset="-122"/>
              </a:rPr>
              <a:t>机房专用空调</a:t>
            </a:r>
            <a:endParaRPr lang="zh-CN" altLang="en-US" sz="1400" dirty="0">
              <a:solidFill>
                <a:srgbClr val="132F6E"/>
              </a:solidFill>
              <a:latin typeface="Arial" panose="020B0604020202090204" pitchFamily="34" charset="0"/>
              <a:ea typeface="黑体" panose="02010609060101010101" charset="-122"/>
            </a:endParaRPr>
          </a:p>
        </p:txBody>
      </p:sp>
      <p:sp>
        <p:nvSpPr>
          <p:cNvPr id="15364" name="TextBox 14"/>
          <p:cNvSpPr txBox="1"/>
          <p:nvPr/>
        </p:nvSpPr>
        <p:spPr>
          <a:xfrm>
            <a:off x="9020810" y="2933700"/>
            <a:ext cx="1451610" cy="304800"/>
          </a:xfrm>
          <a:prstGeom prst="rect">
            <a:avLst/>
          </a:prstGeom>
          <a:noFill/>
          <a:ln w="9525">
            <a:noFill/>
          </a:ln>
        </p:spPr>
        <p:txBody>
          <a:bodyPr anchor="t" anchorCtr="0">
            <a:spAutoFit/>
          </a:bodyPr>
          <a:lstStyle/>
          <a:p>
            <a:pPr algn="ctr"/>
            <a:r>
              <a:rPr lang="zh-CN" altLang="en-US" sz="1400" dirty="0">
                <a:solidFill>
                  <a:srgbClr val="132F6E"/>
                </a:solidFill>
                <a:latin typeface="Arial" panose="020B0604020202090204" pitchFamily="34" charset="0"/>
                <a:ea typeface="黑体" panose="02010609060101010101" charset="-122"/>
                <a:cs typeface="黑体" panose="02010609060101010101" charset="-122"/>
              </a:rPr>
              <a:t>气动热管空调</a:t>
            </a:r>
            <a:endParaRPr lang="zh-CN" altLang="en-US" sz="1400" dirty="0">
              <a:solidFill>
                <a:srgbClr val="132F6E"/>
              </a:solidFill>
              <a:latin typeface="Arial" panose="020B0604020202090204" pitchFamily="34" charset="0"/>
              <a:ea typeface="黑体" panose="02010609060101010101" charset="-122"/>
              <a:cs typeface="黑体" panose="02010609060101010101" charset="-122"/>
            </a:endParaRPr>
          </a:p>
        </p:txBody>
      </p:sp>
      <p:sp>
        <p:nvSpPr>
          <p:cNvPr id="15365" name="TextBox 15"/>
          <p:cNvSpPr txBox="1"/>
          <p:nvPr/>
        </p:nvSpPr>
        <p:spPr>
          <a:xfrm>
            <a:off x="8900795" y="4504690"/>
            <a:ext cx="1774190" cy="306705"/>
          </a:xfrm>
          <a:prstGeom prst="rect">
            <a:avLst/>
          </a:prstGeom>
          <a:noFill/>
          <a:ln w="9525">
            <a:noFill/>
          </a:ln>
        </p:spPr>
        <p:txBody>
          <a:bodyPr wrap="square" anchor="t" anchorCtr="0">
            <a:spAutoFit/>
          </a:bodyPr>
          <a:lstStyle/>
          <a:p>
            <a:pPr algn="ctr"/>
            <a:r>
              <a:rPr lang="zh-CN" altLang="en-US" sz="1400" dirty="0">
                <a:solidFill>
                  <a:srgbClr val="132F6E"/>
                </a:solidFill>
                <a:latin typeface="Arial" panose="020B0604020202090204" pitchFamily="34" charset="0"/>
                <a:ea typeface="黑体" panose="02010609060101010101" charset="-122"/>
              </a:rPr>
              <a:t>间接蒸发冷却机组</a:t>
            </a:r>
            <a:endParaRPr lang="zh-CN" altLang="en-US" sz="1400" dirty="0">
              <a:solidFill>
                <a:srgbClr val="132F6E"/>
              </a:solidFill>
              <a:latin typeface="Arial" panose="020B0604020202090204" pitchFamily="34" charset="0"/>
              <a:ea typeface="黑体" panose="02010609060101010101" charset="-122"/>
            </a:endParaRPr>
          </a:p>
        </p:txBody>
      </p:sp>
      <p:sp>
        <p:nvSpPr>
          <p:cNvPr id="10" name="圆角矩形 5"/>
          <p:cNvSpPr/>
          <p:nvPr/>
        </p:nvSpPr>
        <p:spPr>
          <a:xfrm>
            <a:off x="6738620" y="3258185"/>
            <a:ext cx="1772920" cy="1162050"/>
          </a:xfrm>
          <a:prstGeom prst="roundRect">
            <a:avLst>
              <a:gd name="adj" fmla="val 0"/>
            </a:avLst>
          </a:prstGeom>
          <a:blipFill rotWithShape="1">
            <a:blip r:embed="rId1"/>
            <a:stretch>
              <a:fillRect/>
            </a:stretch>
          </a:blipFill>
          <a:ln w="12700">
            <a:solidFill>
              <a:srgbClr val="E18F0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1">
              <a:ln>
                <a:noFill/>
              </a:ln>
              <a:solidFill>
                <a:srgbClr val="132F6E"/>
              </a:solidFill>
              <a:effectLst/>
              <a:uLnTx/>
              <a:uFillTx/>
              <a:latin typeface="+mn-lt"/>
              <a:ea typeface="黑体" panose="02010609060101010101" charset="-122"/>
              <a:cs typeface="+mn-cs"/>
            </a:endParaRPr>
          </a:p>
        </p:txBody>
      </p:sp>
      <p:sp>
        <p:nvSpPr>
          <p:cNvPr id="12" name="圆角矩形 7"/>
          <p:cNvSpPr/>
          <p:nvPr/>
        </p:nvSpPr>
        <p:spPr>
          <a:xfrm>
            <a:off x="8900795" y="3258185"/>
            <a:ext cx="1774190" cy="1160145"/>
          </a:xfrm>
          <a:prstGeom prst="roundRect">
            <a:avLst>
              <a:gd name="adj" fmla="val 0"/>
            </a:avLst>
          </a:prstGeom>
          <a:blipFill rotWithShape="1">
            <a:blip r:embed="rId2"/>
            <a:stretch>
              <a:fillRect/>
            </a:stretch>
          </a:blipFill>
          <a:ln w="12700">
            <a:solidFill>
              <a:srgbClr val="E18F0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1">
              <a:ln>
                <a:noFill/>
              </a:ln>
              <a:solidFill>
                <a:schemeClr val="lt1"/>
              </a:solidFill>
              <a:effectLst/>
              <a:uLnTx/>
              <a:uFillTx/>
              <a:latin typeface="+mn-lt"/>
              <a:ea typeface="黑体" panose="02010609060101010101" charset="-122"/>
              <a:cs typeface="+mn-cs"/>
            </a:endParaRPr>
          </a:p>
        </p:txBody>
      </p:sp>
      <p:pic>
        <p:nvPicPr>
          <p:cNvPr id="5" name="图片 4"/>
          <p:cNvPicPr>
            <a:picLocks noChangeAspect="1"/>
          </p:cNvPicPr>
          <p:nvPr/>
        </p:nvPicPr>
        <p:blipFill rotWithShape="1">
          <a:blip r:embed="rId3"/>
          <a:srcRect l="-837" r="265"/>
          <a:stretch>
            <a:fillRect/>
          </a:stretch>
        </p:blipFill>
        <p:spPr>
          <a:xfrm>
            <a:off x="6737985" y="1739900"/>
            <a:ext cx="1774190" cy="1176020"/>
          </a:xfrm>
          <a:prstGeom prst="rect">
            <a:avLst/>
          </a:prstGeom>
          <a:ln w="12700" cmpd="sng">
            <a:solidFill>
              <a:srgbClr val="E18E0C"/>
            </a:solidFill>
            <a:prstDash val="solid"/>
          </a:ln>
        </p:spPr>
      </p:pic>
      <p:grpSp>
        <p:nvGrpSpPr>
          <p:cNvPr id="15" name="组合 14"/>
          <p:cNvGrpSpPr/>
          <p:nvPr/>
        </p:nvGrpSpPr>
        <p:grpSpPr>
          <a:xfrm>
            <a:off x="504825" y="5226685"/>
            <a:ext cx="11252200" cy="839470"/>
            <a:chOff x="795" y="8231"/>
            <a:chExt cx="17720" cy="1322"/>
          </a:xfrm>
        </p:grpSpPr>
        <p:grpSp>
          <p:nvGrpSpPr>
            <p:cNvPr id="14" name="组合 13"/>
            <p:cNvGrpSpPr/>
            <p:nvPr/>
          </p:nvGrpSpPr>
          <p:grpSpPr>
            <a:xfrm>
              <a:off x="795" y="8231"/>
              <a:ext cx="17721" cy="1322"/>
              <a:chOff x="515" y="7671"/>
              <a:chExt cx="17721" cy="1322"/>
            </a:xfrm>
          </p:grpSpPr>
          <p:grpSp>
            <p:nvGrpSpPr>
              <p:cNvPr id="13" name="组合 12"/>
              <p:cNvGrpSpPr/>
              <p:nvPr/>
            </p:nvGrpSpPr>
            <p:grpSpPr>
              <a:xfrm>
                <a:off x="515" y="7679"/>
                <a:ext cx="16224" cy="1314"/>
                <a:chOff x="2731" y="7078"/>
                <a:chExt cx="16224" cy="1314"/>
              </a:xfrm>
            </p:grpSpPr>
            <p:grpSp>
              <p:nvGrpSpPr>
                <p:cNvPr id="15373" name="组合 20"/>
                <p:cNvGrpSpPr/>
                <p:nvPr/>
              </p:nvGrpSpPr>
              <p:grpSpPr>
                <a:xfrm>
                  <a:off x="5631" y="7098"/>
                  <a:ext cx="1246" cy="518"/>
                  <a:chOff x="8508780" y="1020035"/>
                  <a:chExt cx="1439190" cy="597977"/>
                </a:xfrm>
              </p:grpSpPr>
              <p:pic>
                <p:nvPicPr>
                  <p:cNvPr id="15374" name="图形 24"/>
                  <p:cNvPicPr>
                    <a:picLocks noChangeAspect="1"/>
                  </p:cNvPicPr>
                  <p:nvPr/>
                </p:nvPicPr>
                <p:blipFill>
                  <a:blip r:embed="rId4"/>
                  <a:stretch>
                    <a:fillRect/>
                  </a:stretch>
                </p:blipFill>
                <p:spPr>
                  <a:xfrm>
                    <a:off x="8704232" y="1148569"/>
                    <a:ext cx="1048287" cy="340907"/>
                  </a:xfrm>
                  <a:prstGeom prst="rect">
                    <a:avLst/>
                  </a:prstGeom>
                  <a:noFill/>
                  <a:ln w="9525">
                    <a:noFill/>
                  </a:ln>
                </p:spPr>
              </p:pic>
              <p:sp>
                <p:nvSpPr>
                  <p:cNvPr id="26" name="矩形: 圆角 25"/>
                  <p:cNvSpPr/>
                  <p:nvPr/>
                </p:nvSpPr>
                <p:spPr>
                  <a:xfrm>
                    <a:off x="8508780" y="1020035"/>
                    <a:ext cx="1439190" cy="597977"/>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grpSp>
            <p:grpSp>
              <p:nvGrpSpPr>
                <p:cNvPr id="15376" name="组合 32"/>
                <p:cNvGrpSpPr/>
                <p:nvPr/>
              </p:nvGrpSpPr>
              <p:grpSpPr>
                <a:xfrm>
                  <a:off x="4194" y="7859"/>
                  <a:ext cx="1246" cy="518"/>
                  <a:chOff x="2408887" y="5508473"/>
                  <a:chExt cx="1439190" cy="597977"/>
                </a:xfrm>
              </p:grpSpPr>
              <p:pic>
                <p:nvPicPr>
                  <p:cNvPr id="15377" name="图片 39" descr="timg (1)"/>
                  <p:cNvPicPr>
                    <a:picLocks noChangeAspect="1"/>
                  </p:cNvPicPr>
                  <p:nvPr/>
                </p:nvPicPr>
                <p:blipFill>
                  <a:blip r:embed="rId5"/>
                  <a:stretch>
                    <a:fillRect/>
                  </a:stretch>
                </p:blipFill>
                <p:spPr>
                  <a:xfrm>
                    <a:off x="2494941" y="5610817"/>
                    <a:ext cx="1267082" cy="393288"/>
                  </a:xfrm>
                  <a:prstGeom prst="rect">
                    <a:avLst/>
                  </a:prstGeom>
                  <a:noFill/>
                  <a:ln w="9525">
                    <a:noFill/>
                  </a:ln>
                </p:spPr>
              </p:pic>
              <p:sp>
                <p:nvSpPr>
                  <p:cNvPr id="41" name="矩形: 圆角 40"/>
                  <p:cNvSpPr/>
                  <p:nvPr/>
                </p:nvSpPr>
                <p:spPr>
                  <a:xfrm>
                    <a:off x="2408887" y="5508473"/>
                    <a:ext cx="1439190" cy="597977"/>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grpSp>
            <p:grpSp>
              <p:nvGrpSpPr>
                <p:cNvPr id="15379" name="组合 18"/>
                <p:cNvGrpSpPr/>
                <p:nvPr/>
              </p:nvGrpSpPr>
              <p:grpSpPr>
                <a:xfrm>
                  <a:off x="4194" y="7112"/>
                  <a:ext cx="1246" cy="516"/>
                  <a:chOff x="6652322" y="982311"/>
                  <a:chExt cx="1439190" cy="597977"/>
                </a:xfrm>
              </p:grpSpPr>
              <p:pic>
                <p:nvPicPr>
                  <p:cNvPr id="15380" name="图形 28"/>
                  <p:cNvPicPr>
                    <a:picLocks noChangeAspect="1"/>
                  </p:cNvPicPr>
                  <p:nvPr/>
                </p:nvPicPr>
                <p:blipFill>
                  <a:blip r:embed="rId6"/>
                  <a:stretch>
                    <a:fillRect/>
                  </a:stretch>
                </p:blipFill>
                <p:spPr>
                  <a:xfrm>
                    <a:off x="6808253" y="1152756"/>
                    <a:ext cx="1127329" cy="257086"/>
                  </a:xfrm>
                  <a:prstGeom prst="rect">
                    <a:avLst/>
                  </a:prstGeom>
                  <a:noFill/>
                  <a:ln w="9525">
                    <a:noFill/>
                  </a:ln>
                </p:spPr>
              </p:pic>
              <p:sp>
                <p:nvSpPr>
                  <p:cNvPr id="30" name="矩形: 圆角 29"/>
                  <p:cNvSpPr/>
                  <p:nvPr/>
                </p:nvSpPr>
                <p:spPr>
                  <a:xfrm>
                    <a:off x="6652322" y="982311"/>
                    <a:ext cx="1439190" cy="597977"/>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grpSp>
            <p:grpSp>
              <p:nvGrpSpPr>
                <p:cNvPr id="15382" name="组合 31"/>
                <p:cNvGrpSpPr/>
                <p:nvPr/>
              </p:nvGrpSpPr>
              <p:grpSpPr>
                <a:xfrm>
                  <a:off x="2731" y="7874"/>
                  <a:ext cx="1246" cy="518"/>
                  <a:chOff x="533399" y="5508473"/>
                  <a:chExt cx="1439190" cy="597977"/>
                </a:xfrm>
              </p:grpSpPr>
              <p:sp>
                <p:nvSpPr>
                  <p:cNvPr id="42" name="矩形: 圆角 41"/>
                  <p:cNvSpPr/>
                  <p:nvPr/>
                </p:nvSpPr>
                <p:spPr>
                  <a:xfrm>
                    <a:off x="533399" y="5508473"/>
                    <a:ext cx="1439190" cy="597977"/>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pic>
                <p:nvPicPr>
                  <p:cNvPr id="15384" name="图片 42" descr="image40"/>
                  <p:cNvPicPr>
                    <a:picLocks noChangeAspect="1"/>
                  </p:cNvPicPr>
                  <p:nvPr/>
                </p:nvPicPr>
                <p:blipFill>
                  <a:blip r:embed="rId7"/>
                  <a:stretch>
                    <a:fillRect/>
                  </a:stretch>
                </p:blipFill>
                <p:spPr>
                  <a:xfrm>
                    <a:off x="680586" y="5594608"/>
                    <a:ext cx="1144816" cy="425706"/>
                  </a:xfrm>
                  <a:prstGeom prst="rect">
                    <a:avLst/>
                  </a:prstGeom>
                  <a:noFill/>
                  <a:ln w="9525">
                    <a:noFill/>
                  </a:ln>
                </p:spPr>
              </p:pic>
            </p:grpSp>
            <p:sp>
              <p:nvSpPr>
                <p:cNvPr id="55" name="矩形: 圆角 54"/>
                <p:cNvSpPr/>
                <p:nvPr/>
              </p:nvSpPr>
              <p:spPr>
                <a:xfrm>
                  <a:off x="7090" y="7100"/>
                  <a:ext cx="1246" cy="518"/>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grpSp>
              <p:nvGrpSpPr>
                <p:cNvPr id="15388" name="组合 57"/>
                <p:cNvGrpSpPr/>
                <p:nvPr/>
              </p:nvGrpSpPr>
              <p:grpSpPr>
                <a:xfrm>
                  <a:off x="7090" y="7867"/>
                  <a:ext cx="1246" cy="518"/>
                  <a:chOff x="10079817" y="5799698"/>
                  <a:chExt cx="1056789" cy="439091"/>
                </a:xfrm>
              </p:grpSpPr>
              <p:pic>
                <p:nvPicPr>
                  <p:cNvPr id="15389" name="图片 16"/>
                  <p:cNvPicPr>
                    <a:picLocks noChangeAspect="1"/>
                  </p:cNvPicPr>
                  <p:nvPr/>
                </p:nvPicPr>
                <p:blipFill>
                  <a:blip r:embed="rId8"/>
                  <a:srcRect l="9607" t="7983" r="7724" b="7983"/>
                  <a:stretch>
                    <a:fillRect/>
                  </a:stretch>
                </p:blipFill>
                <p:spPr>
                  <a:xfrm>
                    <a:off x="10225018" y="5877367"/>
                    <a:ext cx="766386" cy="283752"/>
                  </a:xfrm>
                  <a:prstGeom prst="rect">
                    <a:avLst/>
                  </a:prstGeom>
                  <a:noFill/>
                  <a:ln w="9525">
                    <a:noFill/>
                  </a:ln>
                </p:spPr>
              </p:pic>
              <p:sp>
                <p:nvSpPr>
                  <p:cNvPr id="57" name="矩形: 圆角 56"/>
                  <p:cNvSpPr/>
                  <p:nvPr/>
                </p:nvSpPr>
                <p:spPr>
                  <a:xfrm>
                    <a:off x="10079817" y="5799698"/>
                    <a:ext cx="1056789" cy="439091"/>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grpSp>
            <p:grpSp>
              <p:nvGrpSpPr>
                <p:cNvPr id="15391" name="组合 21"/>
                <p:cNvGrpSpPr/>
                <p:nvPr/>
              </p:nvGrpSpPr>
              <p:grpSpPr>
                <a:xfrm>
                  <a:off x="2731" y="7100"/>
                  <a:ext cx="1246" cy="518"/>
                  <a:chOff x="9358489" y="1922797"/>
                  <a:chExt cx="1056789" cy="439091"/>
                </a:xfrm>
              </p:grpSpPr>
              <p:sp>
                <p:nvSpPr>
                  <p:cNvPr id="23" name="矩形: 圆角 22"/>
                  <p:cNvSpPr/>
                  <p:nvPr/>
                </p:nvSpPr>
                <p:spPr>
                  <a:xfrm>
                    <a:off x="9358489" y="1922797"/>
                    <a:ext cx="1056789" cy="439091"/>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pic>
                <p:nvPicPr>
                  <p:cNvPr id="15393" name="图形 23"/>
                  <p:cNvPicPr>
                    <a:picLocks noChangeAspect="1"/>
                  </p:cNvPicPr>
                  <p:nvPr/>
                </p:nvPicPr>
                <p:blipFill>
                  <a:blip r:embed="rId9"/>
                  <a:stretch>
                    <a:fillRect/>
                  </a:stretch>
                </p:blipFill>
                <p:spPr>
                  <a:xfrm>
                    <a:off x="9466566" y="2088765"/>
                    <a:ext cx="840634" cy="107154"/>
                  </a:xfrm>
                  <a:prstGeom prst="rect">
                    <a:avLst/>
                  </a:prstGeom>
                  <a:noFill/>
                  <a:ln w="9525">
                    <a:noFill/>
                  </a:ln>
                </p:spPr>
              </p:pic>
            </p:grpSp>
            <p:grpSp>
              <p:nvGrpSpPr>
                <p:cNvPr id="15394" name="组合 33"/>
                <p:cNvGrpSpPr/>
                <p:nvPr/>
              </p:nvGrpSpPr>
              <p:grpSpPr>
                <a:xfrm>
                  <a:off x="5631" y="7858"/>
                  <a:ext cx="1246" cy="518"/>
                  <a:chOff x="8235204" y="4650782"/>
                  <a:chExt cx="1439190" cy="597978"/>
                </a:xfrm>
              </p:grpSpPr>
              <p:pic>
                <p:nvPicPr>
                  <p:cNvPr id="15395" name="图片 37" descr="image36"/>
                  <p:cNvPicPr>
                    <a:picLocks noChangeAspect="1"/>
                  </p:cNvPicPr>
                  <p:nvPr/>
                </p:nvPicPr>
                <p:blipFill>
                  <a:blip r:embed="rId10"/>
                  <a:stretch>
                    <a:fillRect/>
                  </a:stretch>
                </p:blipFill>
                <p:spPr>
                  <a:xfrm>
                    <a:off x="8512631" y="4653951"/>
                    <a:ext cx="884336" cy="591632"/>
                  </a:xfrm>
                  <a:prstGeom prst="rect">
                    <a:avLst/>
                  </a:prstGeom>
                  <a:noFill/>
                  <a:ln w="9525">
                    <a:noFill/>
                  </a:ln>
                </p:spPr>
              </p:pic>
              <p:sp>
                <p:nvSpPr>
                  <p:cNvPr id="39" name="矩形: 圆角 38"/>
                  <p:cNvSpPr/>
                  <p:nvPr/>
                </p:nvSpPr>
                <p:spPr>
                  <a:xfrm>
                    <a:off x="8235204" y="4650782"/>
                    <a:ext cx="1439190" cy="597978"/>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grpSp>
            <p:grpSp>
              <p:nvGrpSpPr>
                <p:cNvPr id="15397" name="组合 27"/>
                <p:cNvGrpSpPr/>
                <p:nvPr/>
              </p:nvGrpSpPr>
              <p:grpSpPr>
                <a:xfrm>
                  <a:off x="8545" y="7878"/>
                  <a:ext cx="7511" cy="513"/>
                  <a:chOff x="910279" y="5334966"/>
                  <a:chExt cx="5049930" cy="345600"/>
                </a:xfrm>
              </p:grpSpPr>
              <p:grpSp>
                <p:nvGrpSpPr>
                  <p:cNvPr id="15398" name="组合 61"/>
                  <p:cNvGrpSpPr/>
                  <p:nvPr/>
                </p:nvGrpSpPr>
                <p:grpSpPr>
                  <a:xfrm>
                    <a:off x="1943262" y="5334966"/>
                    <a:ext cx="918000" cy="345600"/>
                    <a:chOff x="6686482" y="5612331"/>
                    <a:chExt cx="1439190" cy="597977"/>
                  </a:xfrm>
                </p:grpSpPr>
                <p:sp>
                  <p:nvSpPr>
                    <p:cNvPr id="66" name="矩形: 圆角 65"/>
                    <p:cNvSpPr/>
                    <p:nvPr/>
                  </p:nvSpPr>
                  <p:spPr>
                    <a:xfrm>
                      <a:off x="6687263" y="5612331"/>
                      <a:ext cx="1438550" cy="597977"/>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pic>
                  <p:nvPicPr>
                    <p:cNvPr id="15400" name="图形 66"/>
                    <p:cNvPicPr>
                      <a:picLocks noChangeAspect="1"/>
                    </p:cNvPicPr>
                    <p:nvPr/>
                  </p:nvPicPr>
                  <p:blipFill>
                    <a:blip r:embed="rId11"/>
                    <a:stretch>
                      <a:fillRect/>
                    </a:stretch>
                  </p:blipFill>
                  <p:spPr>
                    <a:xfrm>
                      <a:off x="6886859" y="5768873"/>
                      <a:ext cx="1038436" cy="284892"/>
                    </a:xfrm>
                    <a:prstGeom prst="rect">
                      <a:avLst/>
                    </a:prstGeom>
                    <a:noFill/>
                    <a:ln w="9525">
                      <a:noFill/>
                    </a:ln>
                  </p:spPr>
                </p:pic>
              </p:grpSp>
              <p:grpSp>
                <p:nvGrpSpPr>
                  <p:cNvPr id="15401" name="组合 73"/>
                  <p:cNvGrpSpPr/>
                  <p:nvPr/>
                </p:nvGrpSpPr>
                <p:grpSpPr>
                  <a:xfrm>
                    <a:off x="5042209" y="5334966"/>
                    <a:ext cx="918000" cy="345600"/>
                    <a:chOff x="9250912" y="4601407"/>
                    <a:chExt cx="1439190" cy="597977"/>
                  </a:xfrm>
                </p:grpSpPr>
                <p:sp>
                  <p:nvSpPr>
                    <p:cNvPr id="84" name="矩形: 圆角 83"/>
                    <p:cNvSpPr/>
                    <p:nvPr/>
                  </p:nvSpPr>
                  <p:spPr>
                    <a:xfrm>
                      <a:off x="9251552" y="4601407"/>
                      <a:ext cx="1438550" cy="597977"/>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pic>
                  <p:nvPicPr>
                    <p:cNvPr id="15403" name="图片 84" descr="image68"/>
                    <p:cNvPicPr>
                      <a:picLocks noChangeAspect="1"/>
                    </p:cNvPicPr>
                    <p:nvPr/>
                  </p:nvPicPr>
                  <p:blipFill>
                    <a:blip r:embed="rId12"/>
                    <a:stretch>
                      <a:fillRect/>
                    </a:stretch>
                  </p:blipFill>
                  <p:spPr>
                    <a:xfrm>
                      <a:off x="9486339" y="4794550"/>
                      <a:ext cx="968336" cy="277086"/>
                    </a:xfrm>
                    <a:prstGeom prst="rect">
                      <a:avLst/>
                    </a:prstGeom>
                    <a:noFill/>
                    <a:ln w="9525">
                      <a:noFill/>
                    </a:ln>
                  </p:spPr>
                </p:pic>
              </p:grpSp>
              <p:grpSp>
                <p:nvGrpSpPr>
                  <p:cNvPr id="15404" name="组合 59"/>
                  <p:cNvGrpSpPr/>
                  <p:nvPr/>
                </p:nvGrpSpPr>
                <p:grpSpPr>
                  <a:xfrm>
                    <a:off x="2976245" y="5334966"/>
                    <a:ext cx="918000" cy="345600"/>
                    <a:chOff x="5991995" y="5508473"/>
                    <a:chExt cx="1439190" cy="597977"/>
                  </a:xfrm>
                </p:grpSpPr>
                <p:sp>
                  <p:nvSpPr>
                    <p:cNvPr id="70" name="矩形: 圆角 69"/>
                    <p:cNvSpPr/>
                    <p:nvPr/>
                  </p:nvSpPr>
                  <p:spPr>
                    <a:xfrm>
                      <a:off x="5991068" y="5508473"/>
                      <a:ext cx="1441040" cy="597977"/>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pic>
                  <p:nvPicPr>
                    <p:cNvPr id="15406" name="图片 70" descr="image216"/>
                    <p:cNvPicPr>
                      <a:picLocks noChangeAspect="1"/>
                    </p:cNvPicPr>
                    <p:nvPr/>
                  </p:nvPicPr>
                  <p:blipFill>
                    <a:blip r:embed="rId13"/>
                    <a:stretch>
                      <a:fillRect/>
                    </a:stretch>
                  </p:blipFill>
                  <p:spPr>
                    <a:xfrm>
                      <a:off x="6311159" y="5563913"/>
                      <a:ext cx="800863" cy="487097"/>
                    </a:xfrm>
                    <a:prstGeom prst="rect">
                      <a:avLst/>
                    </a:prstGeom>
                    <a:noFill/>
                    <a:ln w="9525">
                      <a:noFill/>
                    </a:ln>
                  </p:spPr>
                </p:pic>
              </p:grpSp>
              <p:grpSp>
                <p:nvGrpSpPr>
                  <p:cNvPr id="15407" name="组合 74"/>
                  <p:cNvGrpSpPr/>
                  <p:nvPr/>
                </p:nvGrpSpPr>
                <p:grpSpPr>
                  <a:xfrm>
                    <a:off x="4009228" y="5334966"/>
                    <a:ext cx="918000" cy="345600"/>
                    <a:chOff x="5611458" y="4601407"/>
                    <a:chExt cx="1439190" cy="597977"/>
                  </a:xfrm>
                </p:grpSpPr>
                <p:sp>
                  <p:nvSpPr>
                    <p:cNvPr id="82" name="矩形: 圆角 81"/>
                    <p:cNvSpPr/>
                    <p:nvPr/>
                  </p:nvSpPr>
                  <p:spPr>
                    <a:xfrm>
                      <a:off x="5611314" y="4601407"/>
                      <a:ext cx="1438550" cy="597977"/>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pic>
                  <p:nvPicPr>
                    <p:cNvPr id="15409" name="图片 82" descr="image27"/>
                    <p:cNvPicPr>
                      <a:picLocks noChangeAspect="1"/>
                    </p:cNvPicPr>
                    <p:nvPr/>
                  </p:nvPicPr>
                  <p:blipFill>
                    <a:blip r:embed="rId14"/>
                    <a:stretch>
                      <a:fillRect/>
                    </a:stretch>
                  </p:blipFill>
                  <p:spPr>
                    <a:xfrm>
                      <a:off x="6089176" y="4659047"/>
                      <a:ext cx="483754" cy="482696"/>
                    </a:xfrm>
                    <a:prstGeom prst="rect">
                      <a:avLst/>
                    </a:prstGeom>
                    <a:noFill/>
                    <a:ln w="9525">
                      <a:noFill/>
                    </a:ln>
                  </p:spPr>
                </p:pic>
              </p:grpSp>
              <p:grpSp>
                <p:nvGrpSpPr>
                  <p:cNvPr id="15410" name="组合 60"/>
                  <p:cNvGrpSpPr/>
                  <p:nvPr/>
                </p:nvGrpSpPr>
                <p:grpSpPr>
                  <a:xfrm>
                    <a:off x="910279" y="5334966"/>
                    <a:ext cx="918000" cy="345600"/>
                    <a:chOff x="10272161" y="2834167"/>
                    <a:chExt cx="1439190" cy="597977"/>
                  </a:xfrm>
                </p:grpSpPr>
                <p:sp>
                  <p:nvSpPr>
                    <p:cNvPr id="68" name="矩形: 圆角 67"/>
                    <p:cNvSpPr/>
                    <p:nvPr/>
                  </p:nvSpPr>
                  <p:spPr>
                    <a:xfrm>
                      <a:off x="10272161" y="2834167"/>
                      <a:ext cx="1438550" cy="597977"/>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pic>
                  <p:nvPicPr>
                    <p:cNvPr id="15412" name="Picture 2" descr="中国移动欢迎您"/>
                    <p:cNvPicPr>
                      <a:picLocks noChangeAspect="1"/>
                    </p:cNvPicPr>
                    <p:nvPr/>
                  </p:nvPicPr>
                  <p:blipFill>
                    <a:blip r:embed="rId15"/>
                    <a:srcRect l="40294" t="-4866" r="-2" b="-2"/>
                    <a:stretch>
                      <a:fillRect/>
                    </a:stretch>
                  </p:blipFill>
                  <p:spPr>
                    <a:xfrm>
                      <a:off x="10432956" y="2953933"/>
                      <a:ext cx="1117600" cy="358444"/>
                    </a:xfrm>
                    <a:prstGeom prst="rect">
                      <a:avLst/>
                    </a:prstGeom>
                    <a:noFill/>
                    <a:ln w="9525">
                      <a:noFill/>
                    </a:ln>
                  </p:spPr>
                </p:pic>
              </p:grpSp>
            </p:grpSp>
            <p:grpSp>
              <p:nvGrpSpPr>
                <p:cNvPr id="15413" name="组合 1"/>
                <p:cNvGrpSpPr/>
                <p:nvPr/>
              </p:nvGrpSpPr>
              <p:grpSpPr>
                <a:xfrm>
                  <a:off x="8545" y="7078"/>
                  <a:ext cx="7522" cy="541"/>
                  <a:chOff x="910279" y="4732330"/>
                  <a:chExt cx="5049930" cy="364272"/>
                </a:xfrm>
              </p:grpSpPr>
              <p:grpSp>
                <p:nvGrpSpPr>
                  <p:cNvPr id="15414" name="组合 96"/>
                  <p:cNvGrpSpPr/>
                  <p:nvPr/>
                </p:nvGrpSpPr>
                <p:grpSpPr>
                  <a:xfrm>
                    <a:off x="4009228" y="4741580"/>
                    <a:ext cx="918000" cy="345600"/>
                    <a:chOff x="9102013" y="6151350"/>
                    <a:chExt cx="1056789" cy="439091"/>
                  </a:xfrm>
                </p:grpSpPr>
                <p:sp>
                  <p:nvSpPr>
                    <p:cNvPr id="53" name="矩形: 圆角 52"/>
                    <p:cNvSpPr/>
                    <p:nvPr/>
                  </p:nvSpPr>
                  <p:spPr>
                    <a:xfrm>
                      <a:off x="9101907" y="6151724"/>
                      <a:ext cx="1056319" cy="438561"/>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pic>
                  <p:nvPicPr>
                    <p:cNvPr id="15416" name="图片 95"/>
                    <p:cNvPicPr>
                      <a:picLocks noChangeAspect="1"/>
                    </p:cNvPicPr>
                    <p:nvPr/>
                  </p:nvPicPr>
                  <p:blipFill>
                    <a:blip r:embed="rId16"/>
                    <a:stretch>
                      <a:fillRect/>
                    </a:stretch>
                  </p:blipFill>
                  <p:spPr>
                    <a:xfrm>
                      <a:off x="9241788" y="6243479"/>
                      <a:ext cx="777238" cy="254832"/>
                    </a:xfrm>
                    <a:prstGeom prst="rect">
                      <a:avLst/>
                    </a:prstGeom>
                    <a:noFill/>
                    <a:ln w="9525">
                      <a:noFill/>
                    </a:ln>
                  </p:spPr>
                </p:pic>
              </p:grpSp>
              <p:grpSp>
                <p:nvGrpSpPr>
                  <p:cNvPr id="15417" name="组合 93"/>
                  <p:cNvGrpSpPr/>
                  <p:nvPr/>
                </p:nvGrpSpPr>
                <p:grpSpPr>
                  <a:xfrm>
                    <a:off x="2976245" y="4734862"/>
                    <a:ext cx="918000" cy="345600"/>
                    <a:chOff x="7722673" y="6151350"/>
                    <a:chExt cx="1056789" cy="439091"/>
                  </a:xfrm>
                </p:grpSpPr>
                <p:sp>
                  <p:nvSpPr>
                    <p:cNvPr id="52" name="矩形: 圆角 51"/>
                    <p:cNvSpPr/>
                    <p:nvPr/>
                  </p:nvSpPr>
                  <p:spPr>
                    <a:xfrm>
                      <a:off x="7721993" y="6152175"/>
                      <a:ext cx="1058147" cy="438561"/>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pic>
                  <p:nvPicPr>
                    <p:cNvPr id="15419" name="图片 92"/>
                    <p:cNvPicPr>
                      <a:picLocks noChangeAspect="1"/>
                    </p:cNvPicPr>
                    <p:nvPr/>
                  </p:nvPicPr>
                  <p:blipFill>
                    <a:blip r:embed="rId17"/>
                    <a:srcRect t="13152" r="74461" b="4768"/>
                    <a:stretch>
                      <a:fillRect/>
                    </a:stretch>
                  </p:blipFill>
                  <p:spPr>
                    <a:xfrm>
                      <a:off x="7840137" y="6224597"/>
                      <a:ext cx="821860" cy="292596"/>
                    </a:xfrm>
                    <a:prstGeom prst="rect">
                      <a:avLst/>
                    </a:prstGeom>
                    <a:noFill/>
                    <a:ln w="9525">
                      <a:noFill/>
                    </a:ln>
                  </p:spPr>
                </p:pic>
              </p:grpSp>
              <p:grpSp>
                <p:nvGrpSpPr>
                  <p:cNvPr id="15420" name="组合 2"/>
                  <p:cNvGrpSpPr/>
                  <p:nvPr/>
                </p:nvGrpSpPr>
                <p:grpSpPr>
                  <a:xfrm>
                    <a:off x="5042209" y="4732330"/>
                    <a:ext cx="918000" cy="345600"/>
                    <a:chOff x="4733459" y="4708580"/>
                    <a:chExt cx="918000" cy="345600"/>
                  </a:xfrm>
                </p:grpSpPr>
                <p:sp>
                  <p:nvSpPr>
                    <p:cNvPr id="79" name="矩形: 圆角 86"/>
                    <p:cNvSpPr/>
                    <p:nvPr/>
                  </p:nvSpPr>
                  <p:spPr>
                    <a:xfrm>
                      <a:off x="4733867" y="4708580"/>
                      <a:ext cx="917592" cy="345183"/>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pic>
                  <p:nvPicPr>
                    <p:cNvPr id="15422" name="Picture 2"/>
                    <p:cNvPicPr>
                      <a:picLocks noChangeAspect="1"/>
                    </p:cNvPicPr>
                    <p:nvPr/>
                  </p:nvPicPr>
                  <p:blipFill>
                    <a:blip r:embed="rId18"/>
                    <a:stretch>
                      <a:fillRect/>
                    </a:stretch>
                  </p:blipFill>
                  <p:spPr>
                    <a:xfrm>
                      <a:off x="4780959" y="4793288"/>
                      <a:ext cx="820466" cy="194320"/>
                    </a:xfrm>
                    <a:prstGeom prst="rect">
                      <a:avLst/>
                    </a:prstGeom>
                    <a:noFill/>
                    <a:ln w="9525">
                      <a:noFill/>
                    </a:ln>
                  </p:spPr>
                </p:pic>
              </p:grpSp>
              <p:grpSp>
                <p:nvGrpSpPr>
                  <p:cNvPr id="15423" name="组合 15"/>
                  <p:cNvGrpSpPr/>
                  <p:nvPr/>
                </p:nvGrpSpPr>
                <p:grpSpPr>
                  <a:xfrm>
                    <a:off x="910279" y="4751002"/>
                    <a:ext cx="918000" cy="345600"/>
                    <a:chOff x="640873" y="4715377"/>
                    <a:chExt cx="918000" cy="345600"/>
                  </a:xfrm>
                </p:grpSpPr>
                <p:sp>
                  <p:nvSpPr>
                    <p:cNvPr id="76" name="矩形: 圆角 86"/>
                    <p:cNvSpPr/>
                    <p:nvPr/>
                  </p:nvSpPr>
                  <p:spPr>
                    <a:xfrm>
                      <a:off x="640873" y="4715794"/>
                      <a:ext cx="917592" cy="345183"/>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pic>
                  <p:nvPicPr>
                    <p:cNvPr id="15425" name="Picture 3"/>
                    <p:cNvPicPr>
                      <a:picLocks noChangeAspect="1"/>
                    </p:cNvPicPr>
                    <p:nvPr/>
                  </p:nvPicPr>
                  <p:blipFill>
                    <a:blip r:embed="rId19"/>
                    <a:stretch>
                      <a:fillRect/>
                    </a:stretch>
                  </p:blipFill>
                  <p:spPr>
                    <a:xfrm>
                      <a:off x="752993" y="4786782"/>
                      <a:ext cx="693760" cy="202790"/>
                    </a:xfrm>
                    <a:prstGeom prst="rect">
                      <a:avLst/>
                    </a:prstGeom>
                    <a:noFill/>
                    <a:ln w="9525">
                      <a:noFill/>
                    </a:ln>
                  </p:spPr>
                </p:pic>
              </p:grpSp>
              <p:grpSp>
                <p:nvGrpSpPr>
                  <p:cNvPr id="15426" name="组合 17"/>
                  <p:cNvGrpSpPr/>
                  <p:nvPr/>
                </p:nvGrpSpPr>
                <p:grpSpPr>
                  <a:xfrm>
                    <a:off x="1943262" y="4744206"/>
                    <a:ext cx="918000" cy="345600"/>
                    <a:chOff x="1685239" y="4708581"/>
                    <a:chExt cx="918000" cy="345600"/>
                  </a:xfrm>
                </p:grpSpPr>
                <p:sp>
                  <p:nvSpPr>
                    <p:cNvPr id="77" name="矩形: 圆角 86"/>
                    <p:cNvSpPr/>
                    <p:nvPr/>
                  </p:nvSpPr>
                  <p:spPr>
                    <a:xfrm>
                      <a:off x="1685737" y="4707840"/>
                      <a:ext cx="917592" cy="346774"/>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pic>
                  <p:nvPicPr>
                    <p:cNvPr id="15428" name="Picture 4"/>
                    <p:cNvPicPr>
                      <a:picLocks noChangeAspect="1"/>
                    </p:cNvPicPr>
                    <p:nvPr/>
                  </p:nvPicPr>
                  <p:blipFill>
                    <a:blip r:embed="rId20"/>
                    <a:stretch>
                      <a:fillRect/>
                    </a:stretch>
                  </p:blipFill>
                  <p:spPr>
                    <a:xfrm>
                      <a:off x="1855413" y="4735929"/>
                      <a:ext cx="577652" cy="290904"/>
                    </a:xfrm>
                    <a:prstGeom prst="rect">
                      <a:avLst/>
                    </a:prstGeom>
                    <a:noFill/>
                    <a:ln w="9525">
                      <a:noFill/>
                    </a:ln>
                  </p:spPr>
                </p:pic>
              </p:grpSp>
            </p:grpSp>
            <p:grpSp>
              <p:nvGrpSpPr>
                <p:cNvPr id="15430" name="组合 47"/>
                <p:cNvGrpSpPr/>
                <p:nvPr/>
              </p:nvGrpSpPr>
              <p:grpSpPr>
                <a:xfrm>
                  <a:off x="17635" y="7877"/>
                  <a:ext cx="1320" cy="498"/>
                  <a:chOff x="10626102" y="2577784"/>
                  <a:chExt cx="1056789" cy="439091"/>
                </a:xfrm>
              </p:grpSpPr>
              <p:sp>
                <p:nvSpPr>
                  <p:cNvPr id="49" name="矩形: 圆角 48"/>
                  <p:cNvSpPr/>
                  <p:nvPr/>
                </p:nvSpPr>
                <p:spPr>
                  <a:xfrm>
                    <a:off x="10626000" y="2577784"/>
                    <a:ext cx="1056319" cy="439091"/>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pic>
                <p:nvPicPr>
                  <p:cNvPr id="15432" name="图片 49" descr="image62"/>
                  <p:cNvPicPr>
                    <a:picLocks noChangeAspect="1"/>
                  </p:cNvPicPr>
                  <p:nvPr/>
                </p:nvPicPr>
                <p:blipFill>
                  <a:blip r:embed="rId21"/>
                  <a:stretch>
                    <a:fillRect/>
                  </a:stretch>
                </p:blipFill>
                <p:spPr>
                  <a:xfrm>
                    <a:off x="10924091" y="2633157"/>
                    <a:ext cx="460811" cy="328345"/>
                  </a:xfrm>
                  <a:prstGeom prst="rect">
                    <a:avLst/>
                  </a:prstGeom>
                  <a:noFill/>
                  <a:ln w="9525">
                    <a:noFill/>
                  </a:ln>
                </p:spPr>
              </p:pic>
            </p:grpSp>
            <p:grpSp>
              <p:nvGrpSpPr>
                <p:cNvPr id="15433" name="组合 62"/>
                <p:cNvGrpSpPr/>
                <p:nvPr/>
              </p:nvGrpSpPr>
              <p:grpSpPr>
                <a:xfrm>
                  <a:off x="16194" y="7082"/>
                  <a:ext cx="1320" cy="498"/>
                  <a:chOff x="10626102" y="4036016"/>
                  <a:chExt cx="1056789" cy="439091"/>
                </a:xfrm>
              </p:grpSpPr>
              <p:sp>
                <p:nvSpPr>
                  <p:cNvPr id="64" name="矩形: 圆角 63"/>
                  <p:cNvSpPr/>
                  <p:nvPr/>
                </p:nvSpPr>
                <p:spPr>
                  <a:xfrm>
                    <a:off x="10626102" y="4036016"/>
                    <a:ext cx="1056319" cy="439091"/>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pic>
                <p:nvPicPr>
                  <p:cNvPr id="15435" name="图片 64"/>
                  <p:cNvPicPr>
                    <a:picLocks noChangeAspect="1"/>
                  </p:cNvPicPr>
                  <p:nvPr/>
                </p:nvPicPr>
                <p:blipFill>
                  <a:blip r:embed="rId22"/>
                  <a:stretch>
                    <a:fillRect/>
                  </a:stretch>
                </p:blipFill>
                <p:spPr>
                  <a:xfrm>
                    <a:off x="10848798" y="4108748"/>
                    <a:ext cx="611397" cy="293627"/>
                  </a:xfrm>
                  <a:prstGeom prst="rect">
                    <a:avLst/>
                  </a:prstGeom>
                  <a:noFill/>
                  <a:ln w="9525">
                    <a:noFill/>
                  </a:ln>
                </p:spPr>
              </p:pic>
            </p:grpSp>
            <p:grpSp>
              <p:nvGrpSpPr>
                <p:cNvPr id="15436" name="组合 106"/>
                <p:cNvGrpSpPr/>
                <p:nvPr/>
              </p:nvGrpSpPr>
              <p:grpSpPr>
                <a:xfrm>
                  <a:off x="16193" y="7877"/>
                  <a:ext cx="1320" cy="498"/>
                  <a:chOff x="10478393" y="6224596"/>
                  <a:chExt cx="1056789" cy="439091"/>
                </a:xfrm>
              </p:grpSpPr>
              <p:sp>
                <p:nvSpPr>
                  <p:cNvPr id="102" name="矩形: 圆角 101"/>
                  <p:cNvSpPr/>
                  <p:nvPr/>
                </p:nvSpPr>
                <p:spPr>
                  <a:xfrm>
                    <a:off x="10478967" y="6224596"/>
                    <a:ext cx="1056319" cy="439091"/>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pic>
                <p:nvPicPr>
                  <p:cNvPr id="15438" name="图片 103"/>
                  <p:cNvPicPr>
                    <a:picLocks noChangeAspect="1"/>
                  </p:cNvPicPr>
                  <p:nvPr/>
                </p:nvPicPr>
                <p:blipFill>
                  <a:blip r:embed="rId23"/>
                  <a:stretch>
                    <a:fillRect/>
                  </a:stretch>
                </p:blipFill>
                <p:spPr>
                  <a:xfrm>
                    <a:off x="10523937" y="6325029"/>
                    <a:ext cx="965700" cy="238224"/>
                  </a:xfrm>
                  <a:prstGeom prst="rect">
                    <a:avLst/>
                  </a:prstGeom>
                  <a:noFill/>
                  <a:ln w="9525">
                    <a:noFill/>
                  </a:ln>
                </p:spPr>
              </p:pic>
            </p:grpSp>
            <p:grpSp>
              <p:nvGrpSpPr>
                <p:cNvPr id="15439" name="组合 105"/>
                <p:cNvGrpSpPr/>
                <p:nvPr/>
              </p:nvGrpSpPr>
              <p:grpSpPr>
                <a:xfrm>
                  <a:off x="17635" y="7082"/>
                  <a:ext cx="1320" cy="498"/>
                  <a:chOff x="9102011" y="6224596"/>
                  <a:chExt cx="1056789" cy="439091"/>
                </a:xfrm>
              </p:grpSpPr>
              <p:sp>
                <p:nvSpPr>
                  <p:cNvPr id="99" name="矩形: 圆角 98"/>
                  <p:cNvSpPr/>
                  <p:nvPr/>
                </p:nvSpPr>
                <p:spPr>
                  <a:xfrm>
                    <a:off x="9101333" y="6224596"/>
                    <a:ext cx="1058147" cy="439091"/>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pic>
                <p:nvPicPr>
                  <p:cNvPr id="15441" name="图片 104"/>
                  <p:cNvPicPr>
                    <a:picLocks noChangeAspect="1"/>
                  </p:cNvPicPr>
                  <p:nvPr/>
                </p:nvPicPr>
                <p:blipFill>
                  <a:blip r:embed="rId24"/>
                  <a:stretch>
                    <a:fillRect/>
                  </a:stretch>
                </p:blipFill>
                <p:spPr>
                  <a:xfrm>
                    <a:off x="9188424" y="6314438"/>
                    <a:ext cx="883962" cy="259406"/>
                  </a:xfrm>
                  <a:prstGeom prst="rect">
                    <a:avLst/>
                  </a:prstGeom>
                  <a:noFill/>
                  <a:ln w="9525">
                    <a:noFill/>
                  </a:ln>
                </p:spPr>
              </p:pic>
            </p:grpSp>
          </p:grpSp>
          <p:grpSp>
            <p:nvGrpSpPr>
              <p:cNvPr id="15442" name="组合 19"/>
              <p:cNvGrpSpPr/>
              <p:nvPr/>
            </p:nvGrpSpPr>
            <p:grpSpPr>
              <a:xfrm>
                <a:off x="16916" y="7671"/>
                <a:ext cx="1320" cy="498"/>
                <a:chOff x="4769084" y="5918711"/>
                <a:chExt cx="918000" cy="345600"/>
              </a:xfrm>
            </p:grpSpPr>
            <p:sp>
              <p:nvSpPr>
                <p:cNvPr id="78" name="矩形: 圆角 86"/>
                <p:cNvSpPr/>
                <p:nvPr/>
              </p:nvSpPr>
              <p:spPr>
                <a:xfrm>
                  <a:off x="4769492" y="5918711"/>
                  <a:ext cx="917592" cy="345600"/>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pic>
              <p:nvPicPr>
                <p:cNvPr id="15444" name="Picture 5"/>
                <p:cNvPicPr>
                  <a:picLocks noChangeAspect="1"/>
                </p:cNvPicPr>
                <p:nvPr/>
              </p:nvPicPr>
              <p:blipFill>
                <a:blip r:embed="rId25"/>
                <a:stretch>
                  <a:fillRect/>
                </a:stretch>
              </p:blipFill>
              <p:spPr>
                <a:xfrm>
                  <a:off x="5100995" y="5934596"/>
                  <a:ext cx="254178" cy="313830"/>
                </a:xfrm>
                <a:prstGeom prst="rect">
                  <a:avLst/>
                </a:prstGeom>
                <a:noFill/>
                <a:ln w="9525">
                  <a:noFill/>
                </a:ln>
              </p:spPr>
            </p:pic>
          </p:grpSp>
        </p:grpSp>
        <p:grpSp>
          <p:nvGrpSpPr>
            <p:cNvPr id="8" name="组合 7"/>
            <p:cNvGrpSpPr/>
            <p:nvPr/>
          </p:nvGrpSpPr>
          <p:grpSpPr>
            <a:xfrm>
              <a:off x="17197" y="9030"/>
              <a:ext cx="1318" cy="498"/>
              <a:chOff x="17197" y="9030"/>
              <a:chExt cx="1318" cy="498"/>
            </a:xfrm>
          </p:grpSpPr>
          <p:sp>
            <p:nvSpPr>
              <p:cNvPr id="4" name="矩形: 圆角 86"/>
              <p:cNvSpPr/>
              <p:nvPr/>
            </p:nvSpPr>
            <p:spPr>
              <a:xfrm>
                <a:off x="17197" y="9030"/>
                <a:ext cx="1319" cy="498"/>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pic>
            <p:nvPicPr>
              <p:cNvPr id="7" name="图片 6"/>
              <p:cNvPicPr>
                <a:picLocks noChangeAspect="1"/>
              </p:cNvPicPr>
              <p:nvPr/>
            </p:nvPicPr>
            <p:blipFill>
              <a:blip r:embed="rId26"/>
              <a:stretch>
                <a:fillRect/>
              </a:stretch>
            </p:blipFill>
            <p:spPr>
              <a:xfrm>
                <a:off x="17605" y="9101"/>
                <a:ext cx="502" cy="407"/>
              </a:xfrm>
              <a:prstGeom prst="rect">
                <a:avLst/>
              </a:prstGeom>
            </p:spPr>
          </p:pic>
        </p:grpSp>
      </p:grpSp>
      <p:pic>
        <p:nvPicPr>
          <p:cNvPr id="100" name="图片 99"/>
          <p:cNvPicPr/>
          <p:nvPr/>
        </p:nvPicPr>
        <p:blipFill>
          <a:blip r:embed="rId27"/>
          <a:stretch>
            <a:fillRect/>
          </a:stretch>
        </p:blipFill>
        <p:spPr>
          <a:xfrm>
            <a:off x="3272790" y="5236210"/>
            <a:ext cx="808355" cy="361950"/>
          </a:xfrm>
          <a:prstGeom prst="rect">
            <a:avLst/>
          </a:prstGeom>
          <a:noFill/>
          <a:ln w="9525">
            <a:noFill/>
          </a:ln>
        </p:spPr>
      </p:pic>
      <p:pic>
        <p:nvPicPr>
          <p:cNvPr id="6" name="图片 5" descr="微信图片_20220528171732"/>
          <p:cNvPicPr>
            <a:picLocks noChangeAspect="1"/>
          </p:cNvPicPr>
          <p:nvPr>
            <p:custDataLst>
              <p:tags r:id="rId28"/>
            </p:custDataLst>
          </p:nvPr>
        </p:nvPicPr>
        <p:blipFill>
          <a:blip r:embed="rId29"/>
          <a:srcRect l="16200" t="29265" r="20122" b="15667"/>
          <a:stretch>
            <a:fillRect/>
          </a:stretch>
        </p:blipFill>
        <p:spPr>
          <a:xfrm>
            <a:off x="8901430" y="1732915"/>
            <a:ext cx="1793875" cy="1163320"/>
          </a:xfrm>
          <a:prstGeom prst="rect">
            <a:avLst/>
          </a:prstGeom>
          <a:ln>
            <a:solidFill>
              <a:schemeClr val="accent2"/>
            </a:solid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nvSpPr>
        <p:spPr>
          <a:xfrm>
            <a:off x="1472565" y="93599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2400" b="1" dirty="0">
                <a:solidFill>
                  <a:srgbClr val="E18F08"/>
                </a:solidFill>
                <a:latin typeface="Arial" panose="020B0604020202090204" pitchFamily="34" charset="0"/>
                <a:ea typeface="黑体" panose="02010609060101010101" charset="-122"/>
                <a:cs typeface="+mn-cs"/>
                <a:sym typeface="+mn-ea"/>
              </a:rPr>
              <a:t>提供不同容量的数据中心冷却解决方案</a:t>
            </a:r>
            <a:endParaRPr sz="2400" b="1" dirty="0">
              <a:solidFill>
                <a:srgbClr val="E18F08"/>
              </a:solidFill>
              <a:latin typeface="Arial" panose="020B0604020202090204" pitchFamily="34" charset="0"/>
              <a:ea typeface="黑体" panose="02010609060101010101" charset="-122"/>
              <a:cs typeface="+mn-cs"/>
              <a:sym typeface="+mn-ea"/>
            </a:endParaRPr>
          </a:p>
        </p:txBody>
      </p:sp>
      <p:grpSp>
        <p:nvGrpSpPr>
          <p:cNvPr id="7" name="组合 6"/>
          <p:cNvGrpSpPr/>
          <p:nvPr/>
        </p:nvGrpSpPr>
        <p:grpSpPr>
          <a:xfrm>
            <a:off x="944880" y="1624965"/>
            <a:ext cx="10531562" cy="4729480"/>
            <a:chOff x="3933" y="2838"/>
            <a:chExt cx="13032" cy="5852"/>
          </a:xfrm>
        </p:grpSpPr>
        <p:sp>
          <p:nvSpPr>
            <p:cNvPr id="1622" name="直接箭头连接符 4"/>
            <p:cNvSpPr/>
            <p:nvPr/>
          </p:nvSpPr>
          <p:spPr>
            <a:xfrm flipV="1">
              <a:off x="3933" y="2838"/>
              <a:ext cx="21" cy="5825"/>
            </a:xfrm>
            <a:prstGeom prst="line">
              <a:avLst/>
            </a:prstGeom>
            <a:ln w="38100">
              <a:solidFill>
                <a:srgbClr val="03327F"/>
              </a:solidFill>
              <a:tailEnd type="triangle"/>
            </a:ln>
          </p:spPr>
          <p:txBody>
            <a:bodyPr lIns="45719" rIns="45719"/>
            <a:lstStyle/>
            <a:p>
              <a:endParaRPr dirty="0">
                <a:latin typeface="思源黑体 CN Regular" panose="020B0500000000000000" pitchFamily="34" charset="-122"/>
                <a:ea typeface="思源黑体 CN Regular" panose="020B0500000000000000" pitchFamily="34" charset="-122"/>
              </a:endParaRPr>
            </a:p>
          </p:txBody>
        </p:sp>
        <p:sp>
          <p:nvSpPr>
            <p:cNvPr id="1623" name="直接箭头连接符 5"/>
            <p:cNvSpPr/>
            <p:nvPr/>
          </p:nvSpPr>
          <p:spPr>
            <a:xfrm>
              <a:off x="3933" y="8663"/>
              <a:ext cx="13032" cy="0"/>
            </a:xfrm>
            <a:prstGeom prst="line">
              <a:avLst/>
            </a:prstGeom>
            <a:ln w="38100">
              <a:solidFill>
                <a:srgbClr val="03327F"/>
              </a:solidFill>
              <a:tailEnd type="triangle"/>
            </a:ln>
          </p:spPr>
          <p:txBody>
            <a:bodyPr lIns="45719" rIns="45719"/>
            <a:lstStyle/>
            <a:p>
              <a:endParaRPr dirty="0">
                <a:latin typeface="思源黑体 CN Regular" panose="020B0500000000000000" pitchFamily="34" charset="-122"/>
                <a:ea typeface="思源黑体 CN Regular" panose="020B0500000000000000" pitchFamily="34" charset="-122"/>
              </a:endParaRPr>
            </a:p>
          </p:txBody>
        </p:sp>
        <p:sp>
          <p:nvSpPr>
            <p:cNvPr id="1629" name="Rectangle 10"/>
            <p:cNvSpPr txBox="1"/>
            <p:nvPr/>
          </p:nvSpPr>
          <p:spPr>
            <a:xfrm>
              <a:off x="8088" y="7590"/>
              <a:ext cx="1990" cy="846"/>
            </a:xfrm>
            <a:prstGeom prst="rect">
              <a:avLst/>
            </a:prstGeom>
            <a:ln w="12700">
              <a:miter lim="400000"/>
            </a:ln>
          </p:spPr>
          <p:txBody>
            <a:bodyPr wrap="square" lIns="34559" tIns="34559" rIns="34559" bIns="34559" anchor="ctr">
              <a:spAutoFit/>
            </a:bodyPr>
            <a:lstStyle/>
            <a:p>
              <a:pPr algn="l" eaLnBrk="1">
                <a:lnSpc>
                  <a:spcPts val="1600"/>
                </a:lnSpc>
                <a:defRPr sz="1100" b="1">
                  <a:solidFill>
                    <a:srgbClr val="2F5686"/>
                  </a:solidFill>
                  <a:latin typeface="+mn-lt"/>
                  <a:ea typeface="+mn-ea"/>
                  <a:cs typeface="+mn-cs"/>
                  <a:sym typeface="阿里巴巴普惠体 R" panose="00020600040101010101" charset="-122"/>
                </a:defRPr>
              </a:pPr>
              <a:r>
                <a:rPr lang="zh-CN" altLang="en-US" sz="1400"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XFreeCooling高效变频气动热管空调</a:t>
              </a:r>
              <a:endParaRPr lang="zh-CN" altLang="en-US" sz="1400"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endParaRPr>
            </a:p>
            <a:p>
              <a:pPr algn="l" eaLnBrk="1">
                <a:lnSpc>
                  <a:spcPts val="1600"/>
                </a:lnSpc>
                <a:defRPr sz="1100" b="1">
                  <a:solidFill>
                    <a:srgbClr val="2F5686"/>
                  </a:solidFill>
                  <a:latin typeface="+mn-lt"/>
                  <a:ea typeface="+mn-ea"/>
                  <a:cs typeface="+mn-cs"/>
                  <a:sym typeface="阿里巴巴普惠体 R" panose="00020600040101010101" charset="-122"/>
                </a:defRPr>
              </a:pPr>
              <a:r>
                <a:rPr lang="zh-CN" altLang="en-US" sz="1400"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30kW~120kW</a:t>
              </a:r>
              <a:endParaRPr lang="zh-CN" altLang="en-US" sz="1400"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endParaRPr>
            </a:p>
          </p:txBody>
        </p:sp>
        <p:sp>
          <p:nvSpPr>
            <p:cNvPr id="1633" name="Rectangle 10"/>
            <p:cNvSpPr txBox="1"/>
            <p:nvPr/>
          </p:nvSpPr>
          <p:spPr>
            <a:xfrm>
              <a:off x="9299" y="4869"/>
              <a:ext cx="2251" cy="1100"/>
            </a:xfrm>
            <a:prstGeom prst="rect">
              <a:avLst/>
            </a:prstGeom>
            <a:ln w="12700">
              <a:miter lim="400000"/>
            </a:ln>
          </p:spPr>
          <p:txBody>
            <a:bodyPr wrap="square" lIns="34559" tIns="34559" rIns="34559" bIns="34559" anchor="ctr">
              <a:spAutoFit/>
            </a:bodyPr>
            <a:lstStyle/>
            <a:p>
              <a:pPr algn="l" eaLnBrk="1">
                <a:lnSpc>
                  <a:spcPts val="1600"/>
                </a:lnSpc>
                <a:defRPr sz="1100" b="1">
                  <a:solidFill>
                    <a:srgbClr val="2F5686"/>
                  </a:solidFill>
                  <a:latin typeface="+mn-lt"/>
                  <a:ea typeface="+mn-ea"/>
                  <a:cs typeface="+mn-cs"/>
                  <a:sym typeface="阿里巴巴普惠体 R" panose="00020600040101010101" charset="-122"/>
                </a:defRPr>
              </a:pPr>
              <a:r>
                <a:rPr lang="zh-CN" altLang="en-US" sz="1400"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CRU系列</a:t>
              </a:r>
              <a:endParaRPr lang="zh-CN" altLang="en-US" sz="1400"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endParaRPr>
            </a:p>
            <a:p>
              <a:pPr algn="l" eaLnBrk="1">
                <a:lnSpc>
                  <a:spcPts val="1600"/>
                </a:lnSpc>
                <a:defRPr sz="1100" b="1">
                  <a:solidFill>
                    <a:srgbClr val="2F5686"/>
                  </a:solidFill>
                  <a:latin typeface="+mn-lt"/>
                  <a:ea typeface="+mn-ea"/>
                  <a:cs typeface="+mn-cs"/>
                  <a:sym typeface="阿里巴巴普惠体 R" panose="00020600040101010101" charset="-122"/>
                </a:defRPr>
              </a:pPr>
              <a:r>
                <a:rPr lang="zh-CN" altLang="en-US" sz="1400"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CRU</a:t>
              </a:r>
              <a:r>
                <a:rPr lang="en-US" altLang="zh-CN" sz="1400" dirty="0" smtClean="0">
                  <a:solidFill>
                    <a:srgbClr val="03327F"/>
                  </a:solidFill>
                  <a:latin typeface="Arial" panose="020B0604020202090204" pitchFamily="34" charset="0"/>
                  <a:ea typeface="黑体" panose="02010609060101010101" charset="-122"/>
                  <a:cs typeface="Arial" panose="020B0604020202090204" pitchFamily="34" charset="0"/>
                  <a:sym typeface="思源黑体 CN Regular" panose="020B0500000000000000" pitchFamily="34" charset="-122"/>
                </a:rPr>
                <a:t>：</a:t>
              </a:r>
              <a:r>
                <a:rPr sz="1400"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1</a:t>
              </a:r>
              <a:r>
                <a:rPr lang="en-US" altLang="zh-CN" sz="1400" dirty="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0</a:t>
              </a:r>
              <a:r>
                <a:rPr sz="1400" dirty="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0</a:t>
              </a:r>
              <a:r>
                <a:rPr sz="1400" dirty="0">
                  <a:solidFill>
                    <a:schemeClr val="tx1">
                      <a:lumMod val="65000"/>
                      <a:lumOff val="35000"/>
                    </a:schemeClr>
                  </a:solidFill>
                  <a:latin typeface="Arial" panose="020B0604020202090204" pitchFamily="34" charset="0"/>
                  <a:ea typeface="黑体" panose="02010609060101010101" charset="-122"/>
                  <a:cs typeface="Arial" panose="020B0604020202090204" pitchFamily="34" charset="0"/>
                  <a:sym typeface="思源黑体 CN Regular" panose="020B0500000000000000" pitchFamily="34" charset="-122"/>
                </a:rPr>
                <a:t>kW</a:t>
              </a:r>
              <a:r>
                <a:rPr sz="1400" dirty="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~240</a:t>
              </a:r>
              <a:r>
                <a:rPr sz="1400" dirty="0">
                  <a:solidFill>
                    <a:schemeClr val="tx1">
                      <a:lumMod val="65000"/>
                      <a:lumOff val="35000"/>
                    </a:schemeClr>
                  </a:solidFill>
                  <a:latin typeface="Arial" panose="020B0604020202090204" pitchFamily="34" charset="0"/>
                  <a:ea typeface="黑体" panose="02010609060101010101" charset="-122"/>
                  <a:cs typeface="Arial" panose="020B0604020202090204" pitchFamily="34" charset="0"/>
                  <a:sym typeface="思源黑体 CN Regular" panose="020B0500000000000000" pitchFamily="34" charset="-122"/>
                </a:rPr>
                <a:t>kW</a:t>
              </a:r>
              <a:endParaRPr sz="1400" dirty="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endParaRPr>
            </a:p>
            <a:p>
              <a:pPr algn="l" eaLnBrk="1">
                <a:lnSpc>
                  <a:spcPts val="1600"/>
                </a:lnSpc>
                <a:defRPr sz="1100" b="1">
                  <a:solidFill>
                    <a:srgbClr val="2F5686"/>
                  </a:solidFill>
                  <a:latin typeface="+mn-lt"/>
                  <a:ea typeface="+mn-ea"/>
                  <a:cs typeface="+mn-cs"/>
                  <a:sym typeface="阿里巴巴普惠体 R" panose="00020600040101010101" charset="-122"/>
                </a:defRPr>
              </a:pPr>
              <a:r>
                <a:rPr lang="zh-CN" altLang="en-US" sz="1400"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XRow</a:t>
              </a:r>
              <a:r>
                <a:rPr lang="en-US" altLang="zh-CN" sz="1400" dirty="0" smtClean="0">
                  <a:solidFill>
                    <a:srgbClr val="03327F"/>
                  </a:solidFill>
                  <a:latin typeface="Arial" panose="020B0604020202090204" pitchFamily="34" charset="0"/>
                  <a:ea typeface="黑体" panose="02010609060101010101" charset="-122"/>
                  <a:cs typeface="Arial" panose="020B0604020202090204" pitchFamily="34" charset="0"/>
                  <a:sym typeface="思源黑体 CN Regular" panose="020B0500000000000000" pitchFamily="34" charset="-122"/>
                </a:rPr>
                <a:t>：</a:t>
              </a:r>
              <a:r>
                <a:rPr lang="en-US" altLang="zh-CN" sz="1400" dirty="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15</a:t>
              </a:r>
              <a:r>
                <a:rPr sz="1400" dirty="0">
                  <a:solidFill>
                    <a:schemeClr val="tx1">
                      <a:lumMod val="65000"/>
                      <a:lumOff val="35000"/>
                    </a:schemeClr>
                  </a:solidFill>
                  <a:latin typeface="Arial" panose="020B0604020202090204" pitchFamily="34" charset="0"/>
                  <a:ea typeface="黑体" panose="02010609060101010101" charset="-122"/>
                  <a:cs typeface="Arial" panose="020B0604020202090204" pitchFamily="34" charset="0"/>
                  <a:sym typeface="思源黑体 CN Regular" panose="020B0500000000000000" pitchFamily="34" charset="-122"/>
                </a:rPr>
                <a:t>kW</a:t>
              </a:r>
              <a:r>
                <a:rPr sz="1400" dirty="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a:t>
              </a:r>
              <a:r>
                <a:rPr lang="en-US" altLang="zh-CN" sz="1400" dirty="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6</a:t>
              </a:r>
              <a:r>
                <a:rPr sz="1400" dirty="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0</a:t>
              </a:r>
              <a:r>
                <a:rPr sz="1400" dirty="0">
                  <a:solidFill>
                    <a:schemeClr val="tx1">
                      <a:lumMod val="65000"/>
                      <a:lumOff val="35000"/>
                    </a:schemeClr>
                  </a:solidFill>
                  <a:latin typeface="Arial" panose="020B0604020202090204" pitchFamily="34" charset="0"/>
                  <a:ea typeface="黑体" panose="02010609060101010101" charset="-122"/>
                  <a:cs typeface="Arial" panose="020B0604020202090204" pitchFamily="34" charset="0"/>
                  <a:sym typeface="思源黑体 CN Regular" panose="020B0500000000000000" pitchFamily="34" charset="-122"/>
                </a:rPr>
                <a:t>kW</a:t>
              </a:r>
              <a:endParaRPr sz="1400" dirty="0">
                <a:solidFill>
                  <a:schemeClr val="tx1">
                    <a:lumMod val="65000"/>
                    <a:lumOff val="35000"/>
                  </a:schemeClr>
                </a:solidFill>
                <a:latin typeface="Arial" panose="020B0604020202090204" pitchFamily="34" charset="0"/>
                <a:ea typeface="黑体" panose="02010609060101010101" charset="-122"/>
                <a:cs typeface="Arial" panose="020B0604020202090204" pitchFamily="34" charset="0"/>
                <a:sym typeface="思源黑体 CN Regular" panose="020B0500000000000000" pitchFamily="34" charset="-122"/>
              </a:endParaRPr>
            </a:p>
          </p:txBody>
        </p:sp>
        <p:sp>
          <p:nvSpPr>
            <p:cNvPr id="1635" name="Rectangle 10"/>
            <p:cNvSpPr txBox="1"/>
            <p:nvPr/>
          </p:nvSpPr>
          <p:spPr>
            <a:xfrm>
              <a:off x="4149" y="4869"/>
              <a:ext cx="2338" cy="592"/>
            </a:xfrm>
            <a:prstGeom prst="rect">
              <a:avLst/>
            </a:prstGeom>
            <a:ln w="12700">
              <a:miter lim="400000"/>
            </a:ln>
          </p:spPr>
          <p:txBody>
            <a:bodyPr wrap="square" lIns="34559" tIns="34559" rIns="34559" bIns="34559" anchor="ctr">
              <a:spAutoFit/>
            </a:bodyPr>
            <a:lstStyle/>
            <a:p>
              <a:pPr algn="l" eaLnBrk="1">
                <a:lnSpc>
                  <a:spcPts val="1600"/>
                </a:lnSpc>
                <a:defRPr sz="1100" b="1">
                  <a:solidFill>
                    <a:srgbClr val="2F5686"/>
                  </a:solidFill>
                  <a:latin typeface="+mn-lt"/>
                  <a:ea typeface="+mn-ea"/>
                  <a:cs typeface="+mn-cs"/>
                  <a:sym typeface="阿里巴巴普惠体 R" panose="00020600040101010101" charset="-122"/>
                </a:defRPr>
              </a:pPr>
              <a:r>
                <a:rPr lang="zh-CN" altLang="en-US" sz="1400"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XRack系列微模块机柜</a:t>
              </a:r>
              <a:endParaRPr lang="zh-CN" altLang="en-US" sz="1400"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endParaRPr>
            </a:p>
            <a:p>
              <a:pPr algn="l" eaLnBrk="1">
                <a:lnSpc>
                  <a:spcPts val="1600"/>
                </a:lnSpc>
                <a:defRPr sz="1100" b="1">
                  <a:solidFill>
                    <a:srgbClr val="2F5686"/>
                  </a:solidFill>
                  <a:latin typeface="+mn-lt"/>
                  <a:ea typeface="+mn-ea"/>
                  <a:cs typeface="+mn-cs"/>
                  <a:sym typeface="阿里巴巴普惠体 R" panose="00020600040101010101" charset="-122"/>
                </a:defRPr>
              </a:pPr>
              <a:r>
                <a:rPr lang="zh-CN" altLang="en-US" sz="1400"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DX：</a:t>
              </a:r>
              <a:r>
                <a:rPr sz="1400"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3</a:t>
              </a:r>
              <a:r>
                <a:rPr sz="1400" dirty="0" smtClean="0">
                  <a:solidFill>
                    <a:schemeClr val="tx1">
                      <a:lumMod val="65000"/>
                      <a:lumOff val="35000"/>
                    </a:schemeClr>
                  </a:solidFill>
                  <a:latin typeface="Arial" panose="020B0604020202090204" pitchFamily="34" charset="0"/>
                  <a:ea typeface="黑体" panose="02010609060101010101" charset="-122"/>
                  <a:cs typeface="Arial" panose="020B0604020202090204" pitchFamily="34" charset="0"/>
                  <a:sym typeface="思源黑体 CN Regular" panose="020B0500000000000000" pitchFamily="34" charset="-122"/>
                </a:rPr>
                <a:t>kW</a:t>
              </a:r>
              <a:r>
                <a:rPr sz="1400"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~20</a:t>
              </a:r>
              <a:r>
                <a:rPr sz="1400" dirty="0" smtClean="0">
                  <a:solidFill>
                    <a:schemeClr val="tx1">
                      <a:lumMod val="65000"/>
                      <a:lumOff val="35000"/>
                    </a:schemeClr>
                  </a:solidFill>
                  <a:latin typeface="Arial" panose="020B0604020202090204" pitchFamily="34" charset="0"/>
                  <a:ea typeface="黑体" panose="02010609060101010101" charset="-122"/>
                  <a:cs typeface="Arial" panose="020B0604020202090204" pitchFamily="34" charset="0"/>
                  <a:sym typeface="思源黑体 CN Regular" panose="020B0500000000000000" pitchFamily="34" charset="-122"/>
                </a:rPr>
                <a:t>kW</a:t>
              </a:r>
              <a:endParaRPr sz="1400" dirty="0" smtClean="0">
                <a:solidFill>
                  <a:schemeClr val="tx1">
                    <a:lumMod val="65000"/>
                    <a:lumOff val="35000"/>
                  </a:schemeClr>
                </a:solidFill>
                <a:latin typeface="Arial" panose="020B0604020202090204" pitchFamily="34" charset="0"/>
                <a:ea typeface="黑体" panose="02010609060101010101" charset="-122"/>
                <a:cs typeface="Arial" panose="020B0604020202090204" pitchFamily="34" charset="0"/>
                <a:sym typeface="思源黑体 CN Regular" panose="020B0500000000000000" pitchFamily="34" charset="-122"/>
              </a:endParaRPr>
            </a:p>
          </p:txBody>
        </p:sp>
        <p:pic>
          <p:nvPicPr>
            <p:cNvPr id="5" name="image159.png" descr="image159.png"/>
            <p:cNvPicPr>
              <a:picLocks noChangeAspect="1"/>
            </p:cNvPicPr>
            <p:nvPr/>
          </p:nvPicPr>
          <p:blipFill>
            <a:blip r:embed="rId1" cstate="screen"/>
            <a:srcRect b="2830"/>
            <a:stretch>
              <a:fillRect/>
            </a:stretch>
          </p:blipFill>
          <p:spPr>
            <a:xfrm>
              <a:off x="4753" y="2892"/>
              <a:ext cx="965" cy="1854"/>
            </a:xfrm>
            <a:prstGeom prst="rect">
              <a:avLst/>
            </a:prstGeom>
            <a:ln w="12700" cap="flat">
              <a:noFill/>
              <a:miter lim="400000"/>
              <a:headEnd/>
              <a:tailEnd/>
            </a:ln>
            <a:effectLst/>
          </p:spPr>
        </p:pic>
        <p:pic>
          <p:nvPicPr>
            <p:cNvPr id="10" name="Picture 1" descr="Picture 1"/>
            <p:cNvPicPr>
              <a:picLocks noChangeAspect="1"/>
            </p:cNvPicPr>
            <p:nvPr/>
          </p:nvPicPr>
          <p:blipFill>
            <a:blip r:embed="rId2"/>
            <a:stretch>
              <a:fillRect/>
            </a:stretch>
          </p:blipFill>
          <p:spPr>
            <a:xfrm>
              <a:off x="8695" y="3042"/>
              <a:ext cx="3149" cy="1704"/>
            </a:xfrm>
            <a:prstGeom prst="rect">
              <a:avLst/>
            </a:prstGeom>
            <a:ln w="12700">
              <a:miter lim="400000"/>
              <a:headEnd/>
              <a:tailEnd/>
            </a:ln>
          </p:spPr>
        </p:pic>
        <p:grpSp>
          <p:nvGrpSpPr>
            <p:cNvPr id="11" name="图片 1"/>
            <p:cNvGrpSpPr/>
            <p:nvPr/>
          </p:nvGrpSpPr>
          <p:grpSpPr>
            <a:xfrm>
              <a:off x="4241" y="6038"/>
              <a:ext cx="684" cy="1524"/>
              <a:chOff x="0" y="-58627"/>
              <a:chExt cx="681157" cy="1516140"/>
            </a:xfrm>
          </p:grpSpPr>
          <p:sp>
            <p:nvSpPr>
              <p:cNvPr id="12" name="矩形"/>
              <p:cNvSpPr/>
              <p:nvPr/>
            </p:nvSpPr>
            <p:spPr>
              <a:xfrm>
                <a:off x="0" y="0"/>
                <a:ext cx="681157" cy="1457513"/>
              </a:xfrm>
              <a:prstGeom prst="rect">
                <a:avLst/>
              </a:prstGeom>
              <a:solidFill>
                <a:srgbClr val="FFFFFF"/>
              </a:solidFill>
              <a:ln w="12700" cap="flat">
                <a:noFill/>
                <a:miter lim="400000"/>
              </a:ln>
              <a:effectLst/>
            </p:spPr>
            <p:txBody>
              <a:bodyPr wrap="square" lIns="45719" tIns="45719" rIns="45719" bIns="45719" numCol="1" anchor="ctr">
                <a:noAutofit/>
              </a:bodyPr>
              <a:lstStyle/>
              <a:p>
                <a:endParaRPr dirty="0">
                  <a:latin typeface="思源黑体 CN Regular" panose="020B0500000000000000" pitchFamily="34" charset="-122"/>
                  <a:ea typeface="黑体" panose="02010609060101010101" charset="-122"/>
                </a:endParaRPr>
              </a:p>
            </p:txBody>
          </p:sp>
          <p:pic>
            <p:nvPicPr>
              <p:cNvPr id="13" name="image157.png" descr="image157.png"/>
              <p:cNvPicPr>
                <a:picLocks noChangeAspect="1"/>
              </p:cNvPicPr>
              <p:nvPr/>
            </p:nvPicPr>
            <p:blipFill>
              <a:blip r:embed="rId3" cstate="screen"/>
              <a:stretch>
                <a:fillRect/>
              </a:stretch>
            </p:blipFill>
            <p:spPr>
              <a:xfrm>
                <a:off x="0" y="-58627"/>
                <a:ext cx="681157" cy="1457513"/>
              </a:xfrm>
              <a:prstGeom prst="rect">
                <a:avLst/>
              </a:prstGeom>
              <a:ln w="12700" cap="flat">
                <a:noFill/>
                <a:miter lim="400000"/>
                <a:headEnd/>
                <a:tailEnd/>
              </a:ln>
              <a:effectLst/>
            </p:spPr>
          </p:pic>
        </p:grpSp>
        <p:pic>
          <p:nvPicPr>
            <p:cNvPr id="18" name="Picture 7" descr="Picture 7"/>
            <p:cNvPicPr>
              <a:picLocks noChangeAspect="1"/>
            </p:cNvPicPr>
            <p:nvPr/>
          </p:nvPicPr>
          <p:blipFill>
            <a:blip r:embed="rId4"/>
            <a:stretch>
              <a:fillRect/>
            </a:stretch>
          </p:blipFill>
          <p:spPr>
            <a:xfrm>
              <a:off x="12384" y="3880"/>
              <a:ext cx="2009" cy="866"/>
            </a:xfrm>
            <a:prstGeom prst="rect">
              <a:avLst/>
            </a:prstGeom>
            <a:ln w="12700">
              <a:miter lim="400000"/>
              <a:headEnd/>
              <a:tailEnd/>
            </a:ln>
          </p:spPr>
        </p:pic>
        <p:pic>
          <p:nvPicPr>
            <p:cNvPr id="43034" name="图片 1" descr="xflex整机外观图"/>
            <p:cNvPicPr>
              <a:picLocks noChangeAspect="1"/>
            </p:cNvPicPr>
            <p:nvPr/>
          </p:nvPicPr>
          <p:blipFill>
            <a:blip r:embed="rId5" cstate="screen"/>
            <a:stretch>
              <a:fillRect/>
            </a:stretch>
          </p:blipFill>
          <p:spPr>
            <a:xfrm>
              <a:off x="15005" y="6048"/>
              <a:ext cx="1455" cy="1455"/>
            </a:xfrm>
            <a:prstGeom prst="rect">
              <a:avLst/>
            </a:prstGeom>
            <a:noFill/>
            <a:ln w="9525">
              <a:noFill/>
            </a:ln>
          </p:spPr>
        </p:pic>
        <p:sp>
          <p:nvSpPr>
            <p:cNvPr id="43036" name="Rectangle 10"/>
            <p:cNvSpPr txBox="1"/>
            <p:nvPr/>
          </p:nvSpPr>
          <p:spPr>
            <a:xfrm>
              <a:off x="14749" y="4869"/>
              <a:ext cx="2216" cy="846"/>
            </a:xfrm>
            <a:prstGeom prst="rect">
              <a:avLst/>
            </a:prstGeom>
            <a:noFill/>
            <a:ln w="12700">
              <a:noFill/>
            </a:ln>
          </p:spPr>
          <p:txBody>
            <a:bodyPr wrap="square" lIns="34559" tIns="34559" rIns="34559" bIns="34559" anchor="ctr">
              <a:spAutoFit/>
            </a:bodyPr>
            <a:lstStyle/>
            <a:p>
              <a:pPr hangingPunct="0">
                <a:lnSpc>
                  <a:spcPts val="1600"/>
                </a:lnSpc>
              </a:pPr>
              <a:r>
                <a:rPr lang="zh-CN" altLang="en-US" sz="1400" b="1"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rPr>
                <a:t>Xsource高效蒸发冷</a:t>
              </a:r>
              <a:endParaRPr lang="zh-CN" altLang="en-US" sz="1400" b="1"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endParaRPr>
            </a:p>
            <a:p>
              <a:pPr hangingPunct="0">
                <a:lnSpc>
                  <a:spcPts val="1600"/>
                </a:lnSpc>
              </a:pPr>
              <a:r>
                <a:rPr lang="zh-CN" altLang="en-US" sz="1400" b="1"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rPr>
                <a:t>集成冷站</a:t>
              </a:r>
              <a:endParaRPr lang="zh-CN" altLang="en-US" sz="1400" b="1" dirty="0">
                <a:solidFill>
                  <a:schemeClr val="tx1">
                    <a:lumMod val="65000"/>
                    <a:lumOff val="35000"/>
                  </a:schemeClr>
                </a:solidFill>
                <a:latin typeface="Arial" panose="020B0604020202090204" pitchFamily="34" charset="0"/>
                <a:ea typeface="黑体" panose="02010609060101010101" charset="-122"/>
                <a:cs typeface="黑体" panose="02010609060101010101" charset="-122"/>
              </a:endParaRPr>
            </a:p>
            <a:p>
              <a:pPr hangingPunct="0">
                <a:lnSpc>
                  <a:spcPts val="1600"/>
                </a:lnSpc>
              </a:pPr>
              <a:r>
                <a:rPr lang="zh-CN" altLang="en-US" sz="1400" b="1" dirty="0">
                  <a:solidFill>
                    <a:schemeClr val="tx1">
                      <a:lumMod val="65000"/>
                      <a:lumOff val="35000"/>
                    </a:schemeClr>
                  </a:solidFill>
                  <a:latin typeface="Arial" panose="020B0604020202090204" pitchFamily="34" charset="0"/>
                  <a:ea typeface="黑体" panose="02010609060101010101" charset="-122"/>
                  <a:cs typeface="黑体" panose="02010609060101010101" charset="-122"/>
                </a:rPr>
                <a:t>冷量</a:t>
              </a:r>
              <a:r>
                <a:rPr lang="en-US" altLang="zh-CN" sz="1400" b="1" dirty="0">
                  <a:solidFill>
                    <a:schemeClr val="tx1">
                      <a:lumMod val="65000"/>
                      <a:lumOff val="35000"/>
                    </a:schemeClr>
                  </a:solidFill>
                  <a:latin typeface="Arial" panose="020B0604020202090204" pitchFamily="34" charset="0"/>
                  <a:ea typeface="黑体" panose="02010609060101010101" charset="-122"/>
                  <a:cs typeface="黑体" panose="02010609060101010101" charset="-122"/>
                </a:rPr>
                <a:t>300~3500</a:t>
              </a:r>
              <a:r>
                <a:rPr sz="1400" b="1" dirty="0">
                  <a:solidFill>
                    <a:schemeClr val="tx1">
                      <a:lumMod val="65000"/>
                      <a:lumOff val="35000"/>
                    </a:schemeClr>
                  </a:solidFill>
                  <a:latin typeface="Arial" panose="020B0604020202090204" pitchFamily="34" charset="0"/>
                  <a:ea typeface="黑体" panose="02010609060101010101" charset="-122"/>
                  <a:cs typeface="Arial" panose="020B0604020202090204" pitchFamily="34" charset="0"/>
                </a:rPr>
                <a:t>kW</a:t>
              </a:r>
              <a:endParaRPr sz="1400" b="1" dirty="0">
                <a:solidFill>
                  <a:schemeClr val="tx1">
                    <a:lumMod val="65000"/>
                    <a:lumOff val="35000"/>
                  </a:schemeClr>
                </a:solidFill>
                <a:latin typeface="Arial" panose="020B0604020202090204" pitchFamily="34" charset="0"/>
                <a:ea typeface="黑体" panose="02010609060101010101" charset="-122"/>
                <a:cs typeface="Arial" panose="020B0604020202090204" pitchFamily="34" charset="0"/>
              </a:endParaRPr>
            </a:p>
          </p:txBody>
        </p:sp>
        <p:sp>
          <p:nvSpPr>
            <p:cNvPr id="1631" name="Rectangle 10"/>
            <p:cNvSpPr txBox="1"/>
            <p:nvPr/>
          </p:nvSpPr>
          <p:spPr>
            <a:xfrm>
              <a:off x="12096" y="4885"/>
              <a:ext cx="2756" cy="846"/>
            </a:xfrm>
            <a:prstGeom prst="rect">
              <a:avLst/>
            </a:prstGeom>
            <a:ln w="12700">
              <a:miter lim="400000"/>
            </a:ln>
          </p:spPr>
          <p:txBody>
            <a:bodyPr wrap="square" lIns="34559" tIns="34559" rIns="34559" bIns="34559" anchor="ctr">
              <a:spAutoFit/>
            </a:bodyPr>
            <a:lstStyle/>
            <a:p>
              <a:pPr eaLnBrk="1">
                <a:lnSpc>
                  <a:spcPts val="1600"/>
                </a:lnSpc>
                <a:defRPr sz="1100" b="1">
                  <a:solidFill>
                    <a:srgbClr val="2F5686"/>
                  </a:solidFill>
                  <a:latin typeface="+mn-lt"/>
                  <a:ea typeface="+mn-ea"/>
                  <a:cs typeface="+mn-cs"/>
                  <a:sym typeface="阿里巴巴普惠体 R" panose="00020600040101010101" charset="-122"/>
                </a:defRPr>
              </a:pPr>
              <a:r>
                <a:rPr lang="zh-CN" altLang="en-US" sz="1400"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集装箱数据中心与</a:t>
              </a:r>
              <a:endParaRPr lang="zh-CN" altLang="en-US" sz="1400"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endParaRPr>
            </a:p>
            <a:p>
              <a:pPr eaLnBrk="1">
                <a:lnSpc>
                  <a:spcPts val="1600"/>
                </a:lnSpc>
                <a:defRPr sz="1100" b="1">
                  <a:solidFill>
                    <a:srgbClr val="2F5686"/>
                  </a:solidFill>
                  <a:latin typeface="+mn-lt"/>
                  <a:ea typeface="+mn-ea"/>
                  <a:cs typeface="+mn-cs"/>
                  <a:sym typeface="阿里巴巴普惠体 R" panose="00020600040101010101" charset="-122"/>
                </a:defRPr>
              </a:pPr>
              <a:r>
                <a:rPr lang="zh-CN" altLang="en-US" sz="1400"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模块化数据中心空调系统</a:t>
              </a:r>
              <a:endParaRPr lang="zh-CN" altLang="en-US" sz="1400"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endParaRPr>
            </a:p>
            <a:p>
              <a:pPr eaLnBrk="1">
                <a:lnSpc>
                  <a:spcPts val="1600"/>
                </a:lnSpc>
                <a:defRPr sz="1100" b="1">
                  <a:solidFill>
                    <a:srgbClr val="2F5686"/>
                  </a:solidFill>
                  <a:latin typeface="+mn-lt"/>
                  <a:ea typeface="+mn-ea"/>
                  <a:cs typeface="+mn-cs"/>
                  <a:sym typeface="阿里巴巴普惠体 R" panose="00020600040101010101" charset="-122"/>
                </a:defRPr>
              </a:pPr>
              <a:r>
                <a:rPr lang="zh-CN" altLang="en-US" sz="1400"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50kW~300kW</a:t>
              </a:r>
              <a:endParaRPr lang="zh-CN" altLang="en-US" sz="1400"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endParaRPr>
            </a:p>
          </p:txBody>
        </p:sp>
        <p:sp>
          <p:nvSpPr>
            <p:cNvPr id="1630" name="Rectangle 10"/>
            <p:cNvSpPr txBox="1"/>
            <p:nvPr/>
          </p:nvSpPr>
          <p:spPr>
            <a:xfrm>
              <a:off x="6697" y="4869"/>
              <a:ext cx="2473" cy="846"/>
            </a:xfrm>
            <a:prstGeom prst="rect">
              <a:avLst/>
            </a:prstGeom>
            <a:ln w="12700">
              <a:miter lim="400000"/>
            </a:ln>
          </p:spPr>
          <p:txBody>
            <a:bodyPr wrap="square" lIns="34559" tIns="34559" rIns="34559" bIns="34559" anchor="ctr">
              <a:spAutoFit/>
            </a:bodyPr>
            <a:lstStyle/>
            <a:p>
              <a:pPr algn="l" eaLnBrk="1">
                <a:lnSpc>
                  <a:spcPts val="1600"/>
                </a:lnSpc>
                <a:defRPr sz="1100" b="1">
                  <a:solidFill>
                    <a:srgbClr val="2F5686"/>
                  </a:solidFill>
                  <a:latin typeface="+mn-lt"/>
                  <a:ea typeface="+mn-ea"/>
                  <a:cs typeface="+mn-cs"/>
                  <a:sym typeface="阿里巴巴普惠体 R" panose="00020600040101010101" charset="-122"/>
                </a:defRPr>
              </a:pPr>
              <a:r>
                <a:rPr lang="zh-CN" altLang="en-US" sz="1400"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XRow DX：</a:t>
              </a:r>
              <a:r>
                <a:rPr sz="1400" dirty="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5</a:t>
              </a:r>
              <a:r>
                <a:rPr sz="1400" dirty="0">
                  <a:solidFill>
                    <a:schemeClr val="tx1">
                      <a:lumMod val="65000"/>
                      <a:lumOff val="35000"/>
                    </a:schemeClr>
                  </a:solidFill>
                  <a:latin typeface="Arial" panose="020B0604020202090204" pitchFamily="34" charset="0"/>
                  <a:ea typeface="黑体" panose="02010609060101010101" charset="-122"/>
                  <a:cs typeface="Arial" panose="020B0604020202090204" pitchFamily="34" charset="0"/>
                  <a:sym typeface="思源黑体 CN Regular" panose="020B0500000000000000" pitchFamily="34" charset="-122"/>
                </a:rPr>
                <a:t>kW</a:t>
              </a:r>
              <a:r>
                <a:rPr sz="1400" dirty="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a:t>
              </a:r>
              <a:r>
                <a:rPr lang="en-US" sz="1400" dirty="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60</a:t>
              </a:r>
              <a:r>
                <a:rPr sz="1400" dirty="0">
                  <a:solidFill>
                    <a:schemeClr val="tx1">
                      <a:lumMod val="65000"/>
                      <a:lumOff val="35000"/>
                    </a:schemeClr>
                  </a:solidFill>
                  <a:latin typeface="Arial" panose="020B0604020202090204" pitchFamily="34" charset="0"/>
                  <a:ea typeface="黑体" panose="02010609060101010101" charset="-122"/>
                  <a:cs typeface="Arial" panose="020B0604020202090204" pitchFamily="34" charset="0"/>
                  <a:sym typeface="思源黑体 CN Regular" panose="020B0500000000000000" pitchFamily="34" charset="-122"/>
                </a:rPr>
                <a:t>kW</a:t>
              </a:r>
              <a:endParaRPr sz="1400" dirty="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endParaRPr>
            </a:p>
            <a:p>
              <a:pPr algn="l" eaLnBrk="1">
                <a:lnSpc>
                  <a:spcPts val="1600"/>
                </a:lnSpc>
                <a:defRPr sz="1100" b="1">
                  <a:solidFill>
                    <a:srgbClr val="2F5686"/>
                  </a:solidFill>
                  <a:latin typeface="+mn-lt"/>
                  <a:ea typeface="+mn-ea"/>
                  <a:cs typeface="+mn-cs"/>
                  <a:sym typeface="阿里巴巴普惠体 R" panose="00020600040101010101" charset="-122"/>
                </a:defRPr>
              </a:pPr>
              <a:r>
                <a:rPr lang="zh-CN" altLang="en-US" sz="1400"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XRow CW：</a:t>
              </a:r>
              <a:r>
                <a:rPr lang="en-US" altLang="zh-CN" sz="1400" dirty="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30</a:t>
              </a:r>
              <a:r>
                <a:rPr sz="1400" dirty="0">
                  <a:solidFill>
                    <a:schemeClr val="tx1">
                      <a:lumMod val="65000"/>
                      <a:lumOff val="35000"/>
                    </a:schemeClr>
                  </a:solidFill>
                  <a:latin typeface="Arial" panose="020B0604020202090204" pitchFamily="34" charset="0"/>
                  <a:ea typeface="黑体" panose="02010609060101010101" charset="-122"/>
                  <a:cs typeface="Arial" panose="020B0604020202090204" pitchFamily="34" charset="0"/>
                  <a:sym typeface="思源黑体 CN Regular" panose="020B0500000000000000" pitchFamily="34" charset="-122"/>
                </a:rPr>
                <a:t>kW</a:t>
              </a:r>
              <a:r>
                <a:rPr sz="1400" dirty="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~6</a:t>
              </a:r>
              <a:r>
                <a:rPr lang="en-US" sz="1400" dirty="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0</a:t>
              </a:r>
              <a:r>
                <a:rPr sz="1400" dirty="0">
                  <a:solidFill>
                    <a:schemeClr val="tx1">
                      <a:lumMod val="65000"/>
                      <a:lumOff val="35000"/>
                    </a:schemeClr>
                  </a:solidFill>
                  <a:latin typeface="Arial" panose="020B0604020202090204" pitchFamily="34" charset="0"/>
                  <a:ea typeface="黑体" panose="02010609060101010101" charset="-122"/>
                  <a:cs typeface="Arial" panose="020B0604020202090204" pitchFamily="34" charset="0"/>
                  <a:sym typeface="思源黑体 CN Regular" panose="020B0500000000000000" pitchFamily="34" charset="-122"/>
                </a:rPr>
                <a:t>kW</a:t>
              </a:r>
              <a:endParaRPr sz="1400" dirty="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endParaRPr>
            </a:p>
          </p:txBody>
        </p:sp>
        <p:sp>
          <p:nvSpPr>
            <p:cNvPr id="1627" name="Rectangle 10"/>
            <p:cNvSpPr txBox="1"/>
            <p:nvPr/>
          </p:nvSpPr>
          <p:spPr>
            <a:xfrm>
              <a:off x="4117" y="8028"/>
              <a:ext cx="3816" cy="618"/>
            </a:xfrm>
            <a:prstGeom prst="rect">
              <a:avLst/>
            </a:prstGeom>
            <a:ln w="12700">
              <a:miter lim="400000"/>
            </a:ln>
          </p:spPr>
          <p:txBody>
            <a:bodyPr wrap="square" lIns="34559" tIns="34559" rIns="34559" bIns="34559" anchor="ctr">
              <a:spAutoFit/>
            </a:bodyPr>
            <a:lstStyle/>
            <a:p>
              <a:pPr algn="l">
                <a:defRPr sz="1100" b="1">
                  <a:solidFill>
                    <a:srgbClr val="2F5686"/>
                  </a:solidFill>
                  <a:latin typeface="+mn-lt"/>
                  <a:ea typeface="+mn-ea"/>
                  <a:cs typeface="+mn-cs"/>
                  <a:sym typeface="阿里巴巴普惠体 R" panose="00020600040101010101" charset="-122"/>
                </a:defRPr>
              </a:pPr>
              <a:r>
                <a:rPr lang="zh-CN" altLang="en-US" sz="1400"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CyberMate 机房专用空调，</a:t>
              </a:r>
              <a:endParaRPr lang="zh-CN" altLang="en-US" sz="1400"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endParaRPr>
            </a:p>
            <a:p>
              <a:pPr algn="l">
                <a:defRPr sz="1100" b="1">
                  <a:solidFill>
                    <a:srgbClr val="2F5686"/>
                  </a:solidFill>
                  <a:latin typeface="+mn-lt"/>
                  <a:ea typeface="+mn-ea"/>
                  <a:cs typeface="+mn-cs"/>
                  <a:sym typeface="阿里巴巴普惠体 R" panose="00020600040101010101" charset="-122"/>
                </a:defRPr>
              </a:pPr>
              <a:r>
                <a:rPr lang="zh-CN" altLang="en-US" sz="1400"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DX：</a:t>
              </a:r>
              <a:r>
                <a:rPr sz="1400" dirty="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6</a:t>
              </a:r>
              <a:r>
                <a:rPr sz="1400" dirty="0">
                  <a:solidFill>
                    <a:schemeClr val="tx1">
                      <a:lumMod val="65000"/>
                      <a:lumOff val="35000"/>
                    </a:schemeClr>
                  </a:solidFill>
                  <a:latin typeface="Arial" panose="020B0604020202090204" pitchFamily="34" charset="0"/>
                  <a:ea typeface="黑体" panose="02010609060101010101" charset="-122"/>
                  <a:cs typeface="Arial" panose="020B0604020202090204" pitchFamily="34" charset="0"/>
                  <a:sym typeface="思源黑体 CN Regular" panose="020B0500000000000000" pitchFamily="34" charset="-122"/>
                </a:rPr>
                <a:t>kW</a:t>
              </a:r>
              <a:r>
                <a:rPr sz="1400" dirty="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~1</a:t>
              </a:r>
              <a:r>
                <a:rPr lang="en-US" altLang="zh-CN" sz="1400" dirty="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2</a:t>
              </a:r>
              <a:r>
                <a:rPr sz="1400" dirty="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0</a:t>
              </a:r>
              <a:r>
                <a:rPr sz="1400" dirty="0">
                  <a:solidFill>
                    <a:schemeClr val="tx1">
                      <a:lumMod val="65000"/>
                      <a:lumOff val="35000"/>
                    </a:schemeClr>
                  </a:solidFill>
                  <a:latin typeface="Arial" panose="020B0604020202090204" pitchFamily="34" charset="0"/>
                  <a:ea typeface="黑体" panose="02010609060101010101" charset="-122"/>
                  <a:cs typeface="Arial" panose="020B0604020202090204" pitchFamily="34" charset="0"/>
                  <a:sym typeface="思源黑体 CN Regular" panose="020B0500000000000000" pitchFamily="34" charset="-122"/>
                </a:rPr>
                <a:t>kW</a:t>
              </a:r>
              <a:endParaRPr sz="1400" dirty="0">
                <a:solidFill>
                  <a:schemeClr val="tx1">
                    <a:lumMod val="65000"/>
                    <a:lumOff val="35000"/>
                  </a:schemeClr>
                </a:solidFill>
                <a:latin typeface="Arial" panose="020B0604020202090204" pitchFamily="34" charset="0"/>
                <a:ea typeface="黑体" panose="02010609060101010101" charset="-122"/>
                <a:cs typeface="Arial" panose="020B0604020202090204" pitchFamily="34" charset="0"/>
                <a:sym typeface="思源黑体 CN Regular" panose="020B0500000000000000" pitchFamily="34" charset="-122"/>
              </a:endParaRPr>
            </a:p>
          </p:txBody>
        </p:sp>
        <p:sp>
          <p:nvSpPr>
            <p:cNvPr id="1628" name="Rectangle 10"/>
            <p:cNvSpPr txBox="1"/>
            <p:nvPr/>
          </p:nvSpPr>
          <p:spPr>
            <a:xfrm>
              <a:off x="4117" y="7552"/>
              <a:ext cx="3789" cy="618"/>
            </a:xfrm>
            <a:prstGeom prst="rect">
              <a:avLst/>
            </a:prstGeom>
            <a:ln w="12700">
              <a:miter lim="400000"/>
            </a:ln>
          </p:spPr>
          <p:txBody>
            <a:bodyPr wrap="square" lIns="34559" tIns="34559" rIns="34559" bIns="34559" anchor="ctr">
              <a:spAutoFit/>
            </a:bodyPr>
            <a:lstStyle/>
            <a:p>
              <a:pPr algn="l">
                <a:defRPr sz="1100" b="1">
                  <a:solidFill>
                    <a:srgbClr val="2F5686"/>
                  </a:solidFill>
                  <a:latin typeface="+mn-lt"/>
                  <a:ea typeface="+mn-ea"/>
                  <a:cs typeface="+mn-cs"/>
                  <a:sym typeface="阿里巴巴普惠体 R" panose="00020600040101010101" charset="-122"/>
                </a:defRPr>
              </a:pPr>
              <a:r>
                <a:rPr lang="zh-CN" altLang="en-US" sz="1400"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CyberMate </a:t>
              </a:r>
              <a:r>
                <a:rPr sz="1400" dirty="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冷冻水空调</a:t>
              </a:r>
              <a:r>
                <a:rPr lang="zh-CN" sz="1400" dirty="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a:t>
              </a:r>
              <a:endParaRPr lang="zh-CN" sz="1400" dirty="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endParaRPr>
            </a:p>
            <a:p>
              <a:pPr algn="l">
                <a:defRPr sz="1100" b="1">
                  <a:solidFill>
                    <a:srgbClr val="2F5686"/>
                  </a:solidFill>
                  <a:latin typeface="+mn-lt"/>
                  <a:ea typeface="+mn-ea"/>
                  <a:cs typeface="+mn-cs"/>
                  <a:sym typeface="阿里巴巴普惠体 R" panose="00020600040101010101" charset="-122"/>
                </a:defRPr>
              </a:pPr>
              <a:r>
                <a:rPr lang="zh-CN" altLang="en-US" sz="1400"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CW：</a:t>
              </a:r>
              <a:r>
                <a:rPr sz="1400" dirty="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40</a:t>
              </a:r>
              <a:r>
                <a:rPr sz="1400" dirty="0">
                  <a:solidFill>
                    <a:schemeClr val="tx1">
                      <a:lumMod val="65000"/>
                      <a:lumOff val="35000"/>
                    </a:schemeClr>
                  </a:solidFill>
                  <a:latin typeface="Arial" panose="020B0604020202090204" pitchFamily="34" charset="0"/>
                  <a:ea typeface="黑体" panose="02010609060101010101" charset="-122"/>
                  <a:cs typeface="Arial" panose="020B0604020202090204" pitchFamily="34" charset="0"/>
                  <a:sym typeface="思源黑体 CN Regular" panose="020B0500000000000000" pitchFamily="34" charset="-122"/>
                </a:rPr>
                <a:t>kW</a:t>
              </a:r>
              <a:r>
                <a:rPr sz="1400" dirty="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~200kW</a:t>
              </a:r>
              <a:endParaRPr sz="1400" dirty="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endParaRPr>
            </a:p>
          </p:txBody>
        </p:sp>
        <p:pic>
          <p:nvPicPr>
            <p:cNvPr id="31" name="图片 6" descr="G:\段秋姣\公司介绍PPT更新\2022公司PPT更新\业内版PPT修改\CyberMate 机房专用空调.pngCyberMate 机房专用空调"/>
            <p:cNvPicPr>
              <a:picLocks noChangeAspect="1"/>
            </p:cNvPicPr>
            <p:nvPr/>
          </p:nvPicPr>
          <p:blipFill>
            <a:blip r:embed="rId6"/>
            <a:srcRect/>
            <a:stretch>
              <a:fillRect/>
            </a:stretch>
          </p:blipFill>
          <p:spPr>
            <a:xfrm>
              <a:off x="4764" y="6293"/>
              <a:ext cx="1635" cy="1804"/>
            </a:xfrm>
            <a:prstGeom prst="rect">
              <a:avLst/>
            </a:prstGeom>
            <a:ln w="12700">
              <a:miter lim="400000"/>
              <a:headEnd/>
              <a:tailEnd/>
            </a:ln>
          </p:spPr>
        </p:pic>
        <p:pic>
          <p:nvPicPr>
            <p:cNvPr id="36" name="图片 35"/>
            <p:cNvPicPr>
              <a:picLocks noChangeAspect="1"/>
            </p:cNvPicPr>
            <p:nvPr/>
          </p:nvPicPr>
          <p:blipFill>
            <a:blip r:embed="rId7" cstate="screen">
              <a:clrChange>
                <a:clrFrom>
                  <a:srgbClr val="FFFFFF">
                    <a:alpha val="100000"/>
                  </a:srgbClr>
                </a:clrFrom>
                <a:clrTo>
                  <a:srgbClr val="FFFFFF">
                    <a:alpha val="100000"/>
                    <a:alpha val="0"/>
                  </a:srgbClr>
                </a:clrTo>
              </a:clrChange>
            </a:blip>
            <a:stretch>
              <a:fillRect/>
            </a:stretch>
          </p:blipFill>
          <p:spPr>
            <a:xfrm>
              <a:off x="6703" y="6114"/>
              <a:ext cx="1140" cy="1448"/>
            </a:xfrm>
            <a:prstGeom prst="rect">
              <a:avLst/>
            </a:prstGeom>
          </p:spPr>
        </p:pic>
        <p:pic>
          <p:nvPicPr>
            <p:cNvPr id="3074" name="Picture 2"/>
            <p:cNvPicPr>
              <a:picLocks noChangeAspect="1" noChangeArrowheads="1"/>
            </p:cNvPicPr>
            <p:nvPr/>
          </p:nvPicPr>
          <p:blipFill>
            <a:blip r:embed="rId8"/>
            <a:srcRect l="8440"/>
            <a:stretch>
              <a:fillRect/>
            </a:stretch>
          </p:blipFill>
          <p:spPr bwMode="auto">
            <a:xfrm>
              <a:off x="14751" y="3753"/>
              <a:ext cx="1709" cy="993"/>
            </a:xfrm>
            <a:prstGeom prst="rect">
              <a:avLst/>
            </a:prstGeom>
            <a:ln>
              <a:noFill/>
            </a:ln>
            <a:effectLst/>
          </p:spPr>
        </p:pic>
        <p:sp>
          <p:nvSpPr>
            <p:cNvPr id="9" name="Rectangle 10"/>
            <p:cNvSpPr txBox="1"/>
            <p:nvPr/>
          </p:nvSpPr>
          <p:spPr>
            <a:xfrm>
              <a:off x="14852" y="7590"/>
              <a:ext cx="1658" cy="1100"/>
            </a:xfrm>
            <a:prstGeom prst="rect">
              <a:avLst/>
            </a:prstGeom>
            <a:noFill/>
            <a:ln w="12700">
              <a:noFill/>
            </a:ln>
          </p:spPr>
          <p:txBody>
            <a:bodyPr wrap="square" lIns="34559" tIns="34559" rIns="34559" bIns="34559" anchor="ctr">
              <a:spAutoFit/>
            </a:bodyPr>
            <a:lstStyle/>
            <a:p>
              <a:pPr hangingPunct="0">
                <a:lnSpc>
                  <a:spcPts val="1600"/>
                </a:lnSpc>
              </a:pPr>
              <a:r>
                <a:rPr lang="zh-CN" altLang="en-US" sz="1400" b="1"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rPr>
                <a:t>XFlex系列</a:t>
              </a:r>
              <a:r>
                <a:rPr lang="zh-CN" altLang="en-US" sz="1400" b="1" dirty="0">
                  <a:solidFill>
                    <a:schemeClr val="tx1">
                      <a:lumMod val="65000"/>
                      <a:lumOff val="35000"/>
                    </a:schemeClr>
                  </a:solidFill>
                  <a:latin typeface="Arial" panose="020B0604020202090204" pitchFamily="34" charset="0"/>
                  <a:ea typeface="黑体" panose="02010609060101010101" charset="-122"/>
                  <a:cs typeface="黑体" panose="02010609060101010101" charset="-122"/>
                </a:rPr>
                <a:t>高效</a:t>
              </a:r>
              <a:endParaRPr lang="zh-CN" altLang="en-US" sz="1400" b="1" dirty="0">
                <a:solidFill>
                  <a:schemeClr val="tx1">
                    <a:lumMod val="65000"/>
                    <a:lumOff val="35000"/>
                  </a:schemeClr>
                </a:solidFill>
                <a:latin typeface="Arial" panose="020B0604020202090204" pitchFamily="34" charset="0"/>
                <a:ea typeface="黑体" panose="02010609060101010101" charset="-122"/>
                <a:cs typeface="黑体" panose="02010609060101010101" charset="-122"/>
              </a:endParaRPr>
            </a:p>
            <a:p>
              <a:pPr hangingPunct="0">
                <a:lnSpc>
                  <a:spcPts val="1600"/>
                </a:lnSpc>
              </a:pPr>
              <a:r>
                <a:rPr lang="zh-CN" altLang="en-US" sz="1400" b="1" dirty="0">
                  <a:solidFill>
                    <a:schemeClr val="tx1">
                      <a:lumMod val="65000"/>
                      <a:lumOff val="35000"/>
                    </a:schemeClr>
                  </a:solidFill>
                  <a:latin typeface="Arial" panose="020B0604020202090204" pitchFamily="34" charset="0"/>
                  <a:ea typeface="黑体" panose="02010609060101010101" charset="-122"/>
                  <a:cs typeface="黑体" panose="02010609060101010101" charset="-122"/>
                </a:rPr>
                <a:t>间接蒸发冷却</a:t>
              </a:r>
              <a:endParaRPr lang="zh-CN" altLang="en-US" sz="1400" b="1" dirty="0">
                <a:solidFill>
                  <a:schemeClr val="tx1">
                    <a:lumMod val="65000"/>
                    <a:lumOff val="35000"/>
                  </a:schemeClr>
                </a:solidFill>
                <a:latin typeface="Arial" panose="020B0604020202090204" pitchFamily="34" charset="0"/>
                <a:ea typeface="黑体" panose="02010609060101010101" charset="-122"/>
                <a:cs typeface="黑体" panose="02010609060101010101" charset="-122"/>
              </a:endParaRPr>
            </a:p>
            <a:p>
              <a:pPr hangingPunct="0">
                <a:lnSpc>
                  <a:spcPts val="1600"/>
                </a:lnSpc>
              </a:pPr>
              <a:r>
                <a:rPr lang="zh-CN" altLang="en-US" sz="1400" b="1" dirty="0">
                  <a:solidFill>
                    <a:schemeClr val="tx1">
                      <a:lumMod val="65000"/>
                      <a:lumOff val="35000"/>
                    </a:schemeClr>
                  </a:solidFill>
                  <a:latin typeface="Arial" panose="020B0604020202090204" pitchFamily="34" charset="0"/>
                  <a:ea typeface="黑体" panose="02010609060101010101" charset="-122"/>
                  <a:cs typeface="黑体" panose="02010609060101010101" charset="-122"/>
                </a:rPr>
                <a:t>冷量</a:t>
              </a:r>
              <a:r>
                <a:rPr lang="en-US" altLang="zh-CN" sz="1400" b="1" dirty="0">
                  <a:solidFill>
                    <a:schemeClr val="tx1">
                      <a:lumMod val="65000"/>
                      <a:lumOff val="35000"/>
                    </a:schemeClr>
                  </a:solidFill>
                  <a:latin typeface="Arial" panose="020B0604020202090204" pitchFamily="34" charset="0"/>
                  <a:ea typeface="黑体" panose="02010609060101010101" charset="-122"/>
                  <a:cs typeface="黑体" panose="02010609060101010101" charset="-122"/>
                </a:rPr>
                <a:t>100~400</a:t>
              </a:r>
              <a:r>
                <a:rPr sz="1400" b="1" dirty="0">
                  <a:solidFill>
                    <a:schemeClr val="tx1">
                      <a:lumMod val="65000"/>
                      <a:lumOff val="35000"/>
                    </a:schemeClr>
                  </a:solidFill>
                  <a:latin typeface="Arial" panose="020B0604020202090204" pitchFamily="34" charset="0"/>
                  <a:ea typeface="黑体" panose="02010609060101010101" charset="-122"/>
                  <a:cs typeface="Arial" panose="020B0604020202090204" pitchFamily="34" charset="0"/>
                </a:rPr>
                <a:t>kW</a:t>
              </a:r>
              <a:endParaRPr lang="en-US" altLang="zh-CN" sz="1400" b="1" dirty="0">
                <a:solidFill>
                  <a:schemeClr val="tx1">
                    <a:lumMod val="65000"/>
                    <a:lumOff val="35000"/>
                  </a:schemeClr>
                </a:solidFill>
                <a:latin typeface="Arial" panose="020B0604020202090204" pitchFamily="34" charset="0"/>
                <a:ea typeface="黑体" panose="02010609060101010101" charset="-122"/>
                <a:cs typeface="黑体" panose="02010609060101010101" charset="-122"/>
              </a:endParaRPr>
            </a:p>
          </p:txBody>
        </p:sp>
        <p:sp>
          <p:nvSpPr>
            <p:cNvPr id="16" name="Rectangle 10"/>
            <p:cNvSpPr txBox="1"/>
            <p:nvPr/>
          </p:nvSpPr>
          <p:spPr>
            <a:xfrm>
              <a:off x="10197" y="7590"/>
              <a:ext cx="1756" cy="846"/>
            </a:xfrm>
            <a:prstGeom prst="rect">
              <a:avLst/>
            </a:prstGeom>
            <a:noFill/>
            <a:ln w="12700">
              <a:noFill/>
            </a:ln>
          </p:spPr>
          <p:txBody>
            <a:bodyPr wrap="square" lIns="34559" tIns="34559" rIns="34559" bIns="34559" anchor="ctr">
              <a:spAutoFit/>
            </a:bodyPr>
            <a:lstStyle/>
            <a:p>
              <a:pPr hangingPunct="0">
                <a:lnSpc>
                  <a:spcPts val="1600"/>
                </a:lnSpc>
              </a:pPr>
              <a:r>
                <a:rPr sz="1400" b="1" dirty="0">
                  <a:solidFill>
                    <a:schemeClr val="tx1">
                      <a:lumMod val="65000"/>
                      <a:lumOff val="35000"/>
                    </a:schemeClr>
                  </a:solidFill>
                  <a:latin typeface="Arial" panose="020B0604020202090204" pitchFamily="34" charset="0"/>
                  <a:ea typeface="黑体" panose="02010609060101010101" charset="-122"/>
                </a:rPr>
                <a:t>Coolinside 全链条液冷解决方案</a:t>
              </a:r>
              <a:r>
                <a:rPr lang="zh-CN" altLang="en-US" sz="1400" b="1" dirty="0">
                  <a:solidFill>
                    <a:schemeClr val="tx1">
                      <a:lumMod val="65000"/>
                      <a:lumOff val="35000"/>
                    </a:schemeClr>
                  </a:solidFill>
                  <a:latin typeface="Arial" panose="020B0604020202090204" pitchFamily="34" charset="0"/>
                  <a:ea typeface="黑体" panose="02010609060101010101" charset="-122"/>
                  <a:cs typeface="黑体" panose="02010609060101010101" charset="-122"/>
                </a:rPr>
                <a:t> </a:t>
              </a:r>
              <a:r>
                <a:rPr lang="en-US" altLang="zh-CN" sz="1400" b="1" dirty="0">
                  <a:solidFill>
                    <a:schemeClr val="tx1">
                      <a:lumMod val="65000"/>
                      <a:lumOff val="35000"/>
                    </a:schemeClr>
                  </a:solidFill>
                  <a:latin typeface="Arial" panose="020B0604020202090204" pitchFamily="34" charset="0"/>
                  <a:ea typeface="黑体" panose="02010609060101010101" charset="-122"/>
                  <a:cs typeface="黑体" panose="02010609060101010101" charset="-122"/>
                </a:rPr>
                <a:t>20-3000</a:t>
              </a:r>
              <a:r>
                <a:rPr lang="en-US" altLang="zh-CN" sz="1400" b="1" dirty="0">
                  <a:solidFill>
                    <a:schemeClr val="tx1">
                      <a:lumMod val="65000"/>
                      <a:lumOff val="35000"/>
                    </a:schemeClr>
                  </a:solidFill>
                  <a:latin typeface="Arial" panose="020B0604020202090204" pitchFamily="34" charset="0"/>
                  <a:ea typeface="黑体" panose="02010609060101010101" charset="-122"/>
                  <a:cs typeface="Arial" panose="020B0604020202090204" pitchFamily="34" charset="0"/>
                </a:rPr>
                <a:t>kW</a:t>
              </a:r>
              <a:endParaRPr lang="en-US" altLang="zh-CN" sz="1400" b="1" dirty="0">
                <a:solidFill>
                  <a:schemeClr val="tx1">
                    <a:lumMod val="65000"/>
                    <a:lumOff val="35000"/>
                  </a:schemeClr>
                </a:solidFill>
                <a:latin typeface="Arial" panose="020B0604020202090204" pitchFamily="34" charset="0"/>
                <a:ea typeface="黑体" panose="02010609060101010101" charset="-122"/>
                <a:cs typeface="Arial" panose="020B0604020202090204" pitchFamily="34" charset="0"/>
              </a:endParaRPr>
            </a:p>
          </p:txBody>
        </p:sp>
        <p:pic>
          <p:nvPicPr>
            <p:cNvPr id="17" name="图片 16"/>
            <p:cNvPicPr>
              <a:picLocks noChangeAspect="1"/>
            </p:cNvPicPr>
            <p:nvPr/>
          </p:nvPicPr>
          <p:blipFill>
            <a:blip r:embed="rId9"/>
            <a:srcRect t="14292" r="8116" b="13955"/>
            <a:stretch>
              <a:fillRect/>
            </a:stretch>
          </p:blipFill>
          <p:spPr>
            <a:xfrm>
              <a:off x="12382" y="6306"/>
              <a:ext cx="1453" cy="1088"/>
            </a:xfrm>
            <a:prstGeom prst="rect">
              <a:avLst/>
            </a:prstGeom>
          </p:spPr>
        </p:pic>
        <p:sp>
          <p:nvSpPr>
            <p:cNvPr id="19" name="Rectangle 10"/>
            <p:cNvSpPr txBox="1"/>
            <p:nvPr/>
          </p:nvSpPr>
          <p:spPr>
            <a:xfrm>
              <a:off x="12373" y="7590"/>
              <a:ext cx="1658" cy="1100"/>
            </a:xfrm>
            <a:prstGeom prst="rect">
              <a:avLst/>
            </a:prstGeom>
            <a:noFill/>
            <a:ln w="12700">
              <a:noFill/>
            </a:ln>
          </p:spPr>
          <p:txBody>
            <a:bodyPr wrap="square" lIns="34559" tIns="34559" rIns="34559" bIns="34559" anchor="ctr">
              <a:spAutoFit/>
            </a:bodyPr>
            <a:lstStyle/>
            <a:p>
              <a:pPr hangingPunct="0">
                <a:lnSpc>
                  <a:spcPts val="1600"/>
                </a:lnSpc>
              </a:pPr>
              <a:r>
                <a:rPr lang="en-US" altLang="zh-CN" sz="1400" b="1" dirty="0">
                  <a:solidFill>
                    <a:schemeClr val="tx1">
                      <a:lumMod val="65000"/>
                      <a:lumOff val="35000"/>
                    </a:schemeClr>
                  </a:solidFill>
                  <a:latin typeface="Arial" panose="020B0604020202090204" pitchFamily="34" charset="0"/>
                  <a:ea typeface="黑体" panose="02010609060101010101" charset="-122"/>
                  <a:cs typeface="Arial" panose="020B0604020202090204" pitchFamily="34" charset="0"/>
                </a:rPr>
                <a:t>XMint</a:t>
              </a:r>
              <a:r>
                <a:rPr lang="zh-CN" altLang="en-US" sz="1400" b="1" dirty="0">
                  <a:solidFill>
                    <a:schemeClr val="tx1">
                      <a:lumMod val="65000"/>
                      <a:lumOff val="35000"/>
                    </a:schemeClr>
                  </a:solidFill>
                  <a:latin typeface="Arial" panose="020B0604020202090204" pitchFamily="34" charset="0"/>
                  <a:ea typeface="黑体" panose="02010609060101010101" charset="-122"/>
                  <a:cs typeface="黑体" panose="02010609060101010101" charset="-122"/>
                </a:rPr>
                <a:t>高效蒸发复合多联方案</a:t>
              </a:r>
              <a:endParaRPr lang="zh-CN" altLang="en-US" sz="1400" b="1" dirty="0">
                <a:solidFill>
                  <a:schemeClr val="tx1">
                    <a:lumMod val="65000"/>
                    <a:lumOff val="35000"/>
                  </a:schemeClr>
                </a:solidFill>
                <a:latin typeface="Arial" panose="020B0604020202090204" pitchFamily="34" charset="0"/>
                <a:ea typeface="黑体" panose="02010609060101010101" charset="-122"/>
                <a:cs typeface="黑体" panose="02010609060101010101" charset="-122"/>
              </a:endParaRPr>
            </a:p>
            <a:p>
              <a:pPr hangingPunct="0">
                <a:lnSpc>
                  <a:spcPts val="1600"/>
                </a:lnSpc>
              </a:pPr>
              <a:r>
                <a:rPr lang="zh-CN" altLang="en-US" sz="1400" b="1" dirty="0">
                  <a:solidFill>
                    <a:schemeClr val="tx1">
                      <a:lumMod val="65000"/>
                      <a:lumOff val="35000"/>
                    </a:schemeClr>
                  </a:solidFill>
                  <a:latin typeface="Arial" panose="020B0604020202090204" pitchFamily="34" charset="0"/>
                  <a:ea typeface="黑体" panose="02010609060101010101" charset="-122"/>
                  <a:cs typeface="黑体" panose="02010609060101010101" charset="-122"/>
                </a:rPr>
                <a:t>冷量</a:t>
              </a:r>
              <a:r>
                <a:rPr lang="en-US" altLang="zh-CN" sz="1400" b="1" dirty="0">
                  <a:solidFill>
                    <a:schemeClr val="tx1">
                      <a:lumMod val="65000"/>
                      <a:lumOff val="35000"/>
                    </a:schemeClr>
                  </a:solidFill>
                  <a:latin typeface="Arial" panose="020B0604020202090204" pitchFamily="34" charset="0"/>
                  <a:ea typeface="黑体" panose="02010609060101010101" charset="-122"/>
                  <a:cs typeface="黑体" panose="02010609060101010101" charset="-122"/>
                </a:rPr>
                <a:t>100~500</a:t>
              </a:r>
              <a:r>
                <a:rPr lang="en-US" altLang="zh-CN" sz="1400" b="1" dirty="0">
                  <a:solidFill>
                    <a:schemeClr val="tx1">
                      <a:lumMod val="65000"/>
                      <a:lumOff val="35000"/>
                    </a:schemeClr>
                  </a:solidFill>
                  <a:latin typeface="Arial" panose="020B0604020202090204" pitchFamily="34" charset="0"/>
                  <a:ea typeface="黑体" panose="02010609060101010101" charset="-122"/>
                  <a:cs typeface="Arial" panose="020B0604020202090204" pitchFamily="34" charset="0"/>
                </a:rPr>
                <a:t>kW</a:t>
              </a:r>
              <a:endParaRPr lang="en-US" altLang="zh-CN" sz="1400" b="1" dirty="0">
                <a:solidFill>
                  <a:schemeClr val="tx1">
                    <a:lumMod val="65000"/>
                    <a:lumOff val="35000"/>
                  </a:schemeClr>
                </a:solidFill>
                <a:latin typeface="Arial" panose="020B0604020202090204" pitchFamily="34" charset="0"/>
                <a:ea typeface="黑体" panose="02010609060101010101" charset="-122"/>
                <a:cs typeface="Arial" panose="020B0604020202090204" pitchFamily="34" charset="0"/>
              </a:endParaRPr>
            </a:p>
          </p:txBody>
        </p:sp>
        <p:grpSp>
          <p:nvGrpSpPr>
            <p:cNvPr id="20" name="组合 19"/>
            <p:cNvGrpSpPr/>
            <p:nvPr/>
          </p:nvGrpSpPr>
          <p:grpSpPr>
            <a:xfrm>
              <a:off x="6634" y="2994"/>
              <a:ext cx="1553" cy="1752"/>
              <a:chOff x="4142" y="1912"/>
              <a:chExt cx="1553" cy="1752"/>
            </a:xfrm>
          </p:grpSpPr>
          <p:pic>
            <p:nvPicPr>
              <p:cNvPr id="21" name="图片 20" descr="XR040A-(4)"/>
              <p:cNvPicPr>
                <a:picLocks noChangeAspect="1"/>
              </p:cNvPicPr>
              <p:nvPr/>
            </p:nvPicPr>
            <p:blipFill>
              <a:blip r:embed="rId10"/>
              <a:stretch>
                <a:fillRect/>
              </a:stretch>
            </p:blipFill>
            <p:spPr>
              <a:xfrm>
                <a:off x="4142" y="1999"/>
                <a:ext cx="851" cy="1665"/>
              </a:xfrm>
              <a:prstGeom prst="rect">
                <a:avLst/>
              </a:prstGeom>
            </p:spPr>
          </p:pic>
          <p:pic>
            <p:nvPicPr>
              <p:cNvPr id="22" name="图片 21" descr="300宽"/>
              <p:cNvPicPr>
                <a:picLocks noChangeAspect="1"/>
              </p:cNvPicPr>
              <p:nvPr/>
            </p:nvPicPr>
            <p:blipFill>
              <a:blip r:embed="rId11"/>
              <a:stretch>
                <a:fillRect/>
              </a:stretch>
            </p:blipFill>
            <p:spPr>
              <a:xfrm>
                <a:off x="4915" y="1912"/>
                <a:ext cx="781" cy="1752"/>
              </a:xfrm>
              <a:prstGeom prst="rect">
                <a:avLst/>
              </a:prstGeom>
            </p:spPr>
          </p:pic>
        </p:grpSp>
      </p:grpSp>
      <p:sp>
        <p:nvSpPr>
          <p:cNvPr id="24"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dirty="0">
                <a:latin typeface="Arial" panose="020B0604020202090204" pitchFamily="34" charset="0"/>
                <a:ea typeface="黑体" panose="02010609060101010101" charset="-122"/>
                <a:cs typeface="+mn-cs"/>
                <a:sym typeface="+mn-ea"/>
              </a:rPr>
              <a:t>一、数据中心温控业务</a:t>
            </a:r>
            <a:endParaRPr sz="3200" b="1" dirty="0">
              <a:latin typeface="Arial" panose="020B0604020202090204" pitchFamily="34" charset="0"/>
              <a:ea typeface="黑体" panose="02010609060101010101" charset="-122"/>
              <a:cs typeface="+mn-cs"/>
              <a:sym typeface="+mn-ea"/>
            </a:endParaRPr>
          </a:p>
        </p:txBody>
      </p:sp>
      <p:pic>
        <p:nvPicPr>
          <p:cNvPr id="4" name="图片 3"/>
          <p:cNvPicPr>
            <a:picLocks noChangeAspect="1"/>
          </p:cNvPicPr>
          <p:nvPr/>
        </p:nvPicPr>
        <p:blipFill>
          <a:blip r:embed="rId12"/>
          <a:stretch>
            <a:fillRect/>
          </a:stretch>
        </p:blipFill>
        <p:spPr>
          <a:xfrm>
            <a:off x="5974080" y="4417695"/>
            <a:ext cx="1485265" cy="895985"/>
          </a:xfrm>
          <a:prstGeom prst="rect">
            <a:avLst/>
          </a:prstGeom>
        </p:spPr>
      </p:pic>
      <p:pic>
        <p:nvPicPr>
          <p:cNvPr id="3" name="图片 2"/>
          <p:cNvPicPr>
            <a:picLocks noChangeAspect="1"/>
          </p:cNvPicPr>
          <p:nvPr>
            <p:custDataLst>
              <p:tags r:id="rId13"/>
            </p:custDataLst>
          </p:nvPr>
        </p:nvPicPr>
        <p:blipFill>
          <a:blip r:embed="rId14"/>
          <a:stretch>
            <a:fillRect/>
          </a:stretch>
        </p:blipFill>
        <p:spPr>
          <a:xfrm>
            <a:off x="4349115" y="4203700"/>
            <a:ext cx="1445895" cy="1322070"/>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nvSpPr>
        <p:spPr>
          <a:xfrm>
            <a:off x="1472565" y="93599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2400" b="1" dirty="0" err="1">
                <a:solidFill>
                  <a:srgbClr val="E18F08"/>
                </a:solidFill>
                <a:latin typeface="Arial" panose="020B0604020202090204" pitchFamily="34" charset="0"/>
                <a:ea typeface="黑体" panose="02010609060101010101" charset="-122"/>
                <a:cs typeface="+mn-cs"/>
                <a:sym typeface="+mn-ea"/>
              </a:rPr>
              <a:t>数据中心、</a:t>
            </a:r>
            <a:r>
              <a:rPr sz="2400" b="1" dirty="0" err="1" smtClean="0">
                <a:solidFill>
                  <a:srgbClr val="E18F08"/>
                </a:solidFill>
                <a:latin typeface="Arial" panose="020B0604020202090204" pitchFamily="34" charset="0"/>
                <a:ea typeface="黑体" panose="02010609060101010101" charset="-122"/>
                <a:cs typeface="+mn-cs"/>
                <a:sym typeface="+mn-ea"/>
              </a:rPr>
              <a:t>通信中心机房</a:t>
            </a:r>
            <a:r>
              <a:rPr lang="zh-CN" altLang="en-US" sz="2400" b="1" dirty="0" smtClean="0">
                <a:solidFill>
                  <a:srgbClr val="E18F08"/>
                </a:solidFill>
                <a:latin typeface="Arial" panose="020B0604020202090204" pitchFamily="34" charset="0"/>
                <a:ea typeface="黑体" panose="02010609060101010101" charset="-122"/>
                <a:cs typeface="+mn-cs"/>
                <a:sym typeface="+mn-ea"/>
              </a:rPr>
              <a:t>高效制冷与自然冷却产品</a:t>
            </a:r>
            <a:endParaRPr sz="2400" b="1" dirty="0">
              <a:solidFill>
                <a:srgbClr val="E18F08"/>
              </a:solidFill>
              <a:latin typeface="Arial" panose="020B0604020202090204" pitchFamily="34" charset="0"/>
              <a:ea typeface="黑体" panose="02010609060101010101" charset="-122"/>
              <a:cs typeface="+mn-cs"/>
              <a:sym typeface="+mn-ea"/>
            </a:endParaRPr>
          </a:p>
        </p:txBody>
      </p:sp>
      <p:grpSp>
        <p:nvGrpSpPr>
          <p:cNvPr id="4" name="组合 3"/>
          <p:cNvGrpSpPr/>
          <p:nvPr/>
        </p:nvGrpSpPr>
        <p:grpSpPr>
          <a:xfrm>
            <a:off x="1231265" y="1631950"/>
            <a:ext cx="10189210" cy="4799330"/>
            <a:chOff x="2868" y="2952"/>
            <a:chExt cx="13543" cy="6379"/>
          </a:xfrm>
        </p:grpSpPr>
        <p:sp>
          <p:nvSpPr>
            <p:cNvPr id="114" name="矩形 113"/>
            <p:cNvSpPr/>
            <p:nvPr/>
          </p:nvSpPr>
          <p:spPr>
            <a:xfrm>
              <a:off x="2902" y="3533"/>
              <a:ext cx="13476" cy="579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5" dirty="0">
                <a:latin typeface="思源黑体 CN Regular" panose="020B0500000000000000" pitchFamily="34" charset="-122"/>
                <a:ea typeface="黑体" panose="02010609060101010101" charset="-122"/>
              </a:endParaRPr>
            </a:p>
          </p:txBody>
        </p:sp>
        <p:sp>
          <p:nvSpPr>
            <p:cNvPr id="6" name="文本框 5"/>
            <p:cNvSpPr txBox="1"/>
            <p:nvPr/>
          </p:nvSpPr>
          <p:spPr>
            <a:xfrm>
              <a:off x="4124" y="3223"/>
              <a:ext cx="1372" cy="398"/>
            </a:xfrm>
            <a:prstGeom prst="rect">
              <a:avLst/>
            </a:prstGeom>
            <a:noFill/>
          </p:spPr>
          <p:txBody>
            <a:bodyPr wrap="square" rtlCol="0">
              <a:spAutoFit/>
            </a:bodyPr>
            <a:lstStyle/>
            <a:p>
              <a:r>
                <a:rPr lang="zh-CN" altLang="en-US" sz="1345" b="1" dirty="0">
                  <a:solidFill>
                    <a:schemeClr val="bg1"/>
                  </a:solidFill>
                  <a:latin typeface="Arial" panose="020B0604020202090204" pitchFamily="34" charset="0"/>
                  <a:ea typeface="黑体" panose="02010609060101010101" charset="-122"/>
                </a:rPr>
                <a:t>空调设备</a:t>
              </a:r>
              <a:endParaRPr lang="zh-CN" altLang="en-US" sz="1345" b="1" dirty="0">
                <a:solidFill>
                  <a:schemeClr val="bg1"/>
                </a:solidFill>
                <a:latin typeface="Arial" panose="020B0604020202090204" pitchFamily="34" charset="0"/>
                <a:ea typeface="黑体" panose="02010609060101010101" charset="-122"/>
              </a:endParaRPr>
            </a:p>
          </p:txBody>
        </p:sp>
        <p:sp>
          <p:nvSpPr>
            <p:cNvPr id="51" name="文本框 50"/>
            <p:cNvSpPr txBox="1"/>
            <p:nvPr/>
          </p:nvSpPr>
          <p:spPr>
            <a:xfrm>
              <a:off x="7671" y="3235"/>
              <a:ext cx="830" cy="398"/>
            </a:xfrm>
            <a:prstGeom prst="rect">
              <a:avLst/>
            </a:prstGeom>
            <a:noFill/>
          </p:spPr>
          <p:txBody>
            <a:bodyPr wrap="square" rtlCol="0">
              <a:spAutoFit/>
            </a:bodyPr>
            <a:lstStyle/>
            <a:p>
              <a:r>
                <a:rPr lang="zh-CN" altLang="en-US" sz="1345" b="1" dirty="0">
                  <a:solidFill>
                    <a:schemeClr val="bg1"/>
                  </a:solidFill>
                  <a:latin typeface="Arial" panose="020B0604020202090204" pitchFamily="34" charset="0"/>
                  <a:ea typeface="黑体" panose="02010609060101010101" charset="-122"/>
                </a:rPr>
                <a:t>分配</a:t>
              </a:r>
              <a:endParaRPr lang="zh-CN" altLang="en-US" sz="1345" b="1" dirty="0">
                <a:solidFill>
                  <a:schemeClr val="bg1"/>
                </a:solidFill>
                <a:latin typeface="Arial" panose="020B0604020202090204" pitchFamily="34" charset="0"/>
                <a:ea typeface="黑体" panose="02010609060101010101" charset="-122"/>
              </a:endParaRPr>
            </a:p>
          </p:txBody>
        </p:sp>
        <p:sp>
          <p:nvSpPr>
            <p:cNvPr id="52" name="文本框 51"/>
            <p:cNvSpPr txBox="1"/>
            <p:nvPr/>
          </p:nvSpPr>
          <p:spPr>
            <a:xfrm>
              <a:off x="9136" y="3235"/>
              <a:ext cx="1372" cy="398"/>
            </a:xfrm>
            <a:prstGeom prst="rect">
              <a:avLst/>
            </a:prstGeom>
            <a:noFill/>
            <a:ln>
              <a:noFill/>
            </a:ln>
          </p:spPr>
          <p:txBody>
            <a:bodyPr wrap="square" rtlCol="0">
              <a:spAutoFit/>
            </a:bodyPr>
            <a:lstStyle/>
            <a:p>
              <a:r>
                <a:rPr lang="zh-CN" altLang="en-US" sz="1345" b="1" dirty="0">
                  <a:solidFill>
                    <a:schemeClr val="bg1"/>
                  </a:solidFill>
                  <a:latin typeface="Arial" panose="020B0604020202090204" pitchFamily="34" charset="0"/>
                  <a:ea typeface="黑体" panose="02010609060101010101" charset="-122"/>
                </a:rPr>
                <a:t>室外散热</a:t>
              </a:r>
              <a:endParaRPr lang="zh-CN" altLang="en-US" sz="1345" b="1" dirty="0">
                <a:solidFill>
                  <a:schemeClr val="bg1"/>
                </a:solidFill>
                <a:latin typeface="Arial" panose="020B0604020202090204" pitchFamily="34" charset="0"/>
                <a:ea typeface="黑体" panose="02010609060101010101" charset="-122"/>
              </a:endParaRPr>
            </a:p>
          </p:txBody>
        </p:sp>
        <p:sp>
          <p:nvSpPr>
            <p:cNvPr id="26" name="矩形 25"/>
            <p:cNvSpPr/>
            <p:nvPr/>
          </p:nvSpPr>
          <p:spPr>
            <a:xfrm>
              <a:off x="12180" y="2952"/>
              <a:ext cx="4230" cy="581"/>
            </a:xfrm>
            <a:prstGeom prst="rect">
              <a:avLst/>
            </a:prstGeom>
            <a:solidFill>
              <a:srgbClr val="E08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5" dirty="0">
                <a:latin typeface="思源黑体 CN Regular" panose="020B0500000000000000" pitchFamily="34" charset="-122"/>
                <a:ea typeface="黑体" panose="02010609060101010101" charset="-122"/>
              </a:endParaRPr>
            </a:p>
          </p:txBody>
        </p:sp>
        <p:sp>
          <p:nvSpPr>
            <p:cNvPr id="30" name="矩形 29"/>
            <p:cNvSpPr/>
            <p:nvPr/>
          </p:nvSpPr>
          <p:spPr>
            <a:xfrm>
              <a:off x="2869" y="3533"/>
              <a:ext cx="13541" cy="581"/>
            </a:xfrm>
            <a:prstGeom prst="rect">
              <a:avLst/>
            </a:prstGeom>
            <a:solidFill>
              <a:srgbClr val="3E5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5" dirty="0">
                <a:latin typeface="思源黑体 CN Regular" panose="020B0500000000000000" pitchFamily="34" charset="-122"/>
                <a:ea typeface="黑体" panose="02010609060101010101" charset="-122"/>
              </a:endParaRPr>
            </a:p>
          </p:txBody>
        </p:sp>
        <p:sp>
          <p:nvSpPr>
            <p:cNvPr id="35" name="矩形 34"/>
            <p:cNvSpPr/>
            <p:nvPr/>
          </p:nvSpPr>
          <p:spPr>
            <a:xfrm>
              <a:off x="2869" y="2952"/>
              <a:ext cx="9311" cy="581"/>
            </a:xfrm>
            <a:prstGeom prst="rect">
              <a:avLst/>
            </a:prstGeom>
            <a:solidFill>
              <a:srgbClr val="0332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5" dirty="0">
                <a:latin typeface="思源黑体 CN Regular" panose="020B0500000000000000" pitchFamily="34" charset="-122"/>
                <a:ea typeface="黑体" panose="02010609060101010101" charset="-122"/>
              </a:endParaRPr>
            </a:p>
          </p:txBody>
        </p:sp>
        <p:sp>
          <p:nvSpPr>
            <p:cNvPr id="48" name="矩形 47"/>
            <p:cNvSpPr/>
            <p:nvPr/>
          </p:nvSpPr>
          <p:spPr>
            <a:xfrm>
              <a:off x="2869" y="4114"/>
              <a:ext cx="820" cy="1646"/>
            </a:xfrm>
            <a:prstGeom prst="rect">
              <a:avLst/>
            </a:prstGeom>
            <a:solidFill>
              <a:srgbClr val="9898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5" dirty="0">
                <a:latin typeface="思源黑体 CN Regular" panose="020B0500000000000000" pitchFamily="34" charset="-122"/>
                <a:ea typeface="黑体" panose="02010609060101010101" charset="-122"/>
              </a:endParaRPr>
            </a:p>
          </p:txBody>
        </p:sp>
        <p:sp>
          <p:nvSpPr>
            <p:cNvPr id="50" name="矩形 49"/>
            <p:cNvSpPr/>
            <p:nvPr/>
          </p:nvSpPr>
          <p:spPr>
            <a:xfrm>
              <a:off x="2868" y="5760"/>
              <a:ext cx="820" cy="1646"/>
            </a:xfrm>
            <a:prstGeom prst="rect">
              <a:avLst/>
            </a:prstGeom>
            <a:solidFill>
              <a:srgbClr val="9898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5" dirty="0">
                <a:latin typeface="思源黑体 CN Regular" panose="020B0500000000000000" pitchFamily="34" charset="-122"/>
                <a:ea typeface="黑体" panose="02010609060101010101" charset="-122"/>
              </a:endParaRPr>
            </a:p>
          </p:txBody>
        </p:sp>
        <p:sp>
          <p:nvSpPr>
            <p:cNvPr id="61" name="矩形 60"/>
            <p:cNvSpPr/>
            <p:nvPr/>
          </p:nvSpPr>
          <p:spPr>
            <a:xfrm>
              <a:off x="2868" y="7406"/>
              <a:ext cx="820" cy="1880"/>
            </a:xfrm>
            <a:prstGeom prst="rect">
              <a:avLst/>
            </a:prstGeom>
            <a:solidFill>
              <a:srgbClr val="9898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5" dirty="0">
                <a:latin typeface="思源黑体 CN Regular" panose="020B0500000000000000" pitchFamily="34" charset="-122"/>
                <a:ea typeface="黑体" panose="02010609060101010101" charset="-122"/>
              </a:endParaRPr>
            </a:p>
          </p:txBody>
        </p:sp>
        <p:sp>
          <p:nvSpPr>
            <p:cNvPr id="68" name="文本框 67"/>
            <p:cNvSpPr txBox="1"/>
            <p:nvPr/>
          </p:nvSpPr>
          <p:spPr>
            <a:xfrm>
              <a:off x="3054" y="4402"/>
              <a:ext cx="529" cy="984"/>
            </a:xfrm>
            <a:prstGeom prst="rect">
              <a:avLst/>
            </a:prstGeom>
            <a:noFill/>
          </p:spPr>
          <p:txBody>
            <a:bodyPr vert="eaVert" wrap="square" rtlCol="0">
              <a:spAutoFit/>
            </a:bodyPr>
            <a:lstStyle/>
            <a:p>
              <a:r>
                <a:rPr lang="zh-CN" altLang="en-US" sz="1395" b="1" dirty="0">
                  <a:solidFill>
                    <a:schemeClr val="bg1"/>
                  </a:solidFill>
                  <a:latin typeface="Arial" panose="020B0604020202090204" pitchFamily="34" charset="0"/>
                  <a:ea typeface="黑体" panose="02010609060101010101" charset="-122"/>
                </a:rPr>
                <a:t>制冷剂</a:t>
              </a:r>
              <a:endParaRPr lang="zh-CN" altLang="en-US" sz="1395" b="1" dirty="0">
                <a:solidFill>
                  <a:schemeClr val="bg1"/>
                </a:solidFill>
                <a:latin typeface="Arial" panose="020B0604020202090204" pitchFamily="34" charset="0"/>
                <a:ea typeface="黑体" panose="02010609060101010101" charset="-122"/>
              </a:endParaRPr>
            </a:p>
          </p:txBody>
        </p:sp>
        <p:sp>
          <p:nvSpPr>
            <p:cNvPr id="70" name="文本框 69"/>
            <p:cNvSpPr txBox="1"/>
            <p:nvPr/>
          </p:nvSpPr>
          <p:spPr>
            <a:xfrm>
              <a:off x="3054" y="6048"/>
              <a:ext cx="529" cy="984"/>
            </a:xfrm>
            <a:prstGeom prst="rect">
              <a:avLst/>
            </a:prstGeom>
            <a:noFill/>
          </p:spPr>
          <p:txBody>
            <a:bodyPr vert="eaVert" wrap="square" rtlCol="0">
              <a:spAutoFit/>
            </a:bodyPr>
            <a:lstStyle/>
            <a:p>
              <a:r>
                <a:rPr lang="zh-CN" altLang="en-US" sz="1395" b="1" dirty="0">
                  <a:solidFill>
                    <a:schemeClr val="bg1"/>
                  </a:solidFill>
                  <a:latin typeface="Arial" panose="020B0604020202090204" pitchFamily="34" charset="0"/>
                  <a:ea typeface="黑体" panose="02010609060101010101" charset="-122"/>
                </a:rPr>
                <a:t>冷冻水</a:t>
              </a:r>
              <a:endParaRPr lang="zh-CN" altLang="en-US" sz="1395" b="1" dirty="0">
                <a:solidFill>
                  <a:schemeClr val="bg1"/>
                </a:solidFill>
                <a:latin typeface="Arial" panose="020B0604020202090204" pitchFamily="34" charset="0"/>
                <a:ea typeface="黑体" panose="02010609060101010101" charset="-122"/>
              </a:endParaRPr>
            </a:p>
          </p:txBody>
        </p:sp>
        <p:sp>
          <p:nvSpPr>
            <p:cNvPr id="72" name="文本框 71"/>
            <p:cNvSpPr txBox="1"/>
            <p:nvPr/>
          </p:nvSpPr>
          <p:spPr>
            <a:xfrm>
              <a:off x="3063" y="7499"/>
              <a:ext cx="672" cy="1264"/>
            </a:xfrm>
            <a:prstGeom prst="rect">
              <a:avLst/>
            </a:prstGeom>
            <a:noFill/>
          </p:spPr>
          <p:txBody>
            <a:bodyPr vert="eaVert" wrap="square" rtlCol="0">
              <a:spAutoFit/>
            </a:bodyPr>
            <a:lstStyle/>
            <a:p>
              <a:pPr>
                <a:lnSpc>
                  <a:spcPct val="150000"/>
                </a:lnSpc>
              </a:pPr>
              <a:r>
                <a:rPr lang="zh-CN" altLang="en-US" sz="1395" b="1" dirty="0">
                  <a:solidFill>
                    <a:schemeClr val="bg1"/>
                  </a:solidFill>
                  <a:latin typeface="Arial" panose="020B0604020202090204" pitchFamily="34" charset="0"/>
                  <a:ea typeface="黑体" panose="02010609060101010101" charset="-122"/>
                </a:rPr>
                <a:t>自然冷却</a:t>
              </a:r>
              <a:endParaRPr lang="zh-CN" altLang="en-US" sz="1395" b="1" dirty="0">
                <a:solidFill>
                  <a:schemeClr val="bg1"/>
                </a:solidFill>
                <a:latin typeface="Arial" panose="020B0604020202090204" pitchFamily="34" charset="0"/>
                <a:ea typeface="黑体" panose="02010609060101010101" charset="-122"/>
              </a:endParaRPr>
            </a:p>
          </p:txBody>
        </p:sp>
        <p:sp>
          <p:nvSpPr>
            <p:cNvPr id="73" name="文本框 72"/>
            <p:cNvSpPr txBox="1"/>
            <p:nvPr/>
          </p:nvSpPr>
          <p:spPr>
            <a:xfrm>
              <a:off x="3813" y="3562"/>
              <a:ext cx="1412" cy="408"/>
            </a:xfrm>
            <a:prstGeom prst="rect">
              <a:avLst/>
            </a:prstGeom>
            <a:noFill/>
            <a:ln>
              <a:noFill/>
            </a:ln>
          </p:spPr>
          <p:txBody>
            <a:bodyPr wrap="square" rtlCol="0">
              <a:spAutoFit/>
            </a:bodyPr>
            <a:lstStyle/>
            <a:p>
              <a:r>
                <a:rPr lang="zh-CN" altLang="en-US" sz="1395" b="1" dirty="0">
                  <a:solidFill>
                    <a:schemeClr val="bg1"/>
                  </a:solidFill>
                  <a:latin typeface="Arial" panose="020B0604020202090204" pitchFamily="34" charset="0"/>
                  <a:ea typeface="黑体" panose="02010609060101010101" charset="-122"/>
                </a:rPr>
                <a:t>房间空调</a:t>
              </a:r>
              <a:endParaRPr lang="zh-CN" altLang="en-US" sz="1395" b="1" dirty="0">
                <a:solidFill>
                  <a:schemeClr val="bg1"/>
                </a:solidFill>
                <a:latin typeface="Arial" panose="020B0604020202090204" pitchFamily="34" charset="0"/>
                <a:ea typeface="黑体" panose="02010609060101010101" charset="-122"/>
              </a:endParaRPr>
            </a:p>
          </p:txBody>
        </p:sp>
        <p:sp>
          <p:nvSpPr>
            <p:cNvPr id="74" name="文本框 73"/>
            <p:cNvSpPr txBox="1"/>
            <p:nvPr/>
          </p:nvSpPr>
          <p:spPr>
            <a:xfrm>
              <a:off x="5333" y="3562"/>
              <a:ext cx="1412" cy="408"/>
            </a:xfrm>
            <a:prstGeom prst="rect">
              <a:avLst/>
            </a:prstGeom>
            <a:noFill/>
          </p:spPr>
          <p:txBody>
            <a:bodyPr wrap="square" rtlCol="0">
              <a:spAutoFit/>
            </a:bodyPr>
            <a:lstStyle/>
            <a:p>
              <a:r>
                <a:rPr lang="zh-CN" altLang="en-US" sz="1395" b="1" dirty="0">
                  <a:solidFill>
                    <a:schemeClr val="bg1"/>
                  </a:solidFill>
                  <a:latin typeface="Arial" panose="020B0604020202090204" pitchFamily="34" charset="0"/>
                  <a:ea typeface="黑体" panose="02010609060101010101" charset="-122"/>
                </a:rPr>
                <a:t>列间空调</a:t>
              </a:r>
              <a:endParaRPr lang="zh-CN" altLang="en-US" sz="1395" b="1" dirty="0">
                <a:solidFill>
                  <a:schemeClr val="bg1"/>
                </a:solidFill>
                <a:latin typeface="Arial" panose="020B0604020202090204" pitchFamily="34" charset="0"/>
                <a:ea typeface="黑体" panose="02010609060101010101" charset="-122"/>
              </a:endParaRPr>
            </a:p>
          </p:txBody>
        </p:sp>
        <p:sp>
          <p:nvSpPr>
            <p:cNvPr id="75" name="文本框 74"/>
            <p:cNvSpPr txBox="1"/>
            <p:nvPr/>
          </p:nvSpPr>
          <p:spPr>
            <a:xfrm>
              <a:off x="6861" y="3562"/>
              <a:ext cx="1531" cy="408"/>
            </a:xfrm>
            <a:prstGeom prst="rect">
              <a:avLst/>
            </a:prstGeom>
            <a:noFill/>
          </p:spPr>
          <p:txBody>
            <a:bodyPr wrap="square" rtlCol="0">
              <a:spAutoFit/>
            </a:bodyPr>
            <a:lstStyle/>
            <a:p>
              <a:r>
                <a:rPr lang="zh-CN" altLang="en-US" sz="1395" b="1" dirty="0">
                  <a:solidFill>
                    <a:schemeClr val="bg1"/>
                  </a:solidFill>
                  <a:latin typeface="Arial" panose="020B0604020202090204" pitchFamily="34" charset="0"/>
                  <a:ea typeface="黑体" panose="02010609060101010101" charset="-122"/>
                </a:rPr>
                <a:t>机柜空调</a:t>
              </a:r>
              <a:endParaRPr lang="zh-CN" altLang="en-US" sz="1395" b="1" dirty="0">
                <a:solidFill>
                  <a:schemeClr val="bg1"/>
                </a:solidFill>
                <a:latin typeface="Arial" panose="020B0604020202090204" pitchFamily="34" charset="0"/>
                <a:ea typeface="黑体" panose="02010609060101010101" charset="-122"/>
              </a:endParaRPr>
            </a:p>
          </p:txBody>
        </p:sp>
        <p:sp>
          <p:nvSpPr>
            <p:cNvPr id="76" name="文本框 75"/>
            <p:cNvSpPr txBox="1"/>
            <p:nvPr/>
          </p:nvSpPr>
          <p:spPr>
            <a:xfrm>
              <a:off x="10774" y="3562"/>
              <a:ext cx="1412" cy="408"/>
            </a:xfrm>
            <a:prstGeom prst="rect">
              <a:avLst/>
            </a:prstGeom>
            <a:noFill/>
          </p:spPr>
          <p:txBody>
            <a:bodyPr wrap="square" rtlCol="0">
              <a:spAutoFit/>
            </a:bodyPr>
            <a:lstStyle/>
            <a:p>
              <a:r>
                <a:rPr lang="zh-CN" altLang="en-US" sz="1395" b="1" dirty="0">
                  <a:solidFill>
                    <a:schemeClr val="bg1"/>
                  </a:solidFill>
                  <a:latin typeface="Arial" panose="020B0604020202090204" pitchFamily="34" charset="0"/>
                  <a:ea typeface="黑体" panose="02010609060101010101" charset="-122"/>
                </a:rPr>
                <a:t>分配单元</a:t>
              </a:r>
              <a:endParaRPr lang="zh-CN" altLang="en-US" sz="1395" b="1" dirty="0">
                <a:solidFill>
                  <a:schemeClr val="bg1"/>
                </a:solidFill>
                <a:latin typeface="Arial" panose="020B0604020202090204" pitchFamily="34" charset="0"/>
                <a:ea typeface="黑体" panose="02010609060101010101" charset="-122"/>
              </a:endParaRPr>
            </a:p>
          </p:txBody>
        </p:sp>
        <p:sp>
          <p:nvSpPr>
            <p:cNvPr id="77" name="文本框 76"/>
            <p:cNvSpPr txBox="1"/>
            <p:nvPr/>
          </p:nvSpPr>
          <p:spPr>
            <a:xfrm>
              <a:off x="13675" y="3562"/>
              <a:ext cx="1131" cy="408"/>
            </a:xfrm>
            <a:prstGeom prst="rect">
              <a:avLst/>
            </a:prstGeom>
            <a:noFill/>
          </p:spPr>
          <p:txBody>
            <a:bodyPr wrap="square" rtlCol="0">
              <a:spAutoFit/>
            </a:bodyPr>
            <a:lstStyle/>
            <a:p>
              <a:r>
                <a:rPr lang="zh-CN" altLang="en-US" sz="1395" b="1" dirty="0">
                  <a:solidFill>
                    <a:schemeClr val="bg1"/>
                  </a:solidFill>
                  <a:latin typeface="Arial" panose="020B0604020202090204" pitchFamily="34" charset="0"/>
                  <a:ea typeface="黑体" panose="02010609060101010101" charset="-122"/>
                </a:rPr>
                <a:t>室外侧</a:t>
              </a:r>
              <a:endParaRPr lang="zh-CN" altLang="en-US" sz="1395" b="1" dirty="0">
                <a:solidFill>
                  <a:schemeClr val="bg1"/>
                </a:solidFill>
                <a:latin typeface="Arial" panose="020B0604020202090204" pitchFamily="34" charset="0"/>
                <a:ea typeface="黑体" panose="02010609060101010101" charset="-122"/>
              </a:endParaRPr>
            </a:p>
          </p:txBody>
        </p:sp>
        <p:sp>
          <p:nvSpPr>
            <p:cNvPr id="79" name="文本框 78"/>
            <p:cNvSpPr txBox="1"/>
            <p:nvPr/>
          </p:nvSpPr>
          <p:spPr>
            <a:xfrm>
              <a:off x="10115" y="2964"/>
              <a:ext cx="1187" cy="490"/>
            </a:xfrm>
            <a:prstGeom prst="rect">
              <a:avLst/>
            </a:prstGeom>
            <a:noFill/>
          </p:spPr>
          <p:txBody>
            <a:bodyPr wrap="square" rtlCol="0">
              <a:spAutoFit/>
            </a:bodyPr>
            <a:lstStyle/>
            <a:p>
              <a:r>
                <a:rPr lang="zh-CN" altLang="en-US" b="1" dirty="0">
                  <a:solidFill>
                    <a:schemeClr val="bg1"/>
                  </a:solidFill>
                  <a:latin typeface="Arial" panose="020B0604020202090204" pitchFamily="34" charset="0"/>
                  <a:ea typeface="黑体" panose="02010609060101010101" charset="-122"/>
                </a:rPr>
                <a:t>分配</a:t>
              </a:r>
              <a:endParaRPr lang="zh-CN" altLang="en-US" b="1" dirty="0">
                <a:solidFill>
                  <a:schemeClr val="bg1"/>
                </a:solidFill>
                <a:latin typeface="Arial" panose="020B0604020202090204" pitchFamily="34" charset="0"/>
                <a:ea typeface="黑体" panose="02010609060101010101" charset="-122"/>
              </a:endParaRPr>
            </a:p>
          </p:txBody>
        </p:sp>
        <p:sp>
          <p:nvSpPr>
            <p:cNvPr id="80" name="文本框 79"/>
            <p:cNvSpPr txBox="1"/>
            <p:nvPr/>
          </p:nvSpPr>
          <p:spPr>
            <a:xfrm>
              <a:off x="13566" y="2964"/>
              <a:ext cx="1972" cy="490"/>
            </a:xfrm>
            <a:prstGeom prst="rect">
              <a:avLst/>
            </a:prstGeom>
            <a:noFill/>
            <a:ln>
              <a:noFill/>
            </a:ln>
          </p:spPr>
          <p:txBody>
            <a:bodyPr wrap="square" rtlCol="0">
              <a:spAutoFit/>
            </a:bodyPr>
            <a:lstStyle/>
            <a:p>
              <a:r>
                <a:rPr lang="zh-CN" altLang="en-US" b="1" dirty="0">
                  <a:solidFill>
                    <a:schemeClr val="bg1"/>
                  </a:solidFill>
                  <a:latin typeface="Arial" panose="020B0604020202090204" pitchFamily="34" charset="0"/>
                  <a:ea typeface="黑体" panose="02010609060101010101" charset="-122"/>
                </a:rPr>
                <a:t>室外散热</a:t>
              </a:r>
              <a:endParaRPr lang="zh-CN" altLang="en-US" b="1" dirty="0">
                <a:solidFill>
                  <a:schemeClr val="bg1"/>
                </a:solidFill>
                <a:latin typeface="Arial" panose="020B0604020202090204" pitchFamily="34" charset="0"/>
                <a:ea typeface="黑体" panose="02010609060101010101" charset="-122"/>
              </a:endParaRPr>
            </a:p>
          </p:txBody>
        </p:sp>
        <p:sp>
          <p:nvSpPr>
            <p:cNvPr id="81" name="文本框 80"/>
            <p:cNvSpPr txBox="1"/>
            <p:nvPr/>
          </p:nvSpPr>
          <p:spPr>
            <a:xfrm>
              <a:off x="5351" y="2964"/>
              <a:ext cx="1972" cy="490"/>
            </a:xfrm>
            <a:prstGeom prst="rect">
              <a:avLst/>
            </a:prstGeom>
            <a:noFill/>
          </p:spPr>
          <p:txBody>
            <a:bodyPr wrap="square" rtlCol="0">
              <a:spAutoFit/>
            </a:bodyPr>
            <a:lstStyle/>
            <a:p>
              <a:r>
                <a:rPr lang="zh-CN" altLang="en-US" b="1" dirty="0">
                  <a:solidFill>
                    <a:schemeClr val="bg1"/>
                  </a:solidFill>
                  <a:latin typeface="Arial" panose="020B0604020202090204" pitchFamily="34" charset="0"/>
                  <a:ea typeface="黑体" panose="02010609060101010101" charset="-122"/>
                </a:rPr>
                <a:t>空调设备</a:t>
              </a:r>
              <a:endParaRPr lang="zh-CN" altLang="en-US" b="1" dirty="0">
                <a:solidFill>
                  <a:schemeClr val="bg1"/>
                </a:solidFill>
                <a:latin typeface="Arial" panose="020B0604020202090204" pitchFamily="34" charset="0"/>
                <a:ea typeface="黑体" panose="02010609060101010101" charset="-122"/>
              </a:endParaRPr>
            </a:p>
          </p:txBody>
        </p:sp>
        <p:sp>
          <p:nvSpPr>
            <p:cNvPr id="83" name="矩形 82"/>
            <p:cNvSpPr/>
            <p:nvPr/>
          </p:nvSpPr>
          <p:spPr>
            <a:xfrm>
              <a:off x="3644" y="5671"/>
              <a:ext cx="1706" cy="48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tx1">
                      <a:lumMod val="75000"/>
                      <a:lumOff val="25000"/>
                    </a:schemeClr>
                  </a:solidFill>
                  <a:latin typeface="Arial" panose="020B0604020202090204" pitchFamily="34" charset="0"/>
                  <a:ea typeface="黑体" panose="02010609060101010101" charset="-122"/>
                  <a:cs typeface="Arial" panose="020B0604020202090204" pitchFamily="34" charset="0"/>
                </a:rPr>
                <a:t>CyberMate</a:t>
              </a:r>
              <a:endParaRPr lang="en-US" altLang="zh-CN" sz="1400" dirty="0">
                <a:solidFill>
                  <a:schemeClr val="tx1">
                    <a:lumMod val="75000"/>
                    <a:lumOff val="25000"/>
                  </a:schemeClr>
                </a:solidFill>
                <a:latin typeface="Arial" panose="020B0604020202090204" pitchFamily="34" charset="0"/>
                <a:ea typeface="黑体" panose="02010609060101010101" charset="-122"/>
                <a:cs typeface="Arial" panose="020B0604020202090204" pitchFamily="34" charset="0"/>
              </a:endParaRPr>
            </a:p>
          </p:txBody>
        </p:sp>
        <p:sp>
          <p:nvSpPr>
            <p:cNvPr id="86" name="矩形 85"/>
            <p:cNvSpPr/>
            <p:nvPr/>
          </p:nvSpPr>
          <p:spPr>
            <a:xfrm>
              <a:off x="5184" y="5671"/>
              <a:ext cx="1602" cy="48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tx1">
                      <a:lumMod val="75000"/>
                      <a:lumOff val="25000"/>
                    </a:schemeClr>
                  </a:solidFill>
                  <a:latin typeface="Arial" panose="020B0604020202090204" pitchFamily="34" charset="0"/>
                  <a:ea typeface="黑体" panose="02010609060101010101" charset="-122"/>
                  <a:cs typeface="Arial" panose="020B0604020202090204" pitchFamily="34" charset="0"/>
                </a:rPr>
                <a:t>XRow</a:t>
              </a:r>
              <a:endParaRPr lang="en-US" altLang="zh-CN" sz="1400" dirty="0">
                <a:solidFill>
                  <a:schemeClr val="tx1">
                    <a:lumMod val="75000"/>
                    <a:lumOff val="25000"/>
                  </a:schemeClr>
                </a:solidFill>
                <a:latin typeface="Arial" panose="020B0604020202090204" pitchFamily="34" charset="0"/>
                <a:ea typeface="黑体" panose="02010609060101010101" charset="-122"/>
                <a:cs typeface="Arial" panose="020B0604020202090204" pitchFamily="34" charset="0"/>
              </a:endParaRPr>
            </a:p>
          </p:txBody>
        </p:sp>
        <p:sp>
          <p:nvSpPr>
            <p:cNvPr id="87" name="矩形 86"/>
            <p:cNvSpPr/>
            <p:nvPr/>
          </p:nvSpPr>
          <p:spPr>
            <a:xfrm>
              <a:off x="6871" y="5701"/>
              <a:ext cx="1479" cy="4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tx1">
                      <a:lumMod val="75000"/>
                      <a:lumOff val="25000"/>
                    </a:schemeClr>
                  </a:solidFill>
                  <a:latin typeface="Arial" panose="020B0604020202090204" pitchFamily="34" charset="0"/>
                  <a:ea typeface="黑体" panose="02010609060101010101" charset="-122"/>
                  <a:cs typeface="Arial" panose="020B0604020202090204" pitchFamily="34" charset="0"/>
                </a:rPr>
                <a:t>Cabicool</a:t>
              </a:r>
              <a:endParaRPr lang="en-US" altLang="zh-CN" sz="1400" dirty="0">
                <a:solidFill>
                  <a:schemeClr val="tx1">
                    <a:lumMod val="75000"/>
                    <a:lumOff val="25000"/>
                  </a:schemeClr>
                </a:solidFill>
                <a:latin typeface="Arial" panose="020B0604020202090204" pitchFamily="34" charset="0"/>
                <a:ea typeface="黑体" panose="02010609060101010101" charset="-122"/>
                <a:cs typeface="Arial" panose="020B0604020202090204" pitchFamily="34" charset="0"/>
              </a:endParaRPr>
            </a:p>
          </p:txBody>
        </p:sp>
        <p:sp>
          <p:nvSpPr>
            <p:cNvPr id="90" name="矩形 89"/>
            <p:cNvSpPr/>
            <p:nvPr/>
          </p:nvSpPr>
          <p:spPr>
            <a:xfrm>
              <a:off x="9546" y="5728"/>
              <a:ext cx="1329" cy="5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75000"/>
                      <a:lumOff val="25000"/>
                    </a:schemeClr>
                  </a:solidFill>
                  <a:latin typeface="Arial" panose="020B0604020202090204" pitchFamily="34" charset="0"/>
                  <a:ea typeface="黑体" panose="02010609060101010101" charset="-122"/>
                </a:rPr>
                <a:t>恒湿机</a:t>
              </a:r>
              <a:endParaRPr lang="zh-CN" altLang="en-US" sz="1400" dirty="0">
                <a:solidFill>
                  <a:schemeClr val="tx1">
                    <a:lumMod val="75000"/>
                    <a:lumOff val="25000"/>
                  </a:schemeClr>
                </a:solidFill>
                <a:latin typeface="Arial" panose="020B0604020202090204" pitchFamily="34" charset="0"/>
                <a:ea typeface="黑体" panose="02010609060101010101" charset="-122"/>
              </a:endParaRPr>
            </a:p>
            <a:p>
              <a:pPr algn="ctr"/>
              <a:r>
                <a:rPr lang="zh-CN" altLang="en-US" sz="1400" dirty="0">
                  <a:solidFill>
                    <a:schemeClr val="tx1">
                      <a:lumMod val="75000"/>
                      <a:lumOff val="25000"/>
                    </a:schemeClr>
                  </a:solidFill>
                  <a:latin typeface="Arial" panose="020B0604020202090204" pitchFamily="34" charset="0"/>
                  <a:ea typeface="黑体" panose="02010609060101010101" charset="-122"/>
                </a:rPr>
                <a:t>加湿机</a:t>
              </a:r>
              <a:endParaRPr lang="zh-CN" altLang="en-US" sz="1400" dirty="0">
                <a:solidFill>
                  <a:schemeClr val="tx1">
                    <a:lumMod val="75000"/>
                    <a:lumOff val="25000"/>
                  </a:schemeClr>
                </a:solidFill>
                <a:latin typeface="Arial" panose="020B0604020202090204" pitchFamily="34" charset="0"/>
                <a:ea typeface="黑体" panose="02010609060101010101" charset="-122"/>
              </a:endParaRPr>
            </a:p>
          </p:txBody>
        </p:sp>
        <p:sp>
          <p:nvSpPr>
            <p:cNvPr id="15" name="文本框 14"/>
            <p:cNvSpPr txBox="1"/>
            <p:nvPr/>
          </p:nvSpPr>
          <p:spPr>
            <a:xfrm>
              <a:off x="9722" y="3564"/>
              <a:ext cx="1131" cy="408"/>
            </a:xfrm>
            <a:prstGeom prst="rect">
              <a:avLst/>
            </a:prstGeom>
            <a:noFill/>
          </p:spPr>
          <p:txBody>
            <a:bodyPr wrap="square" rtlCol="0">
              <a:spAutoFit/>
            </a:bodyPr>
            <a:lstStyle/>
            <a:p>
              <a:r>
                <a:rPr lang="zh-CN" altLang="en-US" sz="1395" b="1" dirty="0">
                  <a:solidFill>
                    <a:schemeClr val="bg1"/>
                  </a:solidFill>
                  <a:latin typeface="Arial" panose="020B0604020202090204" pitchFamily="34" charset="0"/>
                  <a:ea typeface="黑体" panose="02010609060101010101" charset="-122"/>
                </a:rPr>
                <a:t>恒湿机</a:t>
              </a:r>
              <a:endParaRPr lang="zh-CN" altLang="en-US" sz="1395" b="1" dirty="0">
                <a:solidFill>
                  <a:schemeClr val="bg1"/>
                </a:solidFill>
                <a:latin typeface="Arial" panose="020B0604020202090204" pitchFamily="34" charset="0"/>
                <a:ea typeface="黑体" panose="02010609060101010101" charset="-122"/>
              </a:endParaRPr>
            </a:p>
          </p:txBody>
        </p:sp>
        <p:pic>
          <p:nvPicPr>
            <p:cNvPr id="1656" name="图片 6"/>
            <p:cNvPicPr>
              <a:picLocks noChangeAspect="1"/>
            </p:cNvPicPr>
            <p:nvPr/>
          </p:nvPicPr>
          <p:blipFill>
            <a:blip r:embed="rId1" cstate="screen"/>
            <a:srcRect r="34445" b="19371"/>
            <a:stretch>
              <a:fillRect/>
            </a:stretch>
          </p:blipFill>
          <p:spPr>
            <a:xfrm>
              <a:off x="3700" y="4184"/>
              <a:ext cx="1572" cy="1461"/>
            </a:xfrm>
            <a:prstGeom prst="rect">
              <a:avLst/>
            </a:prstGeom>
            <a:ln w="12700">
              <a:miter lim="400000"/>
              <a:headEnd/>
              <a:tailEnd/>
            </a:ln>
          </p:spPr>
        </p:pic>
        <p:pic>
          <p:nvPicPr>
            <p:cNvPr id="24" name="图片 23" descr="图片1"/>
            <p:cNvPicPr>
              <a:picLocks noChangeAspect="1"/>
            </p:cNvPicPr>
            <p:nvPr/>
          </p:nvPicPr>
          <p:blipFill>
            <a:blip r:embed="rId2"/>
            <a:stretch>
              <a:fillRect/>
            </a:stretch>
          </p:blipFill>
          <p:spPr>
            <a:xfrm>
              <a:off x="7051" y="4954"/>
              <a:ext cx="1097" cy="691"/>
            </a:xfrm>
            <a:prstGeom prst="rect">
              <a:avLst/>
            </a:prstGeom>
          </p:spPr>
        </p:pic>
        <p:pic>
          <p:nvPicPr>
            <p:cNvPr id="65" name="图片 64"/>
            <p:cNvPicPr>
              <a:picLocks noChangeAspect="1"/>
            </p:cNvPicPr>
            <p:nvPr/>
          </p:nvPicPr>
          <p:blipFill>
            <a:blip r:embed="rId3" cstate="screen"/>
            <a:stretch>
              <a:fillRect/>
            </a:stretch>
          </p:blipFill>
          <p:spPr>
            <a:xfrm>
              <a:off x="12969" y="7046"/>
              <a:ext cx="1125" cy="1729"/>
            </a:xfrm>
            <a:prstGeom prst="rect">
              <a:avLst/>
            </a:prstGeom>
          </p:spPr>
        </p:pic>
        <p:pic>
          <p:nvPicPr>
            <p:cNvPr id="25" name="图片 24"/>
            <p:cNvPicPr>
              <a:picLocks noChangeAspect="1"/>
            </p:cNvPicPr>
            <p:nvPr/>
          </p:nvPicPr>
          <p:blipFill>
            <a:blip r:embed="rId4" cstate="screen"/>
            <a:stretch>
              <a:fillRect/>
            </a:stretch>
          </p:blipFill>
          <p:spPr>
            <a:xfrm>
              <a:off x="14385" y="7425"/>
              <a:ext cx="2026" cy="1350"/>
            </a:xfrm>
            <a:prstGeom prst="rect">
              <a:avLst/>
            </a:prstGeom>
          </p:spPr>
        </p:pic>
        <p:pic>
          <p:nvPicPr>
            <p:cNvPr id="27" name="图片 26"/>
            <p:cNvPicPr>
              <a:picLocks noChangeAspect="1"/>
            </p:cNvPicPr>
            <p:nvPr/>
          </p:nvPicPr>
          <p:blipFill>
            <a:blip r:embed="rId5" cstate="screen"/>
            <a:srcRect r="17484" b="10014"/>
            <a:stretch>
              <a:fillRect/>
            </a:stretch>
          </p:blipFill>
          <p:spPr>
            <a:xfrm>
              <a:off x="12561" y="4324"/>
              <a:ext cx="1817" cy="1321"/>
            </a:xfrm>
            <a:prstGeom prst="rect">
              <a:avLst/>
            </a:prstGeom>
          </p:spPr>
        </p:pic>
        <p:pic>
          <p:nvPicPr>
            <p:cNvPr id="28" name="图片 27"/>
            <p:cNvPicPr>
              <a:picLocks noChangeAspect="1"/>
            </p:cNvPicPr>
            <p:nvPr/>
          </p:nvPicPr>
          <p:blipFill>
            <a:blip r:embed="rId6"/>
            <a:stretch>
              <a:fillRect/>
            </a:stretch>
          </p:blipFill>
          <p:spPr>
            <a:xfrm>
              <a:off x="8795" y="4170"/>
              <a:ext cx="358" cy="1475"/>
            </a:xfrm>
            <a:prstGeom prst="rect">
              <a:avLst/>
            </a:prstGeom>
          </p:spPr>
        </p:pic>
        <p:sp>
          <p:nvSpPr>
            <p:cNvPr id="84" name="文本框 83"/>
            <p:cNvSpPr txBox="1"/>
            <p:nvPr/>
          </p:nvSpPr>
          <p:spPr>
            <a:xfrm>
              <a:off x="8239" y="3562"/>
              <a:ext cx="1531" cy="408"/>
            </a:xfrm>
            <a:prstGeom prst="rect">
              <a:avLst/>
            </a:prstGeom>
            <a:noFill/>
          </p:spPr>
          <p:txBody>
            <a:bodyPr wrap="square" rtlCol="0">
              <a:spAutoFit/>
            </a:bodyPr>
            <a:lstStyle/>
            <a:p>
              <a:r>
                <a:rPr lang="zh-CN" altLang="en-US" sz="1395" b="1" dirty="0">
                  <a:solidFill>
                    <a:schemeClr val="bg1"/>
                  </a:solidFill>
                  <a:latin typeface="Arial" panose="020B0604020202090204" pitchFamily="34" charset="0"/>
                  <a:ea typeface="黑体" panose="02010609060101010101" charset="-122"/>
                </a:rPr>
                <a:t>热管空调</a:t>
              </a:r>
              <a:endParaRPr lang="zh-CN" altLang="en-US" sz="1395" b="1" dirty="0">
                <a:solidFill>
                  <a:schemeClr val="bg1"/>
                </a:solidFill>
                <a:latin typeface="Arial" panose="020B0604020202090204" pitchFamily="34" charset="0"/>
                <a:ea typeface="黑体" panose="02010609060101010101" charset="-122"/>
              </a:endParaRPr>
            </a:p>
          </p:txBody>
        </p:sp>
        <p:pic>
          <p:nvPicPr>
            <p:cNvPr id="89" name="Picture 1" descr="G:\段秋姣\公司介绍PPT更新\2022公司PPT更新\业内版PPT修改\XRow.pngXRow"/>
            <p:cNvPicPr>
              <a:picLocks noChangeAspect="1"/>
            </p:cNvPicPr>
            <p:nvPr/>
          </p:nvPicPr>
          <p:blipFill>
            <a:blip r:embed="rId7"/>
            <a:srcRect/>
            <a:stretch>
              <a:fillRect/>
            </a:stretch>
          </p:blipFill>
          <p:spPr>
            <a:xfrm>
              <a:off x="8528" y="7495"/>
              <a:ext cx="893" cy="1281"/>
            </a:xfrm>
            <a:prstGeom prst="rect">
              <a:avLst/>
            </a:prstGeom>
            <a:ln w="12700">
              <a:miter lim="400000"/>
              <a:headEnd/>
              <a:tailEnd/>
            </a:ln>
          </p:spPr>
        </p:pic>
        <p:sp>
          <p:nvSpPr>
            <p:cNvPr id="91" name="矩形 90"/>
            <p:cNvSpPr/>
            <p:nvPr/>
          </p:nvSpPr>
          <p:spPr>
            <a:xfrm>
              <a:off x="8253" y="5795"/>
              <a:ext cx="1443" cy="2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75000"/>
                      <a:lumOff val="25000"/>
                    </a:schemeClr>
                  </a:solidFill>
                  <a:latin typeface="Arial" panose="020B0604020202090204" pitchFamily="34" charset="0"/>
                  <a:ea typeface="黑体" panose="02010609060101010101" charset="-122"/>
                </a:rPr>
                <a:t>热管背板</a:t>
              </a:r>
              <a:endParaRPr lang="zh-CN" altLang="en-US" sz="1400" dirty="0">
                <a:solidFill>
                  <a:schemeClr val="tx1">
                    <a:lumMod val="75000"/>
                    <a:lumOff val="25000"/>
                  </a:schemeClr>
                </a:solidFill>
                <a:latin typeface="Arial" panose="020B0604020202090204" pitchFamily="34" charset="0"/>
                <a:ea typeface="黑体" panose="02010609060101010101" charset="-122"/>
                <a:cs typeface="Arial" panose="020B0604020202090204" pitchFamily="34" charset="0"/>
              </a:endParaRPr>
            </a:p>
          </p:txBody>
        </p:sp>
        <p:sp>
          <p:nvSpPr>
            <p:cNvPr id="92" name="矩形 91"/>
            <p:cNvSpPr/>
            <p:nvPr/>
          </p:nvSpPr>
          <p:spPr>
            <a:xfrm>
              <a:off x="8253" y="8911"/>
              <a:ext cx="1443" cy="2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lang="en-US" altLang="zh-CN" sz="1400" dirty="0" smtClean="0">
                  <a:solidFill>
                    <a:schemeClr val="tx1">
                      <a:lumMod val="75000"/>
                      <a:lumOff val="25000"/>
                    </a:schemeClr>
                  </a:solidFill>
                  <a:latin typeface="Arial" panose="020B0604020202090204" pitchFamily="34" charset="0"/>
                  <a:ea typeface="黑体" panose="02010609060101010101" charset="-122"/>
                  <a:sym typeface="+mn-ea"/>
                </a:rPr>
                <a:t>热管空调</a:t>
              </a:r>
              <a:endParaRPr lang="en-US" altLang="zh-CN" sz="1400" dirty="0" smtClean="0">
                <a:solidFill>
                  <a:schemeClr val="tx1">
                    <a:lumMod val="75000"/>
                    <a:lumOff val="25000"/>
                  </a:schemeClr>
                </a:solidFill>
                <a:latin typeface="Arial" panose="020B0604020202090204" pitchFamily="34" charset="0"/>
                <a:ea typeface="黑体" panose="02010609060101010101" charset="-122"/>
                <a:sym typeface="+mn-ea"/>
              </a:endParaRPr>
            </a:p>
          </p:txBody>
        </p:sp>
        <p:pic>
          <p:nvPicPr>
            <p:cNvPr id="93" name="图片 92" descr="图片2-"/>
            <p:cNvPicPr>
              <a:picLocks noChangeAspect="1"/>
            </p:cNvPicPr>
            <p:nvPr/>
          </p:nvPicPr>
          <p:blipFill>
            <a:blip r:embed="rId8"/>
            <a:stretch>
              <a:fillRect/>
            </a:stretch>
          </p:blipFill>
          <p:spPr>
            <a:xfrm>
              <a:off x="14680" y="4598"/>
              <a:ext cx="1414" cy="1047"/>
            </a:xfrm>
            <a:prstGeom prst="rect">
              <a:avLst/>
            </a:prstGeom>
          </p:spPr>
        </p:pic>
        <p:pic>
          <p:nvPicPr>
            <p:cNvPr id="29" name="图片 28" descr="CDU"/>
            <p:cNvPicPr>
              <a:picLocks noChangeAspect="1"/>
            </p:cNvPicPr>
            <p:nvPr/>
          </p:nvPicPr>
          <p:blipFill>
            <a:blip r:embed="rId9" cstate="screen"/>
            <a:stretch>
              <a:fillRect/>
            </a:stretch>
          </p:blipFill>
          <p:spPr>
            <a:xfrm>
              <a:off x="11069" y="6056"/>
              <a:ext cx="811" cy="1221"/>
            </a:xfrm>
            <a:prstGeom prst="rect">
              <a:avLst/>
            </a:prstGeom>
          </p:spPr>
        </p:pic>
        <p:pic>
          <p:nvPicPr>
            <p:cNvPr id="32" name="图片 31" descr="1.水冷冷媒分配单元（RDU）"/>
            <p:cNvPicPr>
              <a:picLocks noChangeAspect="1"/>
            </p:cNvPicPr>
            <p:nvPr/>
          </p:nvPicPr>
          <p:blipFill>
            <a:blip r:embed="rId10" cstate="screen"/>
            <a:stretch>
              <a:fillRect/>
            </a:stretch>
          </p:blipFill>
          <p:spPr>
            <a:xfrm>
              <a:off x="10976" y="4148"/>
              <a:ext cx="996" cy="1497"/>
            </a:xfrm>
            <a:prstGeom prst="rect">
              <a:avLst/>
            </a:prstGeom>
          </p:spPr>
        </p:pic>
        <p:pic>
          <p:nvPicPr>
            <p:cNvPr id="33" name="图片 32"/>
            <p:cNvPicPr>
              <a:picLocks noChangeAspect="1"/>
            </p:cNvPicPr>
            <p:nvPr/>
          </p:nvPicPr>
          <p:blipFill>
            <a:blip r:embed="rId11" cstate="screen"/>
            <a:stretch>
              <a:fillRect/>
            </a:stretch>
          </p:blipFill>
          <p:spPr>
            <a:xfrm>
              <a:off x="11225" y="7572"/>
              <a:ext cx="499" cy="1204"/>
            </a:xfrm>
            <a:prstGeom prst="rect">
              <a:avLst/>
            </a:prstGeom>
          </p:spPr>
        </p:pic>
        <p:sp>
          <p:nvSpPr>
            <p:cNvPr id="71" name="矩形 70"/>
            <p:cNvSpPr/>
            <p:nvPr/>
          </p:nvSpPr>
          <p:spPr>
            <a:xfrm>
              <a:off x="10753" y="8911"/>
              <a:ext cx="1443" cy="2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lang="en-US" altLang="zh-CN" sz="1400" dirty="0" smtClean="0">
                  <a:solidFill>
                    <a:schemeClr val="tx1">
                      <a:lumMod val="75000"/>
                      <a:lumOff val="25000"/>
                    </a:schemeClr>
                  </a:solidFill>
                  <a:latin typeface="Arial" panose="020B0604020202090204" pitchFamily="34" charset="0"/>
                  <a:ea typeface="黑体" panose="02010609060101010101" charset="-122"/>
                  <a:cs typeface="黑体" panose="02010609060101010101" charset="-122"/>
                  <a:sym typeface="+mn-ea"/>
                </a:rPr>
                <a:t>液冷</a:t>
              </a:r>
              <a:r>
                <a:rPr lang="en-US" altLang="zh-CN" sz="1400" dirty="0" smtClean="0">
                  <a:solidFill>
                    <a:schemeClr val="tx1">
                      <a:lumMod val="75000"/>
                      <a:lumOff val="25000"/>
                    </a:schemeClr>
                  </a:solidFill>
                  <a:latin typeface="Arial" panose="020B0604020202090204" pitchFamily="34" charset="0"/>
                  <a:ea typeface="黑体" panose="02010609060101010101" charset="-122"/>
                  <a:cs typeface="Arial" panose="020B0604020202090204" pitchFamily="34" charset="0"/>
                  <a:sym typeface="+mn-ea"/>
                </a:rPr>
                <a:t>CDU</a:t>
              </a:r>
              <a:endParaRPr lang="en-US" altLang="zh-CN" sz="1400" dirty="0" smtClean="0">
                <a:solidFill>
                  <a:schemeClr val="tx1">
                    <a:lumMod val="75000"/>
                    <a:lumOff val="25000"/>
                  </a:schemeClr>
                </a:solidFill>
                <a:latin typeface="Arial" panose="020B0604020202090204" pitchFamily="34" charset="0"/>
                <a:ea typeface="黑体" panose="02010609060101010101" charset="-122"/>
                <a:cs typeface="Arial" panose="020B0604020202090204" pitchFamily="34" charset="0"/>
                <a:sym typeface="+mn-ea"/>
              </a:endParaRPr>
            </a:p>
          </p:txBody>
        </p:sp>
        <p:sp>
          <p:nvSpPr>
            <p:cNvPr id="97" name="矩形 96"/>
            <p:cNvSpPr/>
            <p:nvPr/>
          </p:nvSpPr>
          <p:spPr>
            <a:xfrm>
              <a:off x="10622" y="5760"/>
              <a:ext cx="1705" cy="3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lang="en-US" altLang="zh-CN" sz="1400" dirty="0" smtClean="0">
                  <a:solidFill>
                    <a:schemeClr val="tx1">
                      <a:lumMod val="75000"/>
                      <a:lumOff val="25000"/>
                    </a:schemeClr>
                  </a:solidFill>
                  <a:latin typeface="Arial" panose="020B0604020202090204" pitchFamily="34" charset="0"/>
                  <a:ea typeface="黑体" panose="02010609060101010101" charset="-122"/>
                  <a:cs typeface="Arial" panose="020B0604020202090204" pitchFamily="34" charset="0"/>
                  <a:sym typeface="+mn-ea"/>
                </a:rPr>
                <a:t>CRU</a:t>
              </a:r>
              <a:r>
                <a:rPr lang="zh-CN" altLang="en-US" sz="1400" dirty="0" smtClean="0">
                  <a:solidFill>
                    <a:schemeClr val="tx1">
                      <a:lumMod val="75000"/>
                      <a:lumOff val="25000"/>
                    </a:schemeClr>
                  </a:solidFill>
                  <a:latin typeface="Arial" panose="020B0604020202090204" pitchFamily="34" charset="0"/>
                  <a:ea typeface="黑体" panose="02010609060101010101" charset="-122"/>
                  <a:cs typeface="黑体" panose="02010609060101010101" charset="-122"/>
                  <a:sym typeface="+mn-ea"/>
                </a:rPr>
                <a:t>水</a:t>
              </a:r>
              <a:r>
                <a:rPr lang="zh-CN" altLang="en-US" sz="1400" dirty="0">
                  <a:solidFill>
                    <a:schemeClr val="tx1">
                      <a:lumMod val="75000"/>
                      <a:lumOff val="25000"/>
                    </a:schemeClr>
                  </a:solidFill>
                  <a:latin typeface="Arial" panose="020B0604020202090204" pitchFamily="34" charset="0"/>
                  <a:ea typeface="黑体" panose="02010609060101010101" charset="-122"/>
                  <a:cs typeface="黑体" panose="02010609060101010101" charset="-122"/>
                  <a:sym typeface="+mn-ea"/>
                </a:rPr>
                <a:t>氟主机</a:t>
              </a:r>
              <a:endParaRPr lang="zh-CN" altLang="en-US" sz="1400" dirty="0">
                <a:solidFill>
                  <a:schemeClr val="tx1">
                    <a:lumMod val="75000"/>
                    <a:lumOff val="25000"/>
                  </a:schemeClr>
                </a:solidFill>
                <a:latin typeface="Arial" panose="020B0604020202090204" pitchFamily="34" charset="0"/>
                <a:ea typeface="黑体" panose="02010609060101010101" charset="-122"/>
                <a:cs typeface="黑体" panose="02010609060101010101" charset="-122"/>
                <a:sym typeface="+mn-ea"/>
              </a:endParaRPr>
            </a:p>
          </p:txBody>
        </p:sp>
        <p:sp>
          <p:nvSpPr>
            <p:cNvPr id="98" name="矩形 97"/>
            <p:cNvSpPr/>
            <p:nvPr/>
          </p:nvSpPr>
          <p:spPr>
            <a:xfrm>
              <a:off x="10287" y="7256"/>
              <a:ext cx="2440" cy="2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lang="en-US" altLang="zh-CN" sz="1400" dirty="0" smtClean="0">
                  <a:solidFill>
                    <a:schemeClr val="tx1">
                      <a:lumMod val="75000"/>
                      <a:lumOff val="25000"/>
                    </a:schemeClr>
                  </a:solidFill>
                  <a:latin typeface="Arial" panose="020B0604020202090204" pitchFamily="34" charset="0"/>
                  <a:ea typeface="黑体" panose="02010609060101010101" charset="-122"/>
                  <a:cs typeface="Arial" panose="020B0604020202090204" pitchFamily="34" charset="0"/>
                  <a:sym typeface="+mn-ea"/>
                </a:rPr>
                <a:t>CDU</a:t>
              </a:r>
              <a:r>
                <a:rPr lang="en-US" altLang="zh-CN" sz="1400" dirty="0" smtClean="0">
                  <a:solidFill>
                    <a:schemeClr val="tx1">
                      <a:lumMod val="75000"/>
                      <a:lumOff val="25000"/>
                    </a:schemeClr>
                  </a:solidFill>
                  <a:latin typeface="Arial" panose="020B0604020202090204" pitchFamily="34" charset="0"/>
                  <a:ea typeface="黑体" panose="02010609060101010101" charset="-122"/>
                  <a:cs typeface="黑体" panose="02010609060101010101" charset="-122"/>
                  <a:sym typeface="+mn-ea"/>
                </a:rPr>
                <a:t>冷冻水分配单元</a:t>
              </a:r>
              <a:endParaRPr lang="en-US" altLang="zh-CN" sz="1400" dirty="0" smtClean="0">
                <a:solidFill>
                  <a:schemeClr val="tx1">
                    <a:lumMod val="75000"/>
                    <a:lumOff val="25000"/>
                  </a:schemeClr>
                </a:solidFill>
                <a:latin typeface="Arial" panose="020B0604020202090204" pitchFamily="34" charset="0"/>
                <a:ea typeface="黑体" panose="02010609060101010101" charset="-122"/>
                <a:cs typeface="黑体" panose="02010609060101010101" charset="-122"/>
                <a:sym typeface="+mn-ea"/>
              </a:endParaRPr>
            </a:p>
          </p:txBody>
        </p:sp>
        <p:sp>
          <p:nvSpPr>
            <p:cNvPr id="99" name="矩形 98"/>
            <p:cNvSpPr/>
            <p:nvPr/>
          </p:nvSpPr>
          <p:spPr>
            <a:xfrm>
              <a:off x="12630" y="8911"/>
              <a:ext cx="1802" cy="2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lang="en-US" altLang="zh-CN" sz="1400" dirty="0" smtClean="0">
                  <a:solidFill>
                    <a:schemeClr val="tx1">
                      <a:lumMod val="75000"/>
                      <a:lumOff val="25000"/>
                    </a:schemeClr>
                  </a:solidFill>
                  <a:latin typeface="Arial" panose="020B0604020202090204" pitchFamily="34" charset="0"/>
                  <a:ea typeface="黑体" panose="02010609060101010101" charset="-122"/>
                  <a:sym typeface="+mn-ea"/>
                </a:rPr>
                <a:t>集中式冷凝器</a:t>
              </a:r>
              <a:endParaRPr lang="en-US" altLang="zh-CN" sz="1400" dirty="0" smtClean="0">
                <a:solidFill>
                  <a:schemeClr val="tx1">
                    <a:lumMod val="75000"/>
                    <a:lumOff val="25000"/>
                  </a:schemeClr>
                </a:solidFill>
                <a:latin typeface="Arial" panose="020B0604020202090204" pitchFamily="34" charset="0"/>
                <a:ea typeface="黑体" panose="02010609060101010101" charset="-122"/>
                <a:sym typeface="+mn-ea"/>
              </a:endParaRPr>
            </a:p>
          </p:txBody>
        </p:sp>
        <p:sp>
          <p:nvSpPr>
            <p:cNvPr id="100" name="矩形 99"/>
            <p:cNvSpPr/>
            <p:nvPr/>
          </p:nvSpPr>
          <p:spPr>
            <a:xfrm>
              <a:off x="14774" y="8912"/>
              <a:ext cx="1443" cy="2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lang="en-US" altLang="zh-CN" sz="1400" dirty="0" smtClean="0">
                  <a:solidFill>
                    <a:schemeClr val="tx1">
                      <a:lumMod val="75000"/>
                      <a:lumOff val="25000"/>
                    </a:schemeClr>
                  </a:solidFill>
                  <a:latin typeface="Arial" panose="020B0604020202090204" pitchFamily="34" charset="0"/>
                  <a:ea typeface="黑体" panose="02010609060101010101" charset="-122"/>
                  <a:sym typeface="+mn-ea"/>
                </a:rPr>
                <a:t>干冷器</a:t>
              </a:r>
              <a:endParaRPr lang="en-US" altLang="zh-CN" sz="1400" dirty="0" smtClean="0">
                <a:solidFill>
                  <a:schemeClr val="tx1">
                    <a:lumMod val="75000"/>
                    <a:lumOff val="25000"/>
                  </a:schemeClr>
                </a:solidFill>
                <a:latin typeface="Arial" panose="020B0604020202090204" pitchFamily="34" charset="0"/>
                <a:ea typeface="黑体" panose="02010609060101010101" charset="-122"/>
                <a:sym typeface="+mn-ea"/>
              </a:endParaRPr>
            </a:p>
          </p:txBody>
        </p:sp>
        <p:sp>
          <p:nvSpPr>
            <p:cNvPr id="101" name="矩形 100"/>
            <p:cNvSpPr/>
            <p:nvPr/>
          </p:nvSpPr>
          <p:spPr>
            <a:xfrm>
              <a:off x="14452" y="5626"/>
              <a:ext cx="1841" cy="5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lang="en-US" altLang="zh-CN" sz="1400" dirty="0" smtClean="0">
                  <a:solidFill>
                    <a:schemeClr val="tx1">
                      <a:lumMod val="75000"/>
                      <a:lumOff val="25000"/>
                    </a:schemeClr>
                  </a:solidFill>
                  <a:latin typeface="Arial" panose="020B0604020202090204" pitchFamily="34" charset="0"/>
                  <a:ea typeface="黑体" panose="02010609060101010101" charset="-122"/>
                  <a:sym typeface="+mn-ea"/>
                </a:rPr>
                <a:t>蒸发式冷凝器</a:t>
              </a:r>
              <a:endParaRPr lang="en-US" altLang="zh-CN" sz="1400" dirty="0" smtClean="0">
                <a:solidFill>
                  <a:schemeClr val="tx1">
                    <a:lumMod val="75000"/>
                    <a:lumOff val="25000"/>
                  </a:schemeClr>
                </a:solidFill>
                <a:latin typeface="Arial" panose="020B0604020202090204" pitchFamily="34" charset="0"/>
                <a:ea typeface="黑体" panose="02010609060101010101" charset="-122"/>
                <a:sym typeface="+mn-ea"/>
              </a:endParaRPr>
            </a:p>
          </p:txBody>
        </p:sp>
        <p:sp>
          <p:nvSpPr>
            <p:cNvPr id="102" name="矩形 101"/>
            <p:cNvSpPr/>
            <p:nvPr/>
          </p:nvSpPr>
          <p:spPr>
            <a:xfrm>
              <a:off x="12727" y="5795"/>
              <a:ext cx="1443" cy="2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lang="en-US" altLang="zh-CN" sz="1400" dirty="0" smtClean="0">
                  <a:solidFill>
                    <a:schemeClr val="tx1">
                      <a:lumMod val="75000"/>
                      <a:lumOff val="25000"/>
                    </a:schemeClr>
                  </a:solidFill>
                  <a:latin typeface="Arial" panose="020B0604020202090204" pitchFamily="34" charset="0"/>
                  <a:ea typeface="黑体" panose="02010609060101010101" charset="-122"/>
                  <a:sym typeface="+mn-ea"/>
                </a:rPr>
                <a:t>冷凝器</a:t>
              </a:r>
              <a:endParaRPr lang="en-US" altLang="zh-CN" sz="1400" dirty="0" smtClean="0">
                <a:solidFill>
                  <a:schemeClr val="tx1">
                    <a:lumMod val="75000"/>
                    <a:lumOff val="25000"/>
                  </a:schemeClr>
                </a:solidFill>
                <a:latin typeface="Arial" panose="020B0604020202090204" pitchFamily="34" charset="0"/>
                <a:ea typeface="黑体" panose="02010609060101010101" charset="-122"/>
                <a:sym typeface="+mn-ea"/>
              </a:endParaRPr>
            </a:p>
          </p:txBody>
        </p:sp>
        <p:pic>
          <p:nvPicPr>
            <p:cNvPr id="34" name="图片 11"/>
            <p:cNvPicPr>
              <a:picLocks noChangeAspect="1"/>
            </p:cNvPicPr>
            <p:nvPr/>
          </p:nvPicPr>
          <p:blipFill>
            <a:blip r:embed="rId12"/>
            <a:srcRect l="42109" t="6799" r="32824" b="13322"/>
            <a:stretch>
              <a:fillRect/>
            </a:stretch>
          </p:blipFill>
          <p:spPr>
            <a:xfrm>
              <a:off x="9828" y="4270"/>
              <a:ext cx="765" cy="1375"/>
            </a:xfrm>
            <a:prstGeom prst="rect">
              <a:avLst/>
            </a:prstGeom>
            <a:noFill/>
            <a:ln>
              <a:noFill/>
            </a:ln>
          </p:spPr>
        </p:pic>
        <p:pic>
          <p:nvPicPr>
            <p:cNvPr id="37" name="Picture 1" descr="G:\段秋姣\公司介绍PPT更新\2022公司PPT更新\业内版PPT修改\XRow.pngXRow"/>
            <p:cNvPicPr>
              <a:picLocks noChangeAspect="1"/>
            </p:cNvPicPr>
            <p:nvPr/>
          </p:nvPicPr>
          <p:blipFill>
            <a:blip r:embed="rId7"/>
            <a:srcRect/>
            <a:stretch>
              <a:fillRect/>
            </a:stretch>
          </p:blipFill>
          <p:spPr>
            <a:xfrm>
              <a:off x="5527" y="4341"/>
              <a:ext cx="893" cy="1281"/>
            </a:xfrm>
            <a:prstGeom prst="rect">
              <a:avLst/>
            </a:prstGeom>
            <a:ln w="12700">
              <a:miter lim="400000"/>
              <a:headEnd/>
              <a:tailEnd/>
            </a:ln>
          </p:spPr>
        </p:pic>
        <p:grpSp>
          <p:nvGrpSpPr>
            <p:cNvPr id="38" name="组合 37"/>
            <p:cNvGrpSpPr/>
            <p:nvPr/>
          </p:nvGrpSpPr>
          <p:grpSpPr>
            <a:xfrm>
              <a:off x="4309" y="7135"/>
              <a:ext cx="2298" cy="1822"/>
              <a:chOff x="1800" y="5775"/>
              <a:chExt cx="2298" cy="1822"/>
            </a:xfrm>
          </p:grpSpPr>
          <p:sp>
            <p:nvSpPr>
              <p:cNvPr id="94" name="矩形 93"/>
              <p:cNvSpPr/>
              <p:nvPr/>
            </p:nvSpPr>
            <p:spPr>
              <a:xfrm>
                <a:off x="1800" y="7356"/>
                <a:ext cx="2298" cy="2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lang="en-US" altLang="zh-CN" sz="1400" dirty="0" smtClean="0">
                    <a:solidFill>
                      <a:schemeClr val="tx1">
                        <a:lumMod val="75000"/>
                        <a:lumOff val="25000"/>
                      </a:schemeClr>
                    </a:solidFill>
                    <a:latin typeface="Arial" panose="020B0604020202090204" pitchFamily="34" charset="0"/>
                    <a:ea typeface="黑体" panose="02010609060101010101" charset="-122"/>
                    <a:cs typeface="Arial" panose="020B0604020202090204" pitchFamily="34" charset="0"/>
                    <a:sym typeface="+mn-ea"/>
                  </a:rPr>
                  <a:t>XFreecooling</a:t>
                </a:r>
                <a:endParaRPr lang="en-US" altLang="zh-CN" sz="1400" dirty="0" smtClean="0">
                  <a:solidFill>
                    <a:schemeClr val="tx1">
                      <a:lumMod val="75000"/>
                      <a:lumOff val="25000"/>
                    </a:schemeClr>
                  </a:solidFill>
                  <a:latin typeface="Arial" panose="020B0604020202090204" pitchFamily="34" charset="0"/>
                  <a:ea typeface="黑体" panose="02010609060101010101" charset="-122"/>
                  <a:cs typeface="Arial" panose="020B0604020202090204" pitchFamily="34" charset="0"/>
                  <a:sym typeface="+mn-ea"/>
                </a:endParaRPr>
              </a:p>
            </p:txBody>
          </p:sp>
          <p:pic>
            <p:nvPicPr>
              <p:cNvPr id="40" name="图片 39" descr="右透视图"/>
              <p:cNvPicPr>
                <a:picLocks noChangeAspect="1"/>
              </p:cNvPicPr>
              <p:nvPr/>
            </p:nvPicPr>
            <p:blipFill>
              <a:blip r:embed="rId13"/>
              <a:stretch>
                <a:fillRect/>
              </a:stretch>
            </p:blipFill>
            <p:spPr>
              <a:xfrm>
                <a:off x="2987" y="5775"/>
                <a:ext cx="1052" cy="1618"/>
              </a:xfrm>
              <a:prstGeom prst="rect">
                <a:avLst/>
              </a:prstGeom>
            </p:spPr>
          </p:pic>
        </p:grpSp>
        <p:sp>
          <p:nvSpPr>
            <p:cNvPr id="41" name="圆角矩形 40"/>
            <p:cNvSpPr/>
            <p:nvPr/>
          </p:nvSpPr>
          <p:spPr>
            <a:xfrm>
              <a:off x="3860" y="7083"/>
              <a:ext cx="3012" cy="2082"/>
            </a:xfrm>
            <a:prstGeom prst="roundRect">
              <a:avLst/>
            </a:prstGeom>
            <a:noFill/>
            <a:ln w="3175">
              <a:solidFill>
                <a:schemeClr val="tx1">
                  <a:lumMod val="50000"/>
                  <a:lumOff val="50000"/>
                </a:schemeClr>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charset="-122"/>
              </a:endParaRPr>
            </a:p>
          </p:txBody>
        </p:sp>
      </p:grpSp>
      <p:sp>
        <p:nvSpPr>
          <p:cNvPr id="42"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dirty="0">
                <a:latin typeface="Arial" panose="020B0604020202090204" pitchFamily="34" charset="0"/>
                <a:ea typeface="黑体" panose="02010609060101010101" charset="-122"/>
                <a:cs typeface="+mn-cs"/>
                <a:sym typeface="+mn-ea"/>
              </a:rPr>
              <a:t>一、数据中心温控业务</a:t>
            </a:r>
            <a:endParaRPr sz="3200" b="1" dirty="0">
              <a:latin typeface="Arial" panose="020B0604020202090204" pitchFamily="34" charset="0"/>
              <a:ea typeface="黑体" panose="02010609060101010101" charset="-122"/>
              <a:cs typeface="+mn-cs"/>
              <a:sym typeface="+mn-ea"/>
            </a:endParaRPr>
          </a:p>
        </p:txBody>
      </p:sp>
      <p:pic>
        <p:nvPicPr>
          <p:cNvPr id="3" name="图片 6"/>
          <p:cNvPicPr>
            <a:picLocks noChangeAspect="1"/>
          </p:cNvPicPr>
          <p:nvPr>
            <p:custDataLst>
              <p:tags r:id="rId14"/>
            </p:custDataLst>
          </p:nvPr>
        </p:nvPicPr>
        <p:blipFill>
          <a:blip r:embed="rId1" cstate="screen"/>
          <a:srcRect r="34445" b="19371"/>
          <a:stretch>
            <a:fillRect/>
          </a:stretch>
        </p:blipFill>
        <p:spPr>
          <a:xfrm>
            <a:off x="1902948" y="4869627"/>
            <a:ext cx="1182710" cy="1099204"/>
          </a:xfrm>
          <a:prstGeom prst="rect">
            <a:avLst/>
          </a:prstGeom>
          <a:ln w="12700">
            <a:miter lim="4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nvSpPr>
        <p:spPr>
          <a:xfrm>
            <a:off x="1472565" y="1058820"/>
            <a:ext cx="9117330" cy="687070"/>
          </a:xfrm>
          <a:prstGeom prst="rect">
            <a:avLst/>
          </a:prstGeom>
          <a:noFill/>
        </p:spPr>
        <p:txBody>
          <a:bodyPr vert="horz" lIns="91440" tIns="45720" rIns="91440" bIns="45720" rtlCol="0" anchor="ctr">
            <a:no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2400" b="1" dirty="0" err="1">
                <a:solidFill>
                  <a:srgbClr val="E18F08"/>
                </a:solidFill>
                <a:latin typeface="Arial" panose="020B0604020202090204" pitchFamily="34" charset="0"/>
                <a:ea typeface="黑体" panose="02010609060101010101" charset="-122"/>
                <a:cs typeface="+mn-cs"/>
                <a:sym typeface="+mn-ea"/>
              </a:rPr>
              <a:t>数据中心、</a:t>
            </a:r>
            <a:r>
              <a:rPr sz="2400" b="1" dirty="0" err="1" smtClean="0">
                <a:solidFill>
                  <a:srgbClr val="E18F08"/>
                </a:solidFill>
                <a:latin typeface="Arial" panose="020B0604020202090204" pitchFamily="34" charset="0"/>
                <a:ea typeface="黑体" panose="02010609060101010101" charset="-122"/>
                <a:cs typeface="+mn-cs"/>
                <a:sym typeface="+mn-ea"/>
              </a:rPr>
              <a:t>通信中心机房</a:t>
            </a:r>
            <a:r>
              <a:rPr lang="zh-CN" altLang="en-US" sz="2400" b="1" dirty="0" smtClean="0">
                <a:solidFill>
                  <a:srgbClr val="E18F08"/>
                </a:solidFill>
                <a:latin typeface="Arial" panose="020B0604020202090204" pitchFamily="34" charset="0"/>
                <a:ea typeface="黑体" panose="02010609060101010101" charset="-122"/>
                <a:cs typeface="+mn-cs"/>
                <a:sym typeface="+mn-ea"/>
              </a:rPr>
              <a:t>高效制冷与自然冷却</a:t>
            </a:r>
            <a:r>
              <a:rPr sz="2400" b="1" dirty="0" err="1" smtClean="0">
                <a:solidFill>
                  <a:srgbClr val="E18F08"/>
                </a:solidFill>
                <a:latin typeface="Arial" panose="020B0604020202090204" pitchFamily="34" charset="0"/>
                <a:ea typeface="黑体" panose="02010609060101010101" charset="-122"/>
                <a:cs typeface="+mn-cs"/>
                <a:sym typeface="+mn-ea"/>
              </a:rPr>
              <a:t>解决方案</a:t>
            </a:r>
            <a:endParaRPr lang="en-US" sz="2400" b="1" dirty="0" smtClean="0">
              <a:solidFill>
                <a:srgbClr val="E18F08"/>
              </a:solidFill>
              <a:latin typeface="Arial" panose="020B0604020202090204" pitchFamily="34" charset="0"/>
              <a:ea typeface="黑体" panose="02010609060101010101" charset="-122"/>
              <a:cs typeface="+mn-cs"/>
              <a:sym typeface="+mn-ea"/>
            </a:endParaRPr>
          </a:p>
          <a:p>
            <a:pPr lvl="0"/>
            <a:r>
              <a:rPr lang="zh-CN" altLang="en-US" sz="2400" b="1" dirty="0" smtClean="0">
                <a:solidFill>
                  <a:srgbClr val="E18F08"/>
                </a:solidFill>
                <a:latin typeface="Arial" panose="020B0604020202090204" pitchFamily="34" charset="0"/>
                <a:ea typeface="黑体" panose="02010609060101010101" charset="-122"/>
                <a:cs typeface="+mn-cs"/>
                <a:sym typeface="+mn-ea"/>
              </a:rPr>
              <a:t>集成</a:t>
            </a:r>
            <a:r>
              <a:rPr lang="zh-CN" altLang="en-US" sz="2400" b="1" dirty="0">
                <a:solidFill>
                  <a:srgbClr val="E18F08"/>
                </a:solidFill>
                <a:latin typeface="Arial" panose="020B0604020202090204" pitchFamily="34" charset="0"/>
                <a:ea typeface="黑体" panose="02010609060101010101" charset="-122"/>
                <a:sym typeface="+mn-ea"/>
              </a:rPr>
              <a:t>高效制冷与</a:t>
            </a:r>
            <a:r>
              <a:rPr lang="zh-CN" altLang="en-US" sz="2400" b="1" dirty="0" smtClean="0">
                <a:solidFill>
                  <a:srgbClr val="E18F08"/>
                </a:solidFill>
                <a:latin typeface="Arial" panose="020B0604020202090204" pitchFamily="34" charset="0"/>
                <a:ea typeface="黑体" panose="02010609060101010101" charset="-122"/>
                <a:sym typeface="+mn-ea"/>
              </a:rPr>
              <a:t>自然冷却产品的</a:t>
            </a:r>
            <a:r>
              <a:rPr lang="zh-CN" altLang="en-US" sz="2400" b="1" dirty="0" smtClean="0">
                <a:solidFill>
                  <a:srgbClr val="E18F08"/>
                </a:solidFill>
                <a:latin typeface="Arial" panose="020B0604020202090204" pitchFamily="34" charset="0"/>
                <a:ea typeface="黑体" panose="02010609060101010101" charset="-122"/>
                <a:cs typeface="+mn-cs"/>
                <a:sym typeface="+mn-ea"/>
              </a:rPr>
              <a:t>数据中心集成解决方案</a:t>
            </a:r>
            <a:endParaRPr sz="2400" b="1" dirty="0">
              <a:solidFill>
                <a:srgbClr val="E18F08"/>
              </a:solidFill>
              <a:latin typeface="Arial" panose="020B0604020202090204" pitchFamily="34" charset="0"/>
              <a:ea typeface="黑体" panose="02010609060101010101" charset="-122"/>
              <a:cs typeface="+mn-cs"/>
              <a:sym typeface="+mn-ea"/>
            </a:endParaRPr>
          </a:p>
        </p:txBody>
      </p:sp>
      <p:sp>
        <p:nvSpPr>
          <p:cNvPr id="5" name="矩形 4"/>
          <p:cNvSpPr/>
          <p:nvPr/>
        </p:nvSpPr>
        <p:spPr>
          <a:xfrm>
            <a:off x="1068705" y="2225675"/>
            <a:ext cx="10084435" cy="372808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5" dirty="0">
              <a:latin typeface="思源黑体 CN Regular" panose="020B0500000000000000" pitchFamily="34" charset="-122"/>
              <a:ea typeface="黑体" panose="02010609060101010101" charset="-122"/>
            </a:endParaRPr>
          </a:p>
        </p:txBody>
      </p:sp>
      <p:sp>
        <p:nvSpPr>
          <p:cNvPr id="7" name="矩形 6"/>
          <p:cNvSpPr/>
          <p:nvPr/>
        </p:nvSpPr>
        <p:spPr>
          <a:xfrm>
            <a:off x="1068705" y="1873250"/>
            <a:ext cx="5480050" cy="388620"/>
          </a:xfrm>
          <a:prstGeom prst="rect">
            <a:avLst/>
          </a:prstGeom>
          <a:solidFill>
            <a:srgbClr val="0332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5" dirty="0">
              <a:latin typeface="思源黑体 CN Regular" panose="020B0500000000000000" pitchFamily="34" charset="-122"/>
              <a:ea typeface="黑体" panose="02010609060101010101" charset="-122"/>
            </a:endParaRPr>
          </a:p>
        </p:txBody>
      </p:sp>
      <p:sp>
        <p:nvSpPr>
          <p:cNvPr id="46" name="矩形 45"/>
          <p:cNvSpPr/>
          <p:nvPr/>
        </p:nvSpPr>
        <p:spPr>
          <a:xfrm>
            <a:off x="6548755" y="1873250"/>
            <a:ext cx="4604385" cy="388620"/>
          </a:xfrm>
          <a:prstGeom prst="rect">
            <a:avLst/>
          </a:prstGeom>
          <a:solidFill>
            <a:srgbClr val="0332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5" dirty="0">
              <a:latin typeface="思源黑体 CN Regular" panose="020B0500000000000000" pitchFamily="34" charset="-122"/>
              <a:ea typeface="黑体" panose="02010609060101010101" charset="-122"/>
            </a:endParaRPr>
          </a:p>
        </p:txBody>
      </p:sp>
      <p:sp>
        <p:nvSpPr>
          <p:cNvPr id="8" name="文本框 7"/>
          <p:cNvSpPr txBox="1"/>
          <p:nvPr/>
        </p:nvSpPr>
        <p:spPr>
          <a:xfrm>
            <a:off x="3577590" y="1885950"/>
            <a:ext cx="1827530" cy="398780"/>
          </a:xfrm>
          <a:prstGeom prst="rect">
            <a:avLst/>
          </a:prstGeom>
          <a:noFill/>
        </p:spPr>
        <p:txBody>
          <a:bodyPr wrap="square" rtlCol="0">
            <a:spAutoFit/>
          </a:bodyPr>
          <a:lstStyle/>
          <a:p>
            <a:r>
              <a:rPr lang="zh-CN" altLang="en-US" sz="2000" b="1" dirty="0">
                <a:solidFill>
                  <a:schemeClr val="bg1"/>
                </a:solidFill>
                <a:latin typeface="Arial" panose="020B0604020202090204" pitchFamily="34" charset="0"/>
                <a:ea typeface="黑体" panose="02010609060101010101" charset="-122"/>
              </a:rPr>
              <a:t>冷却解决方案</a:t>
            </a:r>
            <a:endParaRPr lang="zh-CN" altLang="en-US" sz="2000" b="1" dirty="0">
              <a:solidFill>
                <a:schemeClr val="bg1"/>
              </a:solidFill>
              <a:latin typeface="Arial" panose="020B0604020202090204" pitchFamily="34" charset="0"/>
              <a:ea typeface="黑体" panose="02010609060101010101" charset="-122"/>
            </a:endParaRPr>
          </a:p>
        </p:txBody>
      </p:sp>
      <p:sp>
        <p:nvSpPr>
          <p:cNvPr id="96" name="TextBox 1"/>
          <p:cNvSpPr/>
          <p:nvPr/>
        </p:nvSpPr>
        <p:spPr>
          <a:xfrm>
            <a:off x="1221105" y="3773170"/>
            <a:ext cx="1762760" cy="393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lang="en-US" altLang="zh-CN" sz="1400" dirty="0" smtClean="0">
                <a:solidFill>
                  <a:schemeClr val="tx1">
                    <a:lumMod val="75000"/>
                    <a:lumOff val="25000"/>
                  </a:schemeClr>
                </a:solidFill>
                <a:latin typeface="Arial" panose="020B0604020202090204" pitchFamily="34" charset="0"/>
                <a:ea typeface="黑体" panose="02010609060101010101" charset="-122"/>
                <a:cs typeface="Arial" panose="020B0604020202090204" pitchFamily="34" charset="0"/>
                <a:sym typeface="+mn-ea"/>
              </a:rPr>
              <a:t>XMint</a:t>
            </a:r>
            <a:r>
              <a:rPr lang="en-US" altLang="zh-CN" sz="1400" dirty="0" smtClean="0">
                <a:solidFill>
                  <a:schemeClr val="tx1">
                    <a:lumMod val="75000"/>
                    <a:lumOff val="25000"/>
                  </a:schemeClr>
                </a:solidFill>
                <a:latin typeface="Arial" panose="020B0604020202090204" pitchFamily="34" charset="0"/>
                <a:ea typeface="黑体" panose="02010609060101010101" charset="-122"/>
                <a:cs typeface="黑体" panose="02010609060101010101" charset="-122"/>
                <a:sym typeface="+mn-ea"/>
              </a:rPr>
              <a:t>复合多联热管系统</a:t>
            </a:r>
            <a:endParaRPr lang="en-US" altLang="zh-CN" sz="1400" dirty="0" smtClean="0">
              <a:solidFill>
                <a:schemeClr val="tx1">
                  <a:lumMod val="75000"/>
                  <a:lumOff val="25000"/>
                </a:schemeClr>
              </a:solidFill>
              <a:latin typeface="Arial" panose="020B0604020202090204" pitchFamily="34" charset="0"/>
              <a:ea typeface="黑体" panose="02010609060101010101" charset="-122"/>
              <a:cs typeface="黑体" panose="02010609060101010101" charset="-122"/>
              <a:sym typeface="+mn-ea"/>
            </a:endParaRPr>
          </a:p>
        </p:txBody>
      </p:sp>
      <p:pic>
        <p:nvPicPr>
          <p:cNvPr id="9" name="图片 8"/>
          <p:cNvPicPr>
            <a:picLocks noChangeAspect="1"/>
          </p:cNvPicPr>
          <p:nvPr/>
        </p:nvPicPr>
        <p:blipFill>
          <a:blip r:embed="rId1" cstate="screen"/>
          <a:stretch>
            <a:fillRect/>
          </a:stretch>
        </p:blipFill>
        <p:spPr>
          <a:xfrm>
            <a:off x="6937375" y="2482215"/>
            <a:ext cx="1510030" cy="1072515"/>
          </a:xfrm>
          <a:prstGeom prst="rect">
            <a:avLst/>
          </a:prstGeom>
        </p:spPr>
      </p:pic>
      <p:pic>
        <p:nvPicPr>
          <p:cNvPr id="10" name="图片 9"/>
          <p:cNvPicPr>
            <a:picLocks noChangeAspect="1"/>
          </p:cNvPicPr>
          <p:nvPr/>
        </p:nvPicPr>
        <p:blipFill>
          <a:blip r:embed="rId2" cstate="screen"/>
          <a:stretch>
            <a:fillRect/>
          </a:stretch>
        </p:blipFill>
        <p:spPr>
          <a:xfrm>
            <a:off x="8703310" y="2492375"/>
            <a:ext cx="887095" cy="1227455"/>
          </a:xfrm>
          <a:prstGeom prst="rect">
            <a:avLst/>
          </a:prstGeom>
        </p:spPr>
      </p:pic>
      <p:sp>
        <p:nvSpPr>
          <p:cNvPr id="11" name="矩形 10"/>
          <p:cNvSpPr/>
          <p:nvPr/>
        </p:nvSpPr>
        <p:spPr>
          <a:xfrm>
            <a:off x="3033713" y="5459730"/>
            <a:ext cx="1817370" cy="4356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sz="1400" dirty="0" smtClean="0">
                <a:solidFill>
                  <a:schemeClr val="tx1">
                    <a:lumMod val="75000"/>
                    <a:lumOff val="25000"/>
                  </a:schemeClr>
                </a:solidFill>
                <a:latin typeface="Arial" panose="020B0604020202090204" pitchFamily="34" charset="0"/>
                <a:ea typeface="黑体" panose="02010609060101010101" charset="-122"/>
                <a:sym typeface="+mn-ea"/>
              </a:rPr>
              <a:t>Coolinside 全链条液冷解决方案</a:t>
            </a:r>
            <a:endParaRPr sz="1400" dirty="0" smtClean="0">
              <a:solidFill>
                <a:schemeClr val="tx1">
                  <a:lumMod val="75000"/>
                  <a:lumOff val="25000"/>
                </a:schemeClr>
              </a:solidFill>
              <a:latin typeface="Arial" panose="020B0604020202090204" pitchFamily="34" charset="0"/>
              <a:ea typeface="黑体" panose="02010609060101010101" charset="-122"/>
              <a:sym typeface="+mn-ea"/>
            </a:endParaRPr>
          </a:p>
        </p:txBody>
      </p:sp>
      <p:sp>
        <p:nvSpPr>
          <p:cNvPr id="13" name="矩形 12"/>
          <p:cNvSpPr/>
          <p:nvPr/>
        </p:nvSpPr>
        <p:spPr>
          <a:xfrm>
            <a:off x="6796405" y="5459730"/>
            <a:ext cx="1694815" cy="4356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lang="en-US" altLang="zh-CN" sz="1400" dirty="0" smtClean="0">
                <a:solidFill>
                  <a:schemeClr val="tx1">
                    <a:lumMod val="75000"/>
                    <a:lumOff val="25000"/>
                  </a:schemeClr>
                </a:solidFill>
                <a:latin typeface="Arial" panose="020B0604020202090204" pitchFamily="34" charset="0"/>
                <a:ea typeface="黑体" panose="02010609060101010101" charset="-122"/>
                <a:cs typeface="Arial" panose="020B0604020202090204" pitchFamily="34" charset="0"/>
                <a:sym typeface="+mn-ea"/>
              </a:rPr>
              <a:t>XContainer</a:t>
            </a:r>
            <a:endParaRPr lang="en-US" altLang="zh-CN" sz="1400" dirty="0" smtClean="0">
              <a:solidFill>
                <a:schemeClr val="tx1">
                  <a:lumMod val="75000"/>
                  <a:lumOff val="25000"/>
                </a:schemeClr>
              </a:solidFill>
              <a:latin typeface="Arial" panose="020B0604020202090204" pitchFamily="34" charset="0"/>
              <a:ea typeface="黑体" panose="02010609060101010101" charset="-122"/>
              <a:cs typeface="Arial" panose="020B0604020202090204" pitchFamily="34" charset="0"/>
              <a:sym typeface="+mn-ea"/>
            </a:endParaRPr>
          </a:p>
          <a:p>
            <a:pPr lvl="0" algn="ctr"/>
            <a:r>
              <a:rPr lang="en-US" altLang="zh-CN" sz="1400" dirty="0" smtClean="0">
                <a:solidFill>
                  <a:schemeClr val="tx1">
                    <a:lumMod val="75000"/>
                    <a:lumOff val="25000"/>
                  </a:schemeClr>
                </a:solidFill>
                <a:latin typeface="Arial" panose="020B0604020202090204" pitchFamily="34" charset="0"/>
                <a:ea typeface="黑体" panose="02010609060101010101" charset="-122"/>
                <a:cs typeface="黑体" panose="02010609060101010101" charset="-122"/>
                <a:sym typeface="+mn-ea"/>
              </a:rPr>
              <a:t>集装箱数据中心</a:t>
            </a:r>
            <a:endParaRPr lang="en-US" altLang="zh-CN" sz="1400" dirty="0" smtClean="0">
              <a:solidFill>
                <a:schemeClr val="tx1">
                  <a:lumMod val="75000"/>
                  <a:lumOff val="25000"/>
                </a:schemeClr>
              </a:solidFill>
              <a:latin typeface="Arial" panose="020B0604020202090204" pitchFamily="34" charset="0"/>
              <a:ea typeface="黑体" panose="02010609060101010101" charset="-122"/>
              <a:cs typeface="黑体" panose="02010609060101010101" charset="-122"/>
              <a:sym typeface="+mn-ea"/>
            </a:endParaRPr>
          </a:p>
        </p:txBody>
      </p:sp>
      <p:sp>
        <p:nvSpPr>
          <p:cNvPr id="36" name="矩形 35"/>
          <p:cNvSpPr/>
          <p:nvPr/>
        </p:nvSpPr>
        <p:spPr>
          <a:xfrm>
            <a:off x="8447405" y="3773170"/>
            <a:ext cx="1409700" cy="3105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lang="en-US" altLang="zh-CN" sz="1400" dirty="0" smtClean="0">
                <a:solidFill>
                  <a:schemeClr val="tx1">
                    <a:lumMod val="75000"/>
                    <a:lumOff val="25000"/>
                  </a:schemeClr>
                </a:solidFill>
                <a:latin typeface="Arial" panose="020B0604020202090204" pitchFamily="34" charset="0"/>
                <a:ea typeface="黑体" panose="02010609060101010101" charset="-122"/>
                <a:cs typeface="Arial" panose="020B0604020202090204" pitchFamily="34" charset="0"/>
                <a:sym typeface="+mn-ea"/>
              </a:rPr>
              <a:t>XRack</a:t>
            </a:r>
            <a:endParaRPr lang="en-US" altLang="zh-CN" sz="1400" dirty="0" smtClean="0">
              <a:solidFill>
                <a:schemeClr val="tx1">
                  <a:lumMod val="75000"/>
                  <a:lumOff val="25000"/>
                </a:schemeClr>
              </a:solidFill>
              <a:latin typeface="Arial" panose="020B0604020202090204" pitchFamily="34" charset="0"/>
              <a:ea typeface="黑体" panose="02010609060101010101" charset="-122"/>
              <a:cs typeface="Arial" panose="020B0604020202090204" pitchFamily="34" charset="0"/>
              <a:sym typeface="+mn-ea"/>
            </a:endParaRPr>
          </a:p>
          <a:p>
            <a:pPr lvl="0" algn="ctr"/>
            <a:r>
              <a:rPr lang="en-US" altLang="zh-CN" sz="1400" dirty="0" smtClean="0">
                <a:solidFill>
                  <a:schemeClr val="tx1">
                    <a:lumMod val="75000"/>
                    <a:lumOff val="25000"/>
                  </a:schemeClr>
                </a:solidFill>
                <a:latin typeface="Arial" panose="020B0604020202090204" pitchFamily="34" charset="0"/>
                <a:ea typeface="黑体" panose="02010609060101010101" charset="-122"/>
                <a:cs typeface="黑体" panose="02010609060101010101" charset="-122"/>
                <a:sym typeface="+mn-ea"/>
              </a:rPr>
              <a:t>微型数据中心</a:t>
            </a:r>
            <a:endParaRPr lang="en-US" altLang="zh-CN" sz="1400" dirty="0" smtClean="0">
              <a:solidFill>
                <a:schemeClr val="tx1">
                  <a:lumMod val="75000"/>
                  <a:lumOff val="25000"/>
                </a:schemeClr>
              </a:solidFill>
              <a:latin typeface="Arial" panose="020B0604020202090204" pitchFamily="34" charset="0"/>
              <a:ea typeface="黑体" panose="02010609060101010101" charset="-122"/>
              <a:cs typeface="黑体" panose="02010609060101010101" charset="-122"/>
              <a:sym typeface="+mn-ea"/>
            </a:endParaRPr>
          </a:p>
        </p:txBody>
      </p:sp>
      <p:pic>
        <p:nvPicPr>
          <p:cNvPr id="16" name="object 12"/>
          <p:cNvPicPr/>
          <p:nvPr/>
        </p:nvPicPr>
        <p:blipFill>
          <a:blip r:embed="rId3"/>
          <a:stretch>
            <a:fillRect/>
          </a:stretch>
        </p:blipFill>
        <p:spPr>
          <a:xfrm>
            <a:off x="8774430" y="4263073"/>
            <a:ext cx="755015" cy="1146175"/>
          </a:xfrm>
          <a:prstGeom prst="rect">
            <a:avLst/>
          </a:prstGeom>
        </p:spPr>
      </p:pic>
      <p:sp>
        <p:nvSpPr>
          <p:cNvPr id="42" name="矩形 41"/>
          <p:cNvSpPr/>
          <p:nvPr/>
        </p:nvSpPr>
        <p:spPr>
          <a:xfrm>
            <a:off x="7157085" y="1876425"/>
            <a:ext cx="3978910" cy="37274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5" dirty="0">
              <a:latin typeface="思源黑体 CN Regular" panose="020B0500000000000000" pitchFamily="34" charset="-122"/>
              <a:ea typeface="黑体" panose="02010609060101010101" charset="-122"/>
            </a:endParaRPr>
          </a:p>
        </p:txBody>
      </p:sp>
      <p:sp>
        <p:nvSpPr>
          <p:cNvPr id="44" name="文本框 43"/>
          <p:cNvSpPr txBox="1"/>
          <p:nvPr/>
        </p:nvSpPr>
        <p:spPr>
          <a:xfrm>
            <a:off x="8399780" y="1885950"/>
            <a:ext cx="1827530" cy="398780"/>
          </a:xfrm>
          <a:prstGeom prst="rect">
            <a:avLst/>
          </a:prstGeom>
          <a:noFill/>
        </p:spPr>
        <p:txBody>
          <a:bodyPr wrap="square" rtlCol="0" anchor="t">
            <a:spAutoFit/>
          </a:bodyPr>
          <a:lstStyle/>
          <a:p>
            <a:r>
              <a:rPr lang="zh-CN" altLang="en-US" sz="2000" b="1" dirty="0">
                <a:solidFill>
                  <a:schemeClr val="bg1"/>
                </a:solidFill>
                <a:latin typeface="Arial" panose="020B0604020202090204" pitchFamily="34" charset="0"/>
                <a:ea typeface="黑体" panose="02010609060101010101" charset="-122"/>
                <a:sym typeface="+mn-ea"/>
              </a:rPr>
              <a:t>集成解决方案</a:t>
            </a:r>
            <a:endParaRPr lang="zh-CN" altLang="en-US" sz="2000" b="1" dirty="0">
              <a:solidFill>
                <a:schemeClr val="bg1"/>
              </a:solidFill>
              <a:latin typeface="Arial" panose="020B0604020202090204" pitchFamily="34" charset="0"/>
              <a:ea typeface="黑体" panose="02010609060101010101" charset="-122"/>
              <a:sym typeface="+mn-ea"/>
            </a:endParaRPr>
          </a:p>
        </p:txBody>
      </p:sp>
      <p:pic>
        <p:nvPicPr>
          <p:cNvPr id="20" name="图片 19"/>
          <p:cNvPicPr>
            <a:picLocks noChangeAspect="1"/>
          </p:cNvPicPr>
          <p:nvPr/>
        </p:nvPicPr>
        <p:blipFill>
          <a:blip r:embed="rId4"/>
          <a:stretch>
            <a:fillRect/>
          </a:stretch>
        </p:blipFill>
        <p:spPr>
          <a:xfrm>
            <a:off x="9792970" y="4538345"/>
            <a:ext cx="1219835" cy="595630"/>
          </a:xfrm>
          <a:prstGeom prst="rect">
            <a:avLst/>
          </a:prstGeom>
        </p:spPr>
      </p:pic>
      <p:sp>
        <p:nvSpPr>
          <p:cNvPr id="21" name="矩形 20"/>
          <p:cNvSpPr/>
          <p:nvPr/>
        </p:nvSpPr>
        <p:spPr>
          <a:xfrm>
            <a:off x="9678670" y="3773170"/>
            <a:ext cx="1474470" cy="3105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sz="1400" dirty="0" smtClean="0">
                <a:solidFill>
                  <a:schemeClr val="tx1">
                    <a:lumMod val="75000"/>
                    <a:lumOff val="25000"/>
                  </a:schemeClr>
                </a:solidFill>
                <a:latin typeface="Arial" panose="020B0604020202090204" pitchFamily="34" charset="0"/>
                <a:ea typeface="黑体" panose="02010609060101010101" charset="-122"/>
                <a:sym typeface="+mn-ea"/>
              </a:rPr>
              <a:t>数据中心供配电整体解决方案</a:t>
            </a:r>
            <a:endParaRPr sz="1400" dirty="0" smtClean="0">
              <a:solidFill>
                <a:schemeClr val="tx1">
                  <a:lumMod val="75000"/>
                  <a:lumOff val="25000"/>
                </a:schemeClr>
              </a:solidFill>
              <a:latin typeface="Arial" panose="020B0604020202090204" pitchFamily="34" charset="0"/>
              <a:ea typeface="黑体" panose="02010609060101010101" charset="-122"/>
              <a:sym typeface="+mn-ea"/>
            </a:endParaRPr>
          </a:p>
        </p:txBody>
      </p:sp>
      <p:pic>
        <p:nvPicPr>
          <p:cNvPr id="56" name="图片 55" descr="图5-2"/>
          <p:cNvPicPr>
            <a:picLocks noChangeAspect="1"/>
          </p:cNvPicPr>
          <p:nvPr/>
        </p:nvPicPr>
        <p:blipFill>
          <a:blip r:embed="rId5"/>
          <a:stretch>
            <a:fillRect/>
          </a:stretch>
        </p:blipFill>
        <p:spPr>
          <a:xfrm>
            <a:off x="3352165" y="2477135"/>
            <a:ext cx="1183005" cy="1052830"/>
          </a:xfrm>
          <a:prstGeom prst="rect">
            <a:avLst/>
          </a:prstGeom>
        </p:spPr>
      </p:pic>
      <p:pic>
        <p:nvPicPr>
          <p:cNvPr id="22" name="图片 21"/>
          <p:cNvPicPr>
            <a:picLocks noChangeAspect="1"/>
          </p:cNvPicPr>
          <p:nvPr/>
        </p:nvPicPr>
        <p:blipFill>
          <a:blip r:embed="rId6"/>
          <a:stretch>
            <a:fillRect/>
          </a:stretch>
        </p:blipFill>
        <p:spPr>
          <a:xfrm>
            <a:off x="7031990" y="4389120"/>
            <a:ext cx="1390650" cy="894080"/>
          </a:xfrm>
          <a:prstGeom prst="rect">
            <a:avLst/>
          </a:prstGeom>
        </p:spPr>
      </p:pic>
      <p:sp>
        <p:nvSpPr>
          <p:cNvPr id="43" name="矩形 42"/>
          <p:cNvSpPr/>
          <p:nvPr/>
        </p:nvSpPr>
        <p:spPr>
          <a:xfrm>
            <a:off x="3183255" y="3773170"/>
            <a:ext cx="1520825" cy="4641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lang="en-US" altLang="zh-CN" sz="1400" dirty="0" smtClean="0">
                <a:solidFill>
                  <a:schemeClr val="tx1">
                    <a:lumMod val="75000"/>
                    <a:lumOff val="25000"/>
                  </a:schemeClr>
                </a:solidFill>
                <a:latin typeface="Arial" panose="020B0604020202090204" pitchFamily="34" charset="0"/>
                <a:ea typeface="黑体" panose="02010609060101010101" charset="-122"/>
                <a:cs typeface="Arial" panose="020B0604020202090204" pitchFamily="34" charset="0"/>
                <a:sym typeface="+mn-ea"/>
              </a:rPr>
              <a:t>XEC</a:t>
            </a:r>
            <a:r>
              <a:rPr lang="en-US" altLang="zh-CN" sz="1400" baseline="30000" dirty="0" smtClean="0">
                <a:solidFill>
                  <a:schemeClr val="tx1">
                    <a:lumMod val="75000"/>
                    <a:lumOff val="25000"/>
                  </a:schemeClr>
                </a:solidFill>
                <a:latin typeface="Arial" panose="020B0604020202090204" pitchFamily="34" charset="0"/>
                <a:ea typeface="黑体" panose="02010609060101010101" charset="-122"/>
                <a:cs typeface="Arial" panose="020B0604020202090204" pitchFamily="34" charset="0"/>
                <a:sym typeface="+mn-ea"/>
              </a:rPr>
              <a:t>3</a:t>
            </a:r>
            <a:r>
              <a:rPr lang="en-US" altLang="zh-CN" sz="1400" dirty="0" smtClean="0">
                <a:solidFill>
                  <a:schemeClr val="tx1">
                    <a:lumMod val="75000"/>
                    <a:lumOff val="25000"/>
                  </a:schemeClr>
                </a:solidFill>
                <a:latin typeface="Arial" panose="020B0604020202090204" pitchFamily="34" charset="0"/>
                <a:ea typeface="黑体" panose="02010609060101010101" charset="-122"/>
                <a:cs typeface="黑体" panose="02010609060101010101" charset="-122"/>
                <a:sym typeface="+mn-ea"/>
              </a:rPr>
              <a:t>高效复合蒸发冷却冷水系统</a:t>
            </a:r>
            <a:endParaRPr lang="en-US" altLang="zh-CN" sz="1400" dirty="0" smtClean="0">
              <a:solidFill>
                <a:schemeClr val="tx1">
                  <a:lumMod val="75000"/>
                  <a:lumOff val="25000"/>
                </a:schemeClr>
              </a:solidFill>
              <a:latin typeface="Arial" panose="020B0604020202090204" pitchFamily="34" charset="0"/>
              <a:ea typeface="黑体" panose="02010609060101010101" charset="-122"/>
              <a:cs typeface="黑体" panose="02010609060101010101" charset="-122"/>
              <a:sym typeface="+mn-ea"/>
            </a:endParaRPr>
          </a:p>
        </p:txBody>
      </p:sp>
      <p:sp>
        <p:nvSpPr>
          <p:cNvPr id="45" name="矩形 44"/>
          <p:cNvSpPr/>
          <p:nvPr/>
        </p:nvSpPr>
        <p:spPr>
          <a:xfrm>
            <a:off x="6701790" y="3773170"/>
            <a:ext cx="1671955" cy="3105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lang="en-US" altLang="zh-CN" sz="1400" dirty="0" smtClean="0">
                <a:solidFill>
                  <a:schemeClr val="tx1">
                    <a:lumMod val="75000"/>
                    <a:lumOff val="25000"/>
                  </a:schemeClr>
                </a:solidFill>
                <a:latin typeface="Arial" panose="020B0604020202090204" pitchFamily="34" charset="0"/>
                <a:ea typeface="黑体" panose="02010609060101010101" charset="-122"/>
                <a:cs typeface="Arial" panose="020B0604020202090204" pitchFamily="34" charset="0"/>
                <a:sym typeface="+mn-ea"/>
              </a:rPr>
              <a:t>XSpace</a:t>
            </a:r>
            <a:endParaRPr lang="en-US" altLang="zh-CN" sz="1400" dirty="0" smtClean="0">
              <a:solidFill>
                <a:schemeClr val="tx1">
                  <a:lumMod val="75000"/>
                  <a:lumOff val="25000"/>
                </a:schemeClr>
              </a:solidFill>
              <a:latin typeface="Arial" panose="020B0604020202090204" pitchFamily="34" charset="0"/>
              <a:ea typeface="黑体" panose="02010609060101010101" charset="-122"/>
              <a:cs typeface="Arial" panose="020B0604020202090204" pitchFamily="34" charset="0"/>
              <a:sym typeface="+mn-ea"/>
            </a:endParaRPr>
          </a:p>
          <a:p>
            <a:pPr lvl="0" algn="ctr"/>
            <a:r>
              <a:rPr lang="en-US" altLang="zh-CN" sz="1400" dirty="0" smtClean="0">
                <a:solidFill>
                  <a:schemeClr val="tx1">
                    <a:lumMod val="75000"/>
                    <a:lumOff val="25000"/>
                  </a:schemeClr>
                </a:solidFill>
                <a:latin typeface="Arial" panose="020B0604020202090204" pitchFamily="34" charset="0"/>
                <a:ea typeface="黑体" panose="02010609060101010101" charset="-122"/>
                <a:cs typeface="黑体" panose="02010609060101010101" charset="-122"/>
                <a:sym typeface="+mn-ea"/>
              </a:rPr>
              <a:t>微模块数据中心</a:t>
            </a:r>
            <a:endParaRPr lang="en-US" altLang="zh-CN" sz="1400" dirty="0" smtClean="0">
              <a:solidFill>
                <a:schemeClr val="tx1">
                  <a:lumMod val="75000"/>
                  <a:lumOff val="25000"/>
                </a:schemeClr>
              </a:solidFill>
              <a:latin typeface="Arial" panose="020B0604020202090204" pitchFamily="34" charset="0"/>
              <a:ea typeface="黑体" panose="02010609060101010101" charset="-122"/>
              <a:cs typeface="黑体" panose="02010609060101010101" charset="-122"/>
              <a:sym typeface="+mn-ea"/>
            </a:endParaRPr>
          </a:p>
        </p:txBody>
      </p:sp>
      <p:pic>
        <p:nvPicPr>
          <p:cNvPr id="47" name="图片 46"/>
          <p:cNvPicPr>
            <a:picLocks noChangeAspect="1"/>
          </p:cNvPicPr>
          <p:nvPr/>
        </p:nvPicPr>
        <p:blipFill>
          <a:blip r:embed="rId7"/>
          <a:srcRect t="15000" r="18740" b="12236"/>
          <a:stretch>
            <a:fillRect/>
          </a:stretch>
        </p:blipFill>
        <p:spPr>
          <a:xfrm>
            <a:off x="1149350" y="2330450"/>
            <a:ext cx="1706245" cy="1346200"/>
          </a:xfrm>
          <a:prstGeom prst="rect">
            <a:avLst/>
          </a:prstGeom>
        </p:spPr>
      </p:pic>
      <p:sp>
        <p:nvSpPr>
          <p:cNvPr id="49" name="矩形 48"/>
          <p:cNvSpPr/>
          <p:nvPr/>
        </p:nvSpPr>
        <p:spPr>
          <a:xfrm>
            <a:off x="8422640" y="5459730"/>
            <a:ext cx="1409700" cy="4749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lang="en-US" altLang="zh-CN" sz="1400" dirty="0" smtClean="0">
                <a:solidFill>
                  <a:schemeClr val="tx1">
                    <a:lumMod val="75000"/>
                    <a:lumOff val="25000"/>
                  </a:schemeClr>
                </a:solidFill>
                <a:latin typeface="Arial" panose="020B0604020202090204" pitchFamily="34" charset="0"/>
                <a:ea typeface="黑体" panose="02010609060101010101" charset="-122"/>
                <a:cs typeface="Arial" panose="020B0604020202090204" pitchFamily="34" charset="0"/>
                <a:sym typeface="+mn-ea"/>
              </a:rPr>
              <a:t>XRackS</a:t>
            </a:r>
            <a:endParaRPr lang="en-US" altLang="zh-CN" sz="1400" dirty="0" smtClean="0">
              <a:solidFill>
                <a:schemeClr val="tx1">
                  <a:lumMod val="75000"/>
                  <a:lumOff val="25000"/>
                </a:schemeClr>
              </a:solidFill>
              <a:latin typeface="Arial" panose="020B0604020202090204" pitchFamily="34" charset="0"/>
              <a:ea typeface="黑体" panose="02010609060101010101" charset="-122"/>
              <a:cs typeface="Arial" panose="020B0604020202090204" pitchFamily="34" charset="0"/>
              <a:sym typeface="+mn-ea"/>
            </a:endParaRPr>
          </a:p>
          <a:p>
            <a:pPr lvl="0" algn="ctr"/>
            <a:r>
              <a:rPr lang="en-US" altLang="zh-CN" sz="1400" dirty="0" smtClean="0">
                <a:solidFill>
                  <a:schemeClr val="tx1">
                    <a:lumMod val="75000"/>
                    <a:lumOff val="25000"/>
                  </a:schemeClr>
                </a:solidFill>
                <a:latin typeface="Arial" panose="020B0604020202090204" pitchFamily="34" charset="0"/>
                <a:ea typeface="黑体" panose="02010609060101010101" charset="-122"/>
                <a:cs typeface="黑体" panose="02010609060101010101" charset="-122"/>
                <a:sym typeface="+mn-ea"/>
              </a:rPr>
              <a:t>机柜数据中心</a:t>
            </a:r>
            <a:endParaRPr lang="en-US" altLang="zh-CN" sz="1400" dirty="0" smtClean="0">
              <a:solidFill>
                <a:schemeClr val="tx1">
                  <a:lumMod val="75000"/>
                  <a:lumOff val="25000"/>
                </a:schemeClr>
              </a:solidFill>
              <a:latin typeface="Arial" panose="020B0604020202090204" pitchFamily="34" charset="0"/>
              <a:ea typeface="黑体" panose="02010609060101010101" charset="-122"/>
              <a:cs typeface="黑体" panose="02010609060101010101" charset="-122"/>
              <a:sym typeface="+mn-ea"/>
            </a:endParaRPr>
          </a:p>
        </p:txBody>
      </p:sp>
      <p:sp>
        <p:nvSpPr>
          <p:cNvPr id="43037" name="Rectangle 10"/>
          <p:cNvSpPr/>
          <p:nvPr/>
        </p:nvSpPr>
        <p:spPr>
          <a:xfrm>
            <a:off x="1162050" y="5368925"/>
            <a:ext cx="1880870" cy="4552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a:r>
              <a:rPr lang="en-US" altLang="zh-CN" sz="1400" dirty="0" smtClean="0">
                <a:solidFill>
                  <a:schemeClr val="tx1">
                    <a:lumMod val="75000"/>
                    <a:lumOff val="25000"/>
                  </a:schemeClr>
                </a:solidFill>
                <a:latin typeface="Arial" panose="020B0604020202090204" pitchFamily="34" charset="0"/>
                <a:ea typeface="黑体" panose="02010609060101010101" charset="-122"/>
                <a:sym typeface="+mn-ea"/>
              </a:rPr>
              <a:t>XStorm风墙方案</a:t>
            </a:r>
            <a:endParaRPr lang="en-US" altLang="zh-CN" sz="1400" dirty="0" smtClean="0">
              <a:solidFill>
                <a:schemeClr val="tx1">
                  <a:lumMod val="75000"/>
                  <a:lumOff val="25000"/>
                </a:schemeClr>
              </a:solidFill>
              <a:latin typeface="Arial" panose="020B0604020202090204" pitchFamily="34" charset="0"/>
              <a:ea typeface="黑体" panose="02010609060101010101" charset="-122"/>
              <a:sym typeface="+mn-ea"/>
            </a:endParaRPr>
          </a:p>
        </p:txBody>
      </p:sp>
      <p:sp>
        <p:nvSpPr>
          <p:cNvPr id="53" name="矩形 52"/>
          <p:cNvSpPr/>
          <p:nvPr/>
        </p:nvSpPr>
        <p:spPr>
          <a:xfrm>
            <a:off x="9792335" y="5459730"/>
            <a:ext cx="1438275" cy="424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lang="en-US" altLang="zh-CN" sz="1400" dirty="0" smtClean="0">
                <a:solidFill>
                  <a:schemeClr val="tx1">
                    <a:lumMod val="75000"/>
                    <a:lumOff val="25000"/>
                  </a:schemeClr>
                </a:solidFill>
                <a:latin typeface="Arial" panose="020B0604020202090204" pitchFamily="34" charset="0"/>
                <a:ea typeface="黑体" panose="02010609060101010101" charset="-122"/>
                <a:sym typeface="+mn-ea"/>
              </a:rPr>
              <a:t>环控云解决方案</a:t>
            </a:r>
            <a:endParaRPr lang="en-US" altLang="zh-CN" sz="1400" dirty="0" smtClean="0">
              <a:solidFill>
                <a:schemeClr val="tx1">
                  <a:lumMod val="75000"/>
                  <a:lumOff val="25000"/>
                </a:schemeClr>
              </a:solidFill>
              <a:latin typeface="Arial" panose="020B0604020202090204" pitchFamily="34" charset="0"/>
              <a:ea typeface="黑体" panose="02010609060101010101" charset="-122"/>
              <a:sym typeface="+mn-ea"/>
            </a:endParaRPr>
          </a:p>
        </p:txBody>
      </p:sp>
      <p:sp>
        <p:nvSpPr>
          <p:cNvPr id="54"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dirty="0">
                <a:latin typeface="Arial" panose="020B0604020202090204" pitchFamily="34" charset="0"/>
                <a:ea typeface="黑体" panose="02010609060101010101" charset="-122"/>
                <a:cs typeface="+mn-cs"/>
                <a:sym typeface="+mn-ea"/>
              </a:rPr>
              <a:t>一、数据中心温控业务</a:t>
            </a:r>
            <a:endParaRPr sz="3200" b="1" dirty="0">
              <a:latin typeface="Arial" panose="020B0604020202090204" pitchFamily="34" charset="0"/>
              <a:ea typeface="黑体" panose="02010609060101010101" charset="-122"/>
              <a:cs typeface="+mn-cs"/>
              <a:sym typeface="+mn-ea"/>
            </a:endParaRPr>
          </a:p>
        </p:txBody>
      </p:sp>
      <p:sp>
        <p:nvSpPr>
          <p:cNvPr id="6" name="矩形 5"/>
          <p:cNvSpPr/>
          <p:nvPr/>
        </p:nvSpPr>
        <p:spPr>
          <a:xfrm>
            <a:off x="5098415" y="5459730"/>
            <a:ext cx="1697990" cy="389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lang="en-US" altLang="zh-CN" sz="1400" dirty="0" smtClean="0">
                <a:solidFill>
                  <a:schemeClr val="tx1">
                    <a:lumMod val="75000"/>
                    <a:lumOff val="25000"/>
                  </a:schemeClr>
                </a:solidFill>
                <a:latin typeface="Arial" panose="020B0604020202090204" pitchFamily="34" charset="0"/>
                <a:ea typeface="黑体" panose="02010609060101010101" charset="-122"/>
                <a:sym typeface="+mn-ea"/>
              </a:rPr>
              <a:t>XFreeCooling高效变频气动热管空调</a:t>
            </a:r>
            <a:endParaRPr lang="en-US" altLang="zh-CN" sz="1400" dirty="0" smtClean="0">
              <a:solidFill>
                <a:schemeClr val="tx1">
                  <a:lumMod val="75000"/>
                  <a:lumOff val="25000"/>
                </a:schemeClr>
              </a:solidFill>
              <a:latin typeface="Arial" panose="020B0604020202090204" pitchFamily="34" charset="0"/>
              <a:ea typeface="黑体" panose="02010609060101010101" charset="-122"/>
              <a:sym typeface="+mn-ea"/>
            </a:endParaRPr>
          </a:p>
        </p:txBody>
      </p:sp>
      <p:pic>
        <p:nvPicPr>
          <p:cNvPr id="43034" name="图片 1" descr="xflex整机外观图"/>
          <p:cNvPicPr>
            <a:picLocks noChangeAspect="1"/>
          </p:cNvPicPr>
          <p:nvPr/>
        </p:nvPicPr>
        <p:blipFill>
          <a:blip r:embed="rId8" cstate="screen"/>
          <a:stretch>
            <a:fillRect/>
          </a:stretch>
        </p:blipFill>
        <p:spPr>
          <a:xfrm>
            <a:off x="5191881" y="2378421"/>
            <a:ext cx="1175830" cy="1175905"/>
          </a:xfrm>
          <a:prstGeom prst="rect">
            <a:avLst/>
          </a:prstGeom>
          <a:noFill/>
          <a:ln w="9525">
            <a:noFill/>
          </a:ln>
        </p:spPr>
      </p:pic>
      <p:sp>
        <p:nvSpPr>
          <p:cNvPr id="12" name="Rectangle 10"/>
          <p:cNvSpPr txBox="1"/>
          <p:nvPr/>
        </p:nvSpPr>
        <p:spPr>
          <a:xfrm>
            <a:off x="5304211" y="3773170"/>
            <a:ext cx="1339881" cy="478790"/>
          </a:xfrm>
          <a:prstGeom prst="rect">
            <a:avLst/>
          </a:prstGeom>
          <a:noFill/>
          <a:ln w="12700">
            <a:noFill/>
          </a:ln>
        </p:spPr>
        <p:txBody>
          <a:bodyPr wrap="square" lIns="34559" tIns="34559" rIns="34559" bIns="34559" anchor="ctr">
            <a:spAutoFit/>
          </a:bodyPr>
          <a:lstStyle/>
          <a:p>
            <a:pPr hangingPunct="0">
              <a:lnSpc>
                <a:spcPts val="1600"/>
              </a:lnSpc>
            </a:pPr>
            <a:r>
              <a:rPr lang="zh-CN" sz="1400" b="1" dirty="0">
                <a:solidFill>
                  <a:schemeClr val="tx1">
                    <a:lumMod val="65000"/>
                    <a:lumOff val="35000"/>
                  </a:schemeClr>
                </a:solidFill>
                <a:latin typeface="Arial" panose="020B0604020202090204" pitchFamily="34" charset="0"/>
                <a:ea typeface="黑体" panose="02010609060101010101" charset="-122"/>
                <a:cs typeface="黑体" panose="02010609060101010101" charset="-122"/>
              </a:rPr>
              <a:t>XFlex间接自然冷却解决方案</a:t>
            </a:r>
            <a:endParaRPr lang="zh-CN" sz="1400" b="1" dirty="0">
              <a:solidFill>
                <a:schemeClr val="tx1">
                  <a:lumMod val="65000"/>
                  <a:lumOff val="35000"/>
                </a:schemeClr>
              </a:solidFill>
              <a:latin typeface="Arial" panose="020B0604020202090204" pitchFamily="34" charset="0"/>
              <a:ea typeface="黑体" panose="02010609060101010101" charset="-122"/>
              <a:cs typeface="黑体" panose="02010609060101010101" charset="-122"/>
            </a:endParaRPr>
          </a:p>
        </p:txBody>
      </p:sp>
      <p:pic>
        <p:nvPicPr>
          <p:cNvPr id="24" name="图片 23"/>
          <p:cNvPicPr>
            <a:picLocks noChangeAspect="1"/>
          </p:cNvPicPr>
          <p:nvPr/>
        </p:nvPicPr>
        <p:blipFill>
          <a:blip r:embed="rId9"/>
          <a:stretch>
            <a:fillRect/>
          </a:stretch>
        </p:blipFill>
        <p:spPr>
          <a:xfrm>
            <a:off x="3228658" y="4418330"/>
            <a:ext cx="1427480" cy="861060"/>
          </a:xfrm>
          <a:prstGeom prst="rect">
            <a:avLst/>
          </a:prstGeom>
        </p:spPr>
      </p:pic>
      <p:pic>
        <p:nvPicPr>
          <p:cNvPr id="3" name="图片 2"/>
          <p:cNvPicPr>
            <a:picLocks noChangeAspect="1"/>
          </p:cNvPicPr>
          <p:nvPr>
            <p:custDataLst>
              <p:tags r:id="rId10"/>
            </p:custDataLst>
          </p:nvPr>
        </p:nvPicPr>
        <p:blipFill>
          <a:blip r:embed="rId11"/>
          <a:stretch>
            <a:fillRect/>
          </a:stretch>
        </p:blipFill>
        <p:spPr>
          <a:xfrm>
            <a:off x="5198110" y="4237355"/>
            <a:ext cx="1445895" cy="1320800"/>
          </a:xfrm>
          <a:prstGeom prst="rect">
            <a:avLst/>
          </a:prstGeom>
        </p:spPr>
      </p:pic>
      <p:pic>
        <p:nvPicPr>
          <p:cNvPr id="15" name="图片 14" descr="图片13"/>
          <p:cNvPicPr>
            <a:picLocks noChangeAspect="1"/>
          </p:cNvPicPr>
          <p:nvPr/>
        </p:nvPicPr>
        <p:blipFill>
          <a:blip r:embed="rId12"/>
          <a:stretch>
            <a:fillRect/>
          </a:stretch>
        </p:blipFill>
        <p:spPr>
          <a:xfrm>
            <a:off x="9795510" y="2614930"/>
            <a:ext cx="1226185" cy="1044575"/>
          </a:xfrm>
          <a:prstGeom prst="rect">
            <a:avLst/>
          </a:prstGeom>
        </p:spPr>
      </p:pic>
      <p:pic>
        <p:nvPicPr>
          <p:cNvPr id="4" name="图片 3" descr="图片24"/>
          <p:cNvPicPr>
            <a:picLocks noChangeAspect="1"/>
          </p:cNvPicPr>
          <p:nvPr/>
        </p:nvPicPr>
        <p:blipFill>
          <a:blip r:embed="rId13"/>
          <a:stretch>
            <a:fillRect/>
          </a:stretch>
        </p:blipFill>
        <p:spPr>
          <a:xfrm>
            <a:off x="1360805" y="4261485"/>
            <a:ext cx="1426210" cy="1392555"/>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nvSpPr>
        <p:spPr>
          <a:xfrm>
            <a:off x="1472565" y="93599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2400" b="1" dirty="0">
                <a:solidFill>
                  <a:srgbClr val="E18F08"/>
                </a:solidFill>
                <a:latin typeface="Arial" panose="020B0604020202090204" pitchFamily="34" charset="0"/>
                <a:ea typeface="黑体" panose="02010609060101010101" charset="-122"/>
                <a:cs typeface="+mn-cs"/>
                <a:sym typeface="+mn-ea"/>
              </a:rPr>
              <a:t>腾讯数据中心</a:t>
            </a:r>
            <a:endParaRPr sz="2400" b="1" dirty="0">
              <a:solidFill>
                <a:srgbClr val="E18F08"/>
              </a:solidFill>
              <a:latin typeface="Arial" panose="020B0604020202090204" pitchFamily="34" charset="0"/>
              <a:ea typeface="黑体" panose="02010609060101010101" charset="-122"/>
              <a:cs typeface="+mn-cs"/>
              <a:sym typeface="+mn-ea"/>
            </a:endParaRPr>
          </a:p>
        </p:txBody>
      </p:sp>
      <p:pic>
        <p:nvPicPr>
          <p:cNvPr id="14" name="图片 13" descr="20131200 腾讯坪山一期MDC项目 (25)"/>
          <p:cNvPicPr>
            <a:picLocks noChangeAspect="1"/>
          </p:cNvPicPr>
          <p:nvPr/>
        </p:nvPicPr>
        <p:blipFill>
          <a:blip r:embed="rId1"/>
          <a:stretch>
            <a:fillRect/>
          </a:stretch>
        </p:blipFill>
        <p:spPr>
          <a:xfrm>
            <a:off x="774065" y="2103120"/>
            <a:ext cx="1911350" cy="1274445"/>
          </a:xfrm>
          <a:prstGeom prst="rect">
            <a:avLst/>
          </a:prstGeom>
        </p:spPr>
      </p:pic>
      <p:sp>
        <p:nvSpPr>
          <p:cNvPr id="15" name="文本框 14"/>
          <p:cNvSpPr txBox="1"/>
          <p:nvPr/>
        </p:nvSpPr>
        <p:spPr>
          <a:xfrm>
            <a:off x="6790690" y="1347470"/>
            <a:ext cx="5160645" cy="5156835"/>
          </a:xfrm>
          <a:prstGeom prst="rect">
            <a:avLst/>
          </a:prstGeom>
          <a:noFill/>
        </p:spPr>
        <p:txBody>
          <a:bodyPr wrap="square" rtlCol="0">
            <a:spAutoFit/>
          </a:bodyPr>
          <a:lstStyle/>
          <a:p>
            <a:pPr algn="l" eaLnBrk="1">
              <a:lnSpc>
                <a:spcPct val="120000"/>
              </a:lnSpc>
              <a:spcBef>
                <a:spcPts val="0"/>
              </a:spcBef>
              <a:spcAft>
                <a:spcPts val="0"/>
              </a:spcAft>
            </a:pPr>
            <a:r>
              <a:rPr lang="en-US" altLang="zh-CN" b="1" dirty="0">
                <a:solidFill>
                  <a:srgbClr val="03327F"/>
                </a:solidFill>
                <a:latin typeface="Arial" panose="020B0604020202090204" pitchFamily="34" charset="0"/>
                <a:ea typeface="黑体" panose="02010609060101010101" charset="-122"/>
                <a:cs typeface="Arial" panose="020B0604020202090204" pitchFamily="34" charset="0"/>
                <a:sym typeface="Arial" panose="020B0604020202090204" pitchFamily="34" charset="0"/>
              </a:rPr>
              <a:t>XSpace</a:t>
            </a:r>
            <a:r>
              <a:rPr lang="en-US" altLang="zh-CN" b="1" dirty="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rPr>
              <a:t> </a:t>
            </a:r>
            <a:r>
              <a:rPr lang="zh-CN" altLang="en-US" b="1" dirty="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rPr>
              <a:t>智能</a:t>
            </a:r>
            <a:r>
              <a:rPr lang="en-US" altLang="zh-CN" b="1" dirty="0" err="1" smtClean="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rPr>
              <a:t>模块化数据中心</a:t>
            </a:r>
            <a:endParaRPr lang="en-US" altLang="zh-CN" b="1" dirty="0" err="1" smtClean="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endParaRPr>
          </a:p>
          <a:p>
            <a:pPr algn="l" eaLnBrk="1">
              <a:lnSpc>
                <a:spcPct val="120000"/>
              </a:lnSpc>
              <a:spcBef>
                <a:spcPts val="0"/>
              </a:spcBef>
              <a:spcAft>
                <a:spcPts val="0"/>
              </a:spcAft>
            </a:pPr>
            <a:r>
              <a:rPr lang="zh-CN" altLang="en-US"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 —更智能，更灵活</a:t>
            </a:r>
            <a:endParaRPr lang="zh-CN" altLang="en-US"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endParaRPr>
          </a:p>
          <a:p>
            <a:pPr algn="l" eaLnBrk="1">
              <a:lnSpc>
                <a:spcPct val="120000"/>
              </a:lnSpc>
              <a:spcBef>
                <a:spcPts val="0"/>
              </a:spcBef>
              <a:spcAft>
                <a:spcPts val="0"/>
              </a:spcAft>
            </a:pPr>
            <a:r>
              <a:rPr lang="zh-CN" altLang="en-US" b="1" dirty="0">
                <a:solidFill>
                  <a:srgbClr val="03327F"/>
                </a:solidFill>
                <a:latin typeface="Arial" panose="020B0604020202090204" pitchFamily="34" charset="0"/>
                <a:ea typeface="黑体" panose="02010609060101010101" charset="-122"/>
                <a:cs typeface="Arial" panose="020B0604020202090204" pitchFamily="34" charset="0"/>
                <a:sym typeface="Arial" panose="020B0604020202090204" pitchFamily="34" charset="0"/>
              </a:rPr>
              <a:t>XRow</a:t>
            </a:r>
            <a:r>
              <a:rPr lang="zh-CN" altLang="en-US" b="1" dirty="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rPr>
              <a:t> 系列高效列间空调和CDU冷冻水分配单元</a:t>
            </a:r>
            <a:endParaRPr lang="zh-CN" altLang="en-US" b="1" dirty="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endParaRPr>
          </a:p>
          <a:p>
            <a:pPr algn="l" eaLnBrk="1">
              <a:lnSpc>
                <a:spcPct val="120000"/>
              </a:lnSpc>
              <a:spcBef>
                <a:spcPts val="0"/>
              </a:spcBef>
              <a:spcAft>
                <a:spcPts val="0"/>
              </a:spcAft>
            </a:pPr>
            <a:r>
              <a:rPr lang="en-US" altLang="zh-CN" dirty="0" smtClean="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rPr>
              <a:t> </a:t>
            </a:r>
            <a:r>
              <a:rPr lang="en-US" altLang="zh-CN"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a:t>
            </a:r>
            <a:r>
              <a:rPr lang="zh-CN" altLang="en-US"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高可靠，高能效</a:t>
            </a:r>
            <a:endParaRPr lang="zh-CN" altLang="en-US"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endParaRPr>
          </a:p>
          <a:p>
            <a:pPr algn="l" eaLnBrk="1">
              <a:lnSpc>
                <a:spcPct val="120000"/>
              </a:lnSpc>
              <a:spcBef>
                <a:spcPts val="0"/>
              </a:spcBef>
              <a:spcAft>
                <a:spcPts val="0"/>
              </a:spcAft>
            </a:pPr>
            <a:r>
              <a:rPr lang="zh-CN" altLang="en-US" b="1" dirty="0">
                <a:solidFill>
                  <a:srgbClr val="03327F"/>
                </a:solidFill>
                <a:latin typeface="Arial" panose="020B0604020202090204" pitchFamily="34" charset="0"/>
                <a:ea typeface="黑体" panose="02010609060101010101" charset="-122"/>
                <a:cs typeface="Arial" panose="020B0604020202090204" pitchFamily="34" charset="0"/>
                <a:sym typeface="Arial" panose="020B0604020202090204" pitchFamily="34" charset="0"/>
              </a:rPr>
              <a:t>XFlex</a:t>
            </a:r>
            <a:r>
              <a:rPr lang="zh-CN" altLang="en-US" b="1" dirty="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rPr>
              <a:t> 系列间接蒸发冷却系统</a:t>
            </a:r>
            <a:endParaRPr lang="zh-CN" altLang="en-US" b="1" dirty="0" smtClean="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endParaRPr>
          </a:p>
          <a:p>
            <a:pPr algn="l" eaLnBrk="1">
              <a:lnSpc>
                <a:spcPct val="120000"/>
              </a:lnSpc>
              <a:spcBef>
                <a:spcPts val="0"/>
              </a:spcBef>
              <a:spcAft>
                <a:spcPts val="0"/>
              </a:spcAft>
            </a:pPr>
            <a:r>
              <a:rPr lang="en-US" altLang="zh-CN" dirty="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rPr>
              <a:t> </a:t>
            </a:r>
            <a:r>
              <a:rPr lang="en-US" altLang="zh-CN" dirty="0" smtClean="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rPr>
              <a:t> </a:t>
            </a:r>
            <a:r>
              <a:rPr lang="en-US" altLang="zh-CN"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a:t>
            </a:r>
            <a:r>
              <a:rPr lang="zh-CN" altLang="en-US"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低</a:t>
            </a:r>
            <a:r>
              <a:rPr lang="en-US" altLang="zh-CN"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PUE</a:t>
            </a:r>
            <a:r>
              <a:rPr lang="zh-CN" altLang="en-US"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数据中心的首选</a:t>
            </a:r>
            <a:endParaRPr lang="zh-CN" altLang="en-US"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endParaRPr>
          </a:p>
          <a:p>
            <a:pPr algn="l" eaLnBrk="1">
              <a:lnSpc>
                <a:spcPct val="120000"/>
              </a:lnSpc>
              <a:spcBef>
                <a:spcPts val="0"/>
              </a:spcBef>
              <a:spcAft>
                <a:spcPts val="0"/>
              </a:spcAft>
            </a:pPr>
            <a:r>
              <a:rPr lang="zh-CN" altLang="en-US" b="1" dirty="0">
                <a:solidFill>
                  <a:srgbClr val="03327F"/>
                </a:solidFill>
                <a:latin typeface="Arial" panose="020B0604020202090204" pitchFamily="34" charset="0"/>
                <a:ea typeface="黑体" panose="02010609060101010101" charset="-122"/>
                <a:cs typeface="Arial" panose="020B0604020202090204" pitchFamily="34" charset="0"/>
                <a:sym typeface="Arial" panose="020B0604020202090204" pitchFamily="34" charset="0"/>
              </a:rPr>
              <a:t>CyberMate</a:t>
            </a:r>
            <a:r>
              <a:rPr lang="zh-CN" altLang="en-US" b="1" dirty="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rPr>
              <a:t> 系列高效机房专用空调</a:t>
            </a:r>
            <a:endParaRPr lang="zh-CN" altLang="en-US" b="1" dirty="0" smtClean="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endParaRPr>
          </a:p>
          <a:p>
            <a:pPr algn="l" eaLnBrk="1">
              <a:lnSpc>
                <a:spcPct val="120000"/>
              </a:lnSpc>
              <a:spcBef>
                <a:spcPts val="0"/>
              </a:spcBef>
              <a:spcAft>
                <a:spcPts val="0"/>
              </a:spcAft>
            </a:pPr>
            <a:r>
              <a:rPr lang="en-US" altLang="zh-CN"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  </a:t>
            </a:r>
            <a:r>
              <a:rPr lang="zh-CN" altLang="en-US"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—高可靠性，多种配置</a:t>
            </a:r>
            <a:endParaRPr lang="zh-CN" altLang="en-US"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endParaRPr>
          </a:p>
          <a:p>
            <a:pPr algn="l" eaLnBrk="1">
              <a:lnSpc>
                <a:spcPct val="120000"/>
              </a:lnSpc>
              <a:spcBef>
                <a:spcPts val="0"/>
              </a:spcBef>
              <a:spcAft>
                <a:spcPts val="0"/>
              </a:spcAft>
            </a:pPr>
            <a:r>
              <a:rPr lang="zh-CN" altLang="en-US" b="1" dirty="0">
                <a:solidFill>
                  <a:srgbClr val="03327F"/>
                </a:solidFill>
                <a:latin typeface="Arial" panose="020B0604020202090204" pitchFamily="34" charset="0"/>
                <a:ea typeface="黑体" panose="02010609060101010101" charset="-122"/>
                <a:cs typeface="Arial" panose="020B0604020202090204" pitchFamily="34" charset="0"/>
                <a:sym typeface="Arial" panose="020B0604020202090204" pitchFamily="34" charset="0"/>
              </a:rPr>
              <a:t>Mini T-Block</a:t>
            </a:r>
            <a:r>
              <a:rPr lang="zh-CN" altLang="en-US" b="1" dirty="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rPr>
              <a:t> 整体解决方案</a:t>
            </a:r>
            <a:endParaRPr lang="zh-CN" altLang="en-US" b="1" dirty="0" smtClean="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endParaRPr>
          </a:p>
          <a:p>
            <a:pPr algn="l" eaLnBrk="1">
              <a:lnSpc>
                <a:spcPct val="120000"/>
              </a:lnSpc>
              <a:spcBef>
                <a:spcPts val="0"/>
              </a:spcBef>
              <a:spcAft>
                <a:spcPts val="0"/>
              </a:spcAft>
            </a:pPr>
            <a:r>
              <a:rPr lang="en-US" altLang="zh-CN"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 </a:t>
            </a:r>
            <a:r>
              <a:rPr lang="zh-CN" altLang="en-US"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—快速建设，标准交付</a:t>
            </a:r>
            <a:endParaRPr lang="zh-CN" altLang="en-US"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endParaRPr>
          </a:p>
          <a:p>
            <a:pPr algn="l" eaLnBrk="1">
              <a:lnSpc>
                <a:spcPct val="120000"/>
              </a:lnSpc>
              <a:spcBef>
                <a:spcPts val="0"/>
              </a:spcBef>
              <a:spcAft>
                <a:spcPts val="0"/>
              </a:spcAft>
            </a:pPr>
            <a:r>
              <a:rPr lang="zh-CN" altLang="en-US" b="1" dirty="0">
                <a:solidFill>
                  <a:srgbClr val="03327F"/>
                </a:solidFill>
                <a:latin typeface="Arial" panose="020B0604020202090204" pitchFamily="34" charset="0"/>
                <a:ea typeface="黑体" panose="02010609060101010101" charset="-122"/>
                <a:sym typeface="Arial" panose="020B0604020202090204" pitchFamily="34" charset="0"/>
              </a:rPr>
              <a:t>Coolinside</a:t>
            </a:r>
            <a:r>
              <a:rPr lang="zh-CN" altLang="en-US" b="1" dirty="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rPr>
              <a:t>液冷整体解决方案</a:t>
            </a:r>
            <a:endParaRPr lang="zh-CN" altLang="en-US" b="1" dirty="0" smtClean="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endParaRPr>
          </a:p>
          <a:p>
            <a:pPr algn="l" eaLnBrk="1">
              <a:lnSpc>
                <a:spcPct val="120000"/>
              </a:lnSpc>
              <a:spcBef>
                <a:spcPts val="0"/>
              </a:spcBef>
              <a:spcAft>
                <a:spcPts val="0"/>
              </a:spcAft>
            </a:pPr>
            <a:r>
              <a:rPr lang="en-US" altLang="zh-CN"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 </a:t>
            </a:r>
            <a:r>
              <a:rPr lang="zh-CN" altLang="en-US"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—服务器液冷，高密度高效散热</a:t>
            </a:r>
            <a:endParaRPr lang="zh-CN" altLang="en-US"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endParaRPr>
          </a:p>
          <a:p>
            <a:pPr algn="l" eaLnBrk="1">
              <a:lnSpc>
                <a:spcPct val="120000"/>
              </a:lnSpc>
              <a:spcBef>
                <a:spcPts val="0"/>
              </a:spcBef>
              <a:spcAft>
                <a:spcPts val="0"/>
              </a:spcAft>
            </a:pPr>
            <a:r>
              <a:rPr lang="zh-CN" altLang="en-US" b="1" dirty="0">
                <a:solidFill>
                  <a:srgbClr val="03327F"/>
                </a:solidFill>
                <a:latin typeface="Arial" panose="020B0604020202090204" pitchFamily="34" charset="0"/>
                <a:ea typeface="黑体" panose="02010609060101010101" charset="-122"/>
                <a:cs typeface="Arial" panose="020B0604020202090204" pitchFamily="34" charset="0"/>
                <a:sym typeface="Arial" panose="020B0604020202090204" pitchFamily="34" charset="0"/>
              </a:rPr>
              <a:t>XSource</a:t>
            </a:r>
            <a:r>
              <a:rPr lang="zh-CN" altLang="en-US" b="1" dirty="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rPr>
              <a:t> 集成冷源解决方案</a:t>
            </a:r>
            <a:endParaRPr lang="zh-CN" altLang="en-US" b="1" dirty="0" smtClean="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endParaRPr>
          </a:p>
          <a:p>
            <a:pPr algn="l" eaLnBrk="1">
              <a:lnSpc>
                <a:spcPct val="120000"/>
              </a:lnSpc>
              <a:spcBef>
                <a:spcPts val="0"/>
              </a:spcBef>
              <a:spcAft>
                <a:spcPts val="0"/>
              </a:spcAft>
            </a:pPr>
            <a:r>
              <a:rPr lang="en-US" altLang="zh-CN"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 </a:t>
            </a:r>
            <a:r>
              <a:rPr lang="zh-CN" altLang="en-US"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—新型冷源设备，降低能耗</a:t>
            </a:r>
            <a:endParaRPr lang="zh-CN" altLang="en-US"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endParaRPr>
          </a:p>
          <a:p>
            <a:pPr>
              <a:lnSpc>
                <a:spcPct val="150000"/>
              </a:lnSpc>
            </a:pPr>
            <a:endParaRPr lang="zh-CN" altLang="en-US"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endParaRPr>
          </a:p>
        </p:txBody>
      </p:sp>
      <p:pic>
        <p:nvPicPr>
          <p:cNvPr id="3074" name="Picture 2"/>
          <p:cNvPicPr>
            <a:picLocks noChangeAspect="1" noChangeArrowheads="1"/>
          </p:cNvPicPr>
          <p:nvPr/>
        </p:nvPicPr>
        <p:blipFill>
          <a:blip r:embed="rId2" cstate="print"/>
          <a:srcRect l="8440"/>
          <a:stretch>
            <a:fillRect/>
          </a:stretch>
        </p:blipFill>
        <p:spPr bwMode="auto">
          <a:xfrm>
            <a:off x="774065" y="3659505"/>
            <a:ext cx="2195195" cy="1273810"/>
          </a:xfrm>
          <a:prstGeom prst="rect">
            <a:avLst/>
          </a:prstGeom>
          <a:ln>
            <a:noFill/>
          </a:ln>
          <a:effectLst/>
        </p:spPr>
      </p:pic>
      <p:pic>
        <p:nvPicPr>
          <p:cNvPr id="24" name="图片 23"/>
          <p:cNvPicPr>
            <a:picLocks noChangeAspect="1"/>
          </p:cNvPicPr>
          <p:nvPr/>
        </p:nvPicPr>
        <p:blipFill>
          <a:blip r:embed="rId3"/>
          <a:srcRect t="6825" r="1230"/>
          <a:stretch>
            <a:fillRect/>
          </a:stretch>
        </p:blipFill>
        <p:spPr>
          <a:xfrm>
            <a:off x="4441825" y="3681730"/>
            <a:ext cx="2245360" cy="1252220"/>
          </a:xfrm>
          <a:prstGeom prst="rect">
            <a:avLst/>
          </a:prstGeom>
          <a:solidFill>
            <a:schemeClr val="lt1"/>
          </a:solidFill>
        </p:spPr>
      </p:pic>
      <p:pic>
        <p:nvPicPr>
          <p:cNvPr id="25" name="图片 24"/>
          <p:cNvPicPr>
            <a:picLocks noChangeAspect="1"/>
          </p:cNvPicPr>
          <p:nvPr/>
        </p:nvPicPr>
        <p:blipFill>
          <a:blip r:embed="rId4"/>
          <a:srcRect b="22412"/>
          <a:stretch>
            <a:fillRect/>
          </a:stretch>
        </p:blipFill>
        <p:spPr>
          <a:xfrm>
            <a:off x="4538345" y="2125980"/>
            <a:ext cx="2149475" cy="1252220"/>
          </a:xfrm>
          <a:prstGeom prst="rect">
            <a:avLst/>
          </a:prstGeom>
        </p:spPr>
      </p:pic>
      <p:pic>
        <p:nvPicPr>
          <p:cNvPr id="26" name="图片 25"/>
          <p:cNvPicPr>
            <a:picLocks noChangeAspect="1"/>
          </p:cNvPicPr>
          <p:nvPr/>
        </p:nvPicPr>
        <p:blipFill>
          <a:blip r:embed="rId5"/>
          <a:stretch>
            <a:fillRect/>
          </a:stretch>
        </p:blipFill>
        <p:spPr>
          <a:xfrm>
            <a:off x="2804795" y="2103755"/>
            <a:ext cx="1624330" cy="1273810"/>
          </a:xfrm>
          <a:prstGeom prst="rect">
            <a:avLst/>
          </a:prstGeom>
          <a:solidFill>
            <a:schemeClr val="lt1"/>
          </a:solidFill>
        </p:spPr>
      </p:pic>
      <p:pic>
        <p:nvPicPr>
          <p:cNvPr id="27" name="图片 26"/>
          <p:cNvPicPr>
            <a:picLocks noChangeAspect="1"/>
          </p:cNvPicPr>
          <p:nvPr/>
        </p:nvPicPr>
        <p:blipFill>
          <a:blip r:embed="rId6" cstate="email"/>
          <a:srcRect/>
          <a:stretch>
            <a:fillRect/>
          </a:stretch>
        </p:blipFill>
        <p:spPr>
          <a:xfrm>
            <a:off x="3335655" y="3509645"/>
            <a:ext cx="739775" cy="1574165"/>
          </a:xfrm>
          <a:prstGeom prst="rect">
            <a:avLst/>
          </a:prstGeom>
        </p:spPr>
      </p:pic>
      <p:sp>
        <p:nvSpPr>
          <p:cNvPr id="28"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dirty="0">
                <a:latin typeface="Arial" panose="020B0604020202090204" pitchFamily="34" charset="0"/>
                <a:ea typeface="黑体" panose="02010609060101010101" charset="-122"/>
                <a:cs typeface="+mn-cs"/>
                <a:sym typeface="+mn-ea"/>
              </a:rPr>
              <a:t>一、数据中心温控业务</a:t>
            </a:r>
            <a:endParaRPr sz="3200" b="1" dirty="0">
              <a:latin typeface="Arial" panose="020B0604020202090204" pitchFamily="34" charset="0"/>
              <a:ea typeface="黑体" panose="02010609060101010101" charset="-122"/>
              <a:cs typeface="+mn-cs"/>
              <a:sym typeface="+mn-ea"/>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nvSpPr>
        <p:spPr>
          <a:xfrm>
            <a:off x="1472565" y="93599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2400" b="1" dirty="0">
                <a:solidFill>
                  <a:srgbClr val="E18F08"/>
                </a:solidFill>
                <a:latin typeface="Arial" panose="020B0604020202090204" pitchFamily="34" charset="0"/>
                <a:ea typeface="黑体" panose="02010609060101010101" charset="-122"/>
                <a:cs typeface="+mn-cs"/>
                <a:sym typeface="+mn-ea"/>
              </a:rPr>
              <a:t>阿里巴巴数据中心</a:t>
            </a:r>
            <a:endParaRPr sz="2400" b="1" dirty="0">
              <a:solidFill>
                <a:srgbClr val="E18F08"/>
              </a:solidFill>
              <a:latin typeface="Arial" panose="020B0604020202090204" pitchFamily="34" charset="0"/>
              <a:ea typeface="黑体" panose="02010609060101010101" charset="-122"/>
              <a:cs typeface="+mn-cs"/>
              <a:sym typeface="+mn-ea"/>
            </a:endParaRPr>
          </a:p>
        </p:txBody>
      </p:sp>
      <p:pic>
        <p:nvPicPr>
          <p:cNvPr id="6" name="图片 4" descr="图片 4"/>
          <p:cNvPicPr>
            <a:picLocks noChangeAspect="1"/>
          </p:cNvPicPr>
          <p:nvPr/>
        </p:nvPicPr>
        <p:blipFill>
          <a:blip r:embed="rId1" cstate="screen"/>
          <a:stretch>
            <a:fillRect/>
          </a:stretch>
        </p:blipFill>
        <p:spPr>
          <a:xfrm>
            <a:off x="1382395" y="2200275"/>
            <a:ext cx="2781935" cy="1682750"/>
          </a:xfrm>
          <a:prstGeom prst="rect">
            <a:avLst/>
          </a:prstGeom>
          <a:ln w="12700">
            <a:miter lim="400000"/>
            <a:headEnd/>
            <a:tailEnd/>
          </a:ln>
        </p:spPr>
      </p:pic>
      <p:pic>
        <p:nvPicPr>
          <p:cNvPr id="7" name="图片 3" descr="图片 3"/>
          <p:cNvPicPr>
            <a:picLocks noChangeAspect="1"/>
          </p:cNvPicPr>
          <p:nvPr/>
        </p:nvPicPr>
        <p:blipFill>
          <a:blip r:embed="rId2" cstate="screen"/>
          <a:stretch>
            <a:fillRect/>
          </a:stretch>
        </p:blipFill>
        <p:spPr>
          <a:xfrm>
            <a:off x="4348480" y="2200910"/>
            <a:ext cx="1837055" cy="1681480"/>
          </a:xfrm>
          <a:prstGeom prst="rect">
            <a:avLst/>
          </a:prstGeom>
          <a:ln w="12700">
            <a:miter lim="400000"/>
            <a:headEnd/>
            <a:tailEnd/>
          </a:ln>
        </p:spPr>
      </p:pic>
      <p:pic>
        <p:nvPicPr>
          <p:cNvPr id="8" name="图片 2" descr="图片 2"/>
          <p:cNvPicPr>
            <a:picLocks noChangeAspect="1"/>
          </p:cNvPicPr>
          <p:nvPr/>
        </p:nvPicPr>
        <p:blipFill>
          <a:blip r:embed="rId3" cstate="screen"/>
          <a:stretch>
            <a:fillRect/>
          </a:stretch>
        </p:blipFill>
        <p:spPr>
          <a:xfrm>
            <a:off x="5236845" y="3985260"/>
            <a:ext cx="1660525" cy="1056005"/>
          </a:xfrm>
          <a:prstGeom prst="rect">
            <a:avLst/>
          </a:prstGeom>
          <a:ln w="12700">
            <a:miter lim="400000"/>
            <a:headEnd/>
            <a:tailEnd/>
          </a:ln>
        </p:spPr>
      </p:pic>
      <p:pic>
        <p:nvPicPr>
          <p:cNvPr id="9" name="图片 5" descr="图片 5"/>
          <p:cNvPicPr>
            <a:picLocks noChangeAspect="1"/>
          </p:cNvPicPr>
          <p:nvPr/>
        </p:nvPicPr>
        <p:blipFill>
          <a:blip r:embed="rId4" cstate="screen"/>
          <a:stretch>
            <a:fillRect/>
          </a:stretch>
        </p:blipFill>
        <p:spPr>
          <a:xfrm>
            <a:off x="1382395" y="3985260"/>
            <a:ext cx="1844040" cy="1000125"/>
          </a:xfrm>
          <a:prstGeom prst="rect">
            <a:avLst/>
          </a:prstGeom>
          <a:ln w="12700">
            <a:miter lim="400000"/>
            <a:headEnd/>
            <a:tailEnd/>
          </a:ln>
        </p:spPr>
      </p:pic>
      <p:sp>
        <p:nvSpPr>
          <p:cNvPr id="10" name="文本框 9"/>
          <p:cNvSpPr txBox="1"/>
          <p:nvPr/>
        </p:nvSpPr>
        <p:spPr>
          <a:xfrm>
            <a:off x="7098665" y="1971675"/>
            <a:ext cx="4497070" cy="3380740"/>
          </a:xfrm>
          <a:prstGeom prst="rect">
            <a:avLst/>
          </a:prstGeom>
          <a:noFill/>
        </p:spPr>
        <p:txBody>
          <a:bodyPr wrap="square" rtlCol="0">
            <a:spAutoFit/>
          </a:bodyPr>
          <a:lstStyle/>
          <a:p>
            <a:pPr algn="l">
              <a:lnSpc>
                <a:spcPct val="120000"/>
              </a:lnSpc>
              <a:spcBef>
                <a:spcPts val="0"/>
              </a:spcBef>
              <a:spcAft>
                <a:spcPts val="0"/>
              </a:spcAft>
            </a:pPr>
            <a:r>
              <a:rPr lang="en-US" b="1" dirty="0">
                <a:solidFill>
                  <a:srgbClr val="03327F"/>
                </a:solidFill>
                <a:latin typeface="Arial" panose="020B0604020202090204" pitchFamily="34" charset="0"/>
                <a:ea typeface="黑体" panose="02010609060101010101" charset="-122"/>
                <a:cs typeface="Arial" panose="020B0604020202090204" pitchFamily="34" charset="0"/>
                <a:sym typeface="Arial" panose="020B0604020202090204" pitchFamily="34" charset="0"/>
              </a:rPr>
              <a:t>XStorm</a:t>
            </a:r>
            <a:r>
              <a:rPr lang="zh-CN" altLang="en-US" b="1" dirty="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rPr>
              <a:t> 系列风墙解决</a:t>
            </a:r>
            <a:r>
              <a:rPr lang="zh-CN" altLang="en-US" b="1" dirty="0" smtClean="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rPr>
              <a:t>方案</a:t>
            </a:r>
            <a:endParaRPr lang="en-US" altLang="zh-CN" b="1" dirty="0" smtClean="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endParaRPr>
          </a:p>
          <a:p>
            <a:pPr>
              <a:lnSpc>
                <a:spcPct val="120000"/>
              </a:lnSpc>
              <a:spcBef>
                <a:spcPts val="0"/>
              </a:spcBef>
              <a:spcAft>
                <a:spcPts val="0"/>
              </a:spcAft>
            </a:pPr>
            <a:r>
              <a:rPr lang="en-US" altLang="zh-CN"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  —</a:t>
            </a:r>
            <a:r>
              <a:rPr lang="zh-CN" altLang="en-US" dirty="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新风</a:t>
            </a:r>
            <a:r>
              <a:rPr lang="zh-CN" altLang="en-US"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自然冷却，充分利用优秀的环境</a:t>
            </a:r>
            <a:endParaRPr lang="zh-CN" altLang="en-US" dirty="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endParaRPr>
          </a:p>
          <a:p>
            <a:pPr algn="l">
              <a:lnSpc>
                <a:spcPct val="120000"/>
              </a:lnSpc>
              <a:spcBef>
                <a:spcPts val="0"/>
              </a:spcBef>
              <a:spcAft>
                <a:spcPts val="0"/>
              </a:spcAft>
            </a:pPr>
            <a:r>
              <a:rPr lang="en-US" b="1" dirty="0">
                <a:solidFill>
                  <a:srgbClr val="03327F"/>
                </a:solidFill>
                <a:latin typeface="Arial" panose="020B0604020202090204" pitchFamily="34" charset="0"/>
                <a:ea typeface="黑体" panose="02010609060101010101" charset="-122"/>
                <a:cs typeface="Arial" panose="020B0604020202090204" pitchFamily="34" charset="0"/>
                <a:sym typeface="Arial" panose="020B0604020202090204" pitchFamily="34" charset="0"/>
              </a:rPr>
              <a:t>XContainer </a:t>
            </a:r>
            <a:r>
              <a:rPr lang="zh-CN" altLang="en-US" b="1" dirty="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rPr>
              <a:t>预制式集装箱数据</a:t>
            </a:r>
            <a:r>
              <a:rPr lang="zh-CN" altLang="en-US" b="1" dirty="0" smtClean="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rPr>
              <a:t>中心</a:t>
            </a:r>
            <a:endParaRPr lang="en-US" altLang="zh-CN" b="1" dirty="0" smtClean="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endParaRPr>
          </a:p>
          <a:p>
            <a:pPr>
              <a:lnSpc>
                <a:spcPct val="120000"/>
              </a:lnSpc>
              <a:spcBef>
                <a:spcPts val="0"/>
              </a:spcBef>
              <a:spcAft>
                <a:spcPts val="0"/>
              </a:spcAft>
            </a:pPr>
            <a:r>
              <a:rPr lang="en-US" altLang="zh-CN"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  —</a:t>
            </a:r>
            <a:r>
              <a:rPr lang="zh-CN" altLang="en-US"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定制化设计，快速交付</a:t>
            </a:r>
            <a:endParaRPr lang="zh-CN" altLang="en-US" dirty="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endParaRPr>
          </a:p>
          <a:p>
            <a:pPr algn="l">
              <a:lnSpc>
                <a:spcPct val="120000"/>
              </a:lnSpc>
              <a:spcBef>
                <a:spcPts val="0"/>
              </a:spcBef>
              <a:spcAft>
                <a:spcPts val="0"/>
              </a:spcAft>
            </a:pPr>
            <a:r>
              <a:rPr lang="en-US" b="1" dirty="0">
                <a:solidFill>
                  <a:srgbClr val="03327F"/>
                </a:solidFill>
                <a:latin typeface="Arial" panose="020B0604020202090204" pitchFamily="34" charset="0"/>
                <a:ea typeface="黑体" panose="02010609060101010101" charset="-122"/>
                <a:cs typeface="Arial" panose="020B0604020202090204" pitchFamily="34" charset="0"/>
                <a:sym typeface="Arial" panose="020B0604020202090204" pitchFamily="34" charset="0"/>
              </a:rPr>
              <a:t>XRow </a:t>
            </a:r>
            <a:r>
              <a:rPr lang="zh-CN" altLang="en-US" b="1" dirty="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rPr>
              <a:t>系列高效列间</a:t>
            </a:r>
            <a:r>
              <a:rPr lang="zh-CN" altLang="en-US" b="1" dirty="0" smtClean="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rPr>
              <a:t>空调</a:t>
            </a:r>
            <a:endParaRPr lang="en-US" altLang="zh-CN" b="1" dirty="0" smtClean="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endParaRPr>
          </a:p>
          <a:p>
            <a:pPr>
              <a:lnSpc>
                <a:spcPct val="120000"/>
              </a:lnSpc>
              <a:spcBef>
                <a:spcPts val="0"/>
              </a:spcBef>
              <a:spcAft>
                <a:spcPts val="0"/>
              </a:spcAft>
            </a:pPr>
            <a:r>
              <a:rPr lang="en-US" altLang="zh-CN"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  —</a:t>
            </a:r>
            <a:r>
              <a:rPr lang="zh-CN" altLang="en-US"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高可靠，高能效</a:t>
            </a:r>
            <a:endParaRPr lang="zh-CN" altLang="en-US" dirty="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endParaRPr>
          </a:p>
          <a:p>
            <a:pPr algn="l">
              <a:lnSpc>
                <a:spcPct val="120000"/>
              </a:lnSpc>
              <a:spcBef>
                <a:spcPts val="0"/>
              </a:spcBef>
              <a:spcAft>
                <a:spcPts val="0"/>
              </a:spcAft>
            </a:pPr>
            <a:r>
              <a:rPr lang="en-US" b="1" dirty="0">
                <a:solidFill>
                  <a:srgbClr val="03327F"/>
                </a:solidFill>
                <a:latin typeface="Arial" panose="020B0604020202090204" pitchFamily="34" charset="0"/>
                <a:ea typeface="黑体" panose="02010609060101010101" charset="-122"/>
                <a:cs typeface="Arial" panose="020B0604020202090204" pitchFamily="34" charset="0"/>
                <a:sym typeface="Arial" panose="020B0604020202090204" pitchFamily="34" charset="0"/>
              </a:rPr>
              <a:t>CyberMate</a:t>
            </a:r>
            <a:r>
              <a:rPr lang="en-US" altLang="zh-CN" b="1" dirty="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rPr>
              <a:t> </a:t>
            </a:r>
            <a:r>
              <a:rPr lang="en-US" altLang="zh-CN" b="1" dirty="0" err="1" smtClean="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rPr>
              <a:t>系列高效机房专用空调</a:t>
            </a:r>
            <a:endParaRPr lang="en-US" altLang="zh-CN" b="1" dirty="0" smtClean="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endParaRPr>
          </a:p>
          <a:p>
            <a:pPr>
              <a:lnSpc>
                <a:spcPct val="120000"/>
              </a:lnSpc>
              <a:spcBef>
                <a:spcPts val="0"/>
              </a:spcBef>
              <a:spcAft>
                <a:spcPts val="0"/>
              </a:spcAft>
            </a:pPr>
            <a:r>
              <a:rPr lang="en-US" altLang="zh-CN"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  —</a:t>
            </a:r>
            <a:r>
              <a:rPr lang="zh-CN" altLang="en-US"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高效变频空调，降低辅助间能耗</a:t>
            </a:r>
            <a:endParaRPr lang="zh-CN" altLang="en-US" dirty="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endParaRPr>
          </a:p>
          <a:p>
            <a:pPr algn="l">
              <a:lnSpc>
                <a:spcPct val="120000"/>
              </a:lnSpc>
              <a:spcBef>
                <a:spcPts val="0"/>
              </a:spcBef>
              <a:spcAft>
                <a:spcPts val="0"/>
              </a:spcAft>
            </a:pPr>
            <a:r>
              <a:rPr lang="en-US" b="1" dirty="0">
                <a:solidFill>
                  <a:srgbClr val="03327F"/>
                </a:solidFill>
                <a:latin typeface="Arial" panose="020B0604020202090204" pitchFamily="34" charset="0"/>
                <a:ea typeface="黑体" panose="02010609060101010101" charset="-122"/>
                <a:cs typeface="Arial" panose="020B0604020202090204" pitchFamily="34" charset="0"/>
                <a:sym typeface="Arial" panose="020B0604020202090204" pitchFamily="34" charset="0"/>
              </a:rPr>
              <a:t>iFreeCooling</a:t>
            </a:r>
            <a:r>
              <a:rPr lang="zh-CN" altLang="en-US" b="1" dirty="0">
                <a:solidFill>
                  <a:srgbClr val="033280"/>
                </a:solidFill>
                <a:latin typeface="Arial" panose="020B0604020202090204" pitchFamily="34" charset="0"/>
                <a:ea typeface="黑体" panose="02010609060101010101" charset="-122"/>
                <a:cs typeface="黑体" panose="02010609060101010101" charset="-122"/>
                <a:sym typeface="Arial" panose="020B0604020202090204" pitchFamily="34" charset="0"/>
              </a:rPr>
              <a:t> 系列自然冷却双循环</a:t>
            </a:r>
            <a:r>
              <a:rPr lang="zh-CN" altLang="en-US" b="1" dirty="0" smtClean="0">
                <a:solidFill>
                  <a:srgbClr val="033280"/>
                </a:solidFill>
                <a:latin typeface="Arial" panose="020B0604020202090204" pitchFamily="34" charset="0"/>
                <a:ea typeface="黑体" panose="02010609060101010101" charset="-122"/>
                <a:cs typeface="黑体" panose="02010609060101010101" charset="-122"/>
                <a:sym typeface="Arial" panose="020B0604020202090204" pitchFamily="34" charset="0"/>
              </a:rPr>
              <a:t>机组</a:t>
            </a:r>
            <a:r>
              <a:rPr lang="en-US" altLang="zh-CN" b="1" dirty="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rPr>
              <a:t> </a:t>
            </a:r>
            <a:r>
              <a:rPr lang="en-US" altLang="zh-CN"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 </a:t>
            </a:r>
            <a:endParaRPr lang="en-US" altLang="zh-CN"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endParaRPr>
          </a:p>
          <a:p>
            <a:pPr algn="l">
              <a:lnSpc>
                <a:spcPct val="120000"/>
              </a:lnSpc>
              <a:spcBef>
                <a:spcPts val="0"/>
              </a:spcBef>
              <a:spcAft>
                <a:spcPts val="0"/>
              </a:spcAft>
            </a:pPr>
            <a:r>
              <a:rPr lang="en-US" altLang="zh-CN"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a:t>
            </a:r>
            <a:r>
              <a:rPr lang="zh-CN" altLang="en-US"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风冷高效自然冷</a:t>
            </a:r>
            <a:endParaRPr lang="zh-CN" altLang="en-US" dirty="0">
              <a:solidFill>
                <a:srgbClr val="FF0000"/>
              </a:solidFill>
              <a:latin typeface="Arial" panose="020B0604020202090204" pitchFamily="34" charset="0"/>
              <a:ea typeface="黑体" panose="02010609060101010101" charset="-122"/>
              <a:cs typeface="黑体" panose="02010609060101010101" charset="-122"/>
              <a:sym typeface="Arial" panose="020B0604020202090204" pitchFamily="34" charset="0"/>
            </a:endParaRPr>
          </a:p>
        </p:txBody>
      </p:sp>
      <p:pic>
        <p:nvPicPr>
          <p:cNvPr id="3073" name="Picture 1" descr="E:\20111018-Work Photo\20210415-淘宝城\新建文件夹\ffeae78cb1dde75c18245d364d41703.jpg"/>
          <p:cNvPicPr>
            <a:picLocks noChangeAspect="1" noChangeArrowheads="1"/>
          </p:cNvPicPr>
          <p:nvPr/>
        </p:nvPicPr>
        <p:blipFill>
          <a:blip r:embed="rId5"/>
          <a:srcRect/>
          <a:stretch>
            <a:fillRect/>
          </a:stretch>
        </p:blipFill>
        <p:spPr bwMode="auto">
          <a:xfrm>
            <a:off x="3350895" y="3985260"/>
            <a:ext cx="1760855" cy="1017270"/>
          </a:xfrm>
          <a:prstGeom prst="rect">
            <a:avLst/>
          </a:prstGeom>
          <a:ln>
            <a:noFill/>
          </a:ln>
          <a:effectLst/>
        </p:spPr>
      </p:pic>
      <p:sp>
        <p:nvSpPr>
          <p:cNvPr id="11"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dirty="0">
                <a:latin typeface="Arial" panose="020B0604020202090204" pitchFamily="34" charset="0"/>
                <a:ea typeface="黑体" panose="02010609060101010101" charset="-122"/>
                <a:cs typeface="+mn-cs"/>
                <a:sym typeface="+mn-ea"/>
              </a:rPr>
              <a:t>一、数据中心温控业务</a:t>
            </a:r>
            <a:endParaRPr sz="3200" b="1" dirty="0">
              <a:latin typeface="Arial" panose="020B0604020202090204" pitchFamily="34" charset="0"/>
              <a:ea typeface="黑体" panose="02010609060101010101" charset="-122"/>
              <a:cs typeface="+mn-cs"/>
              <a:sym typeface="+mn-ea"/>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nvSpPr>
        <p:spPr>
          <a:xfrm>
            <a:off x="1472565" y="93599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2400" b="1" dirty="0">
                <a:solidFill>
                  <a:srgbClr val="E18F08"/>
                </a:solidFill>
                <a:latin typeface="Arial" panose="020B0604020202090204" pitchFamily="34" charset="0"/>
                <a:ea typeface="黑体" panose="02010609060101010101" charset="-122"/>
                <a:cs typeface="+mn-cs"/>
                <a:sym typeface="+mn-ea"/>
              </a:rPr>
              <a:t>秦淮数据中心</a:t>
            </a:r>
            <a:endParaRPr sz="2400" b="1" dirty="0">
              <a:solidFill>
                <a:srgbClr val="E18F08"/>
              </a:solidFill>
              <a:latin typeface="Arial" panose="020B0604020202090204" pitchFamily="34" charset="0"/>
              <a:ea typeface="黑体" panose="02010609060101010101" charset="-122"/>
              <a:cs typeface="+mn-cs"/>
              <a:sym typeface="+mn-ea"/>
            </a:endParaRPr>
          </a:p>
        </p:txBody>
      </p:sp>
      <p:pic>
        <p:nvPicPr>
          <p:cNvPr id="11" name="Picture 3"/>
          <p:cNvPicPr>
            <a:picLocks noChangeAspect="1"/>
          </p:cNvPicPr>
          <p:nvPr/>
        </p:nvPicPr>
        <p:blipFill rotWithShape="1">
          <a:blip r:embed="rId1" cstate="screen"/>
          <a:srcRect/>
          <a:stretch>
            <a:fillRect/>
          </a:stretch>
        </p:blipFill>
        <p:spPr>
          <a:xfrm>
            <a:off x="3337560" y="3496945"/>
            <a:ext cx="1731010" cy="1022985"/>
          </a:xfrm>
          <a:prstGeom prst="rect">
            <a:avLst/>
          </a:prstGeom>
          <a:ln w="12700">
            <a:miter lim="400000"/>
            <a:headEnd/>
            <a:tailEnd/>
          </a:ln>
        </p:spPr>
      </p:pic>
      <p:pic>
        <p:nvPicPr>
          <p:cNvPr id="13" name="图片 4"/>
          <p:cNvPicPr>
            <a:picLocks noChangeAspect="1"/>
          </p:cNvPicPr>
          <p:nvPr/>
        </p:nvPicPr>
        <p:blipFill>
          <a:blip r:embed="rId2"/>
          <a:stretch>
            <a:fillRect/>
          </a:stretch>
        </p:blipFill>
        <p:spPr>
          <a:xfrm>
            <a:off x="5203825" y="2300605"/>
            <a:ext cx="1727200" cy="1023620"/>
          </a:xfrm>
          <a:prstGeom prst="rect">
            <a:avLst/>
          </a:prstGeom>
          <a:ln>
            <a:noFill/>
          </a:ln>
        </p:spPr>
      </p:pic>
      <p:pic>
        <p:nvPicPr>
          <p:cNvPr id="14" name="Picture 5"/>
          <p:cNvPicPr>
            <a:picLocks noChangeAspect="1"/>
          </p:cNvPicPr>
          <p:nvPr/>
        </p:nvPicPr>
        <p:blipFill rotWithShape="1">
          <a:blip r:embed="rId3"/>
          <a:srcRect/>
          <a:stretch>
            <a:fillRect/>
          </a:stretch>
        </p:blipFill>
        <p:spPr>
          <a:xfrm>
            <a:off x="1479550" y="2300605"/>
            <a:ext cx="1727200" cy="1023620"/>
          </a:xfrm>
          <a:prstGeom prst="rect">
            <a:avLst/>
          </a:prstGeom>
          <a:ln w="12700">
            <a:miter lim="400000"/>
            <a:headEnd/>
            <a:tailEnd/>
          </a:ln>
        </p:spPr>
      </p:pic>
      <p:pic>
        <p:nvPicPr>
          <p:cNvPr id="15" name="Picture 2"/>
          <p:cNvPicPr>
            <a:picLocks noChangeAspect="1"/>
          </p:cNvPicPr>
          <p:nvPr/>
        </p:nvPicPr>
        <p:blipFill rotWithShape="1">
          <a:blip r:embed="rId4"/>
          <a:srcRect/>
          <a:stretch>
            <a:fillRect/>
          </a:stretch>
        </p:blipFill>
        <p:spPr>
          <a:xfrm>
            <a:off x="1479550" y="3496945"/>
            <a:ext cx="1727200" cy="1022985"/>
          </a:xfrm>
          <a:prstGeom prst="rect">
            <a:avLst/>
          </a:prstGeom>
          <a:ln w="12700">
            <a:miter lim="400000"/>
            <a:headEnd/>
            <a:tailEnd/>
          </a:ln>
        </p:spPr>
      </p:pic>
      <p:pic>
        <p:nvPicPr>
          <p:cNvPr id="16" name="图片 15"/>
          <p:cNvPicPr>
            <a:picLocks noChangeAspect="1"/>
          </p:cNvPicPr>
          <p:nvPr/>
        </p:nvPicPr>
        <p:blipFill rotWithShape="1">
          <a:blip r:embed="rId5"/>
          <a:srcRect/>
          <a:stretch>
            <a:fillRect/>
          </a:stretch>
        </p:blipFill>
        <p:spPr>
          <a:xfrm>
            <a:off x="5203825" y="3496945"/>
            <a:ext cx="1731010" cy="1022985"/>
          </a:xfrm>
          <a:prstGeom prst="rect">
            <a:avLst/>
          </a:prstGeom>
        </p:spPr>
      </p:pic>
      <p:sp>
        <p:nvSpPr>
          <p:cNvPr id="17" name="文本框 16"/>
          <p:cNvSpPr txBox="1"/>
          <p:nvPr/>
        </p:nvSpPr>
        <p:spPr>
          <a:xfrm>
            <a:off x="7308850" y="1715770"/>
            <a:ext cx="4364355" cy="4121150"/>
          </a:xfrm>
          <a:prstGeom prst="rect">
            <a:avLst/>
          </a:prstGeom>
          <a:noFill/>
        </p:spPr>
        <p:txBody>
          <a:bodyPr wrap="square" rtlCol="0">
            <a:spAutoFit/>
          </a:bodyPr>
          <a:lstStyle/>
          <a:p>
            <a:pPr algn="l">
              <a:lnSpc>
                <a:spcPct val="120000"/>
              </a:lnSpc>
              <a:spcBef>
                <a:spcPts val="0"/>
              </a:spcBef>
              <a:spcAft>
                <a:spcPts val="0"/>
              </a:spcAft>
            </a:pPr>
            <a:r>
              <a:rPr lang="en-US" b="1" dirty="0">
                <a:solidFill>
                  <a:srgbClr val="03327F"/>
                </a:solidFill>
                <a:latin typeface="Arial" panose="020B0604020202090204" pitchFamily="34" charset="0"/>
                <a:ea typeface="黑体" panose="02010609060101010101" charset="-122"/>
                <a:cs typeface="Arial" panose="020B0604020202090204" pitchFamily="34" charset="0"/>
                <a:sym typeface="Arial" panose="020B0604020202090204" pitchFamily="34" charset="0"/>
              </a:rPr>
              <a:t>XFlex</a:t>
            </a:r>
            <a:r>
              <a:rPr lang="zh-CN" altLang="en-US" b="1" dirty="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rPr>
              <a:t> 系列间接蒸发冷却</a:t>
            </a:r>
            <a:r>
              <a:rPr lang="zh-CN" altLang="en-US" b="1" dirty="0" smtClean="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rPr>
              <a:t>系统</a:t>
            </a:r>
            <a:endParaRPr lang="en-US" altLang="zh-CN" b="1" dirty="0" smtClean="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endParaRPr>
          </a:p>
          <a:p>
            <a:pPr algn="l">
              <a:lnSpc>
                <a:spcPct val="120000"/>
              </a:lnSpc>
              <a:spcBef>
                <a:spcPts val="0"/>
              </a:spcBef>
              <a:spcAft>
                <a:spcPts val="0"/>
              </a:spcAft>
            </a:pPr>
            <a:r>
              <a:rPr lang="en-US" altLang="zh-CN"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a:t>
            </a:r>
            <a:r>
              <a:rPr lang="zh-CN" altLang="en-US" dirty="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超</a:t>
            </a:r>
            <a:r>
              <a:rPr lang="zh-CN" altLang="en-US"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大规模，超低</a:t>
            </a:r>
            <a:r>
              <a:rPr lang="en-US" altLang="zh-CN" dirty="0" smtClean="0">
                <a:solidFill>
                  <a:schemeClr val="tx1">
                    <a:lumMod val="65000"/>
                    <a:lumOff val="35000"/>
                  </a:schemeClr>
                </a:solidFill>
                <a:latin typeface="Arial" panose="020B0604020202090204" pitchFamily="34" charset="0"/>
                <a:ea typeface="黑体" panose="02010609060101010101" charset="-122"/>
                <a:cs typeface="Arial" panose="020B0604020202090204" pitchFamily="34" charset="0"/>
                <a:sym typeface="Arial" panose="020B0604020202090204" pitchFamily="34" charset="0"/>
              </a:rPr>
              <a:t>PUE</a:t>
            </a:r>
            <a:r>
              <a:rPr lang="zh-CN" altLang="en-US"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，超快交付</a:t>
            </a:r>
            <a:endParaRPr lang="zh-CN" altLang="en-US"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endParaRPr>
          </a:p>
          <a:p>
            <a:pPr algn="l">
              <a:lnSpc>
                <a:spcPct val="120000"/>
              </a:lnSpc>
              <a:spcBef>
                <a:spcPts val="0"/>
              </a:spcBef>
              <a:spcAft>
                <a:spcPts val="0"/>
              </a:spcAft>
            </a:pPr>
            <a:r>
              <a:rPr lang="en-US" altLang="zh-CN"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a:t>
            </a:r>
            <a:r>
              <a:rPr lang="zh-CN" altLang="en-US"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侧装，顶装，多层安装</a:t>
            </a:r>
            <a:endParaRPr lang="zh-CN" altLang="en-US"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endParaRPr>
          </a:p>
          <a:p>
            <a:pPr algn="l">
              <a:lnSpc>
                <a:spcPct val="120000"/>
              </a:lnSpc>
              <a:spcBef>
                <a:spcPts val="0"/>
              </a:spcBef>
              <a:spcAft>
                <a:spcPts val="0"/>
              </a:spcAft>
            </a:pPr>
            <a:r>
              <a:rPr lang="en-US" b="1" dirty="0">
                <a:solidFill>
                  <a:srgbClr val="03327F"/>
                </a:solidFill>
                <a:latin typeface="Arial" panose="020B0604020202090204" pitchFamily="34" charset="0"/>
                <a:ea typeface="黑体" panose="02010609060101010101" charset="-122"/>
                <a:sym typeface="Arial" panose="020B0604020202090204" pitchFamily="34" charset="0"/>
              </a:rPr>
              <a:t>i</a:t>
            </a:r>
            <a:r>
              <a:rPr b="1" dirty="0">
                <a:solidFill>
                  <a:srgbClr val="03327F"/>
                </a:solidFill>
                <a:latin typeface="Arial" panose="020B0604020202090204" pitchFamily="34" charset="0"/>
                <a:ea typeface="黑体" panose="02010609060101010101" charset="-122"/>
                <a:sym typeface="Arial" panose="020B0604020202090204" pitchFamily="34" charset="0"/>
              </a:rPr>
              <a:t>FreeCooling</a:t>
            </a:r>
            <a:r>
              <a:rPr lang="zh-CN" b="1" dirty="0">
                <a:solidFill>
                  <a:srgbClr val="03327F"/>
                </a:solidFill>
                <a:latin typeface="Arial" panose="020B0604020202090204" pitchFamily="34" charset="0"/>
                <a:ea typeface="黑体" panose="02010609060101010101" charset="-122"/>
                <a:sym typeface="Arial" panose="020B0604020202090204" pitchFamily="34" charset="0"/>
              </a:rPr>
              <a:t>自然冷却多联节能方案</a:t>
            </a:r>
            <a:endParaRPr lang="zh-CN" b="1" dirty="0">
              <a:solidFill>
                <a:srgbClr val="03327F"/>
              </a:solidFill>
              <a:latin typeface="Arial" panose="020B0604020202090204" pitchFamily="34" charset="0"/>
              <a:ea typeface="黑体" panose="02010609060101010101" charset="-122"/>
              <a:sym typeface="Arial" panose="020B0604020202090204" pitchFamily="34" charset="0"/>
            </a:endParaRPr>
          </a:p>
          <a:p>
            <a:pPr algn="l">
              <a:lnSpc>
                <a:spcPct val="120000"/>
              </a:lnSpc>
              <a:spcBef>
                <a:spcPts val="0"/>
              </a:spcBef>
              <a:spcAft>
                <a:spcPts val="0"/>
              </a:spcAft>
            </a:pPr>
            <a:r>
              <a:rPr lang="en-US" altLang="zh-CN"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a:t>
            </a:r>
            <a:r>
              <a:rPr lang="zh-CN" altLang="en-US"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配电机房高效方案，灵活简单</a:t>
            </a:r>
            <a:endParaRPr lang="zh-CN" altLang="en-US" dirty="0" smtClean="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endParaRPr>
          </a:p>
          <a:p>
            <a:pPr algn="l">
              <a:lnSpc>
                <a:spcPct val="120000"/>
              </a:lnSpc>
              <a:spcBef>
                <a:spcPts val="0"/>
              </a:spcBef>
              <a:spcAft>
                <a:spcPts val="0"/>
              </a:spcAft>
            </a:pPr>
            <a:r>
              <a:rPr lang="en-US" b="1" dirty="0">
                <a:solidFill>
                  <a:srgbClr val="03327F"/>
                </a:solidFill>
                <a:latin typeface="Arial" panose="020B0604020202090204" pitchFamily="34" charset="0"/>
                <a:ea typeface="黑体" panose="02010609060101010101" charset="-122"/>
                <a:cs typeface="Arial" panose="020B0604020202090204" pitchFamily="34" charset="0"/>
                <a:sym typeface="Arial" panose="020B0604020202090204" pitchFamily="34" charset="0"/>
              </a:rPr>
              <a:t>XRow </a:t>
            </a:r>
            <a:r>
              <a:rPr lang="zh-CN" altLang="en-US" b="1" dirty="0" smtClean="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rPr>
              <a:t>系列高效列间空调</a:t>
            </a:r>
            <a:endParaRPr lang="en-US" altLang="zh-CN" b="1" dirty="0" smtClean="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endParaRPr>
          </a:p>
          <a:p>
            <a:pPr algn="l">
              <a:lnSpc>
                <a:spcPct val="120000"/>
              </a:lnSpc>
              <a:spcBef>
                <a:spcPts val="0"/>
              </a:spcBef>
              <a:spcAft>
                <a:spcPts val="0"/>
              </a:spcAft>
            </a:pPr>
            <a:r>
              <a:rPr lang="en-US" altLang="zh-CN"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a:t>
            </a:r>
            <a:r>
              <a:rPr lang="zh-CN" altLang="en-US"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高热密度，高效可靠</a:t>
            </a:r>
            <a:endParaRPr lang="en-US" altLang="zh-CN" dirty="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endParaRPr>
          </a:p>
          <a:p>
            <a:pPr algn="l">
              <a:lnSpc>
                <a:spcPct val="120000"/>
              </a:lnSpc>
              <a:spcBef>
                <a:spcPts val="0"/>
              </a:spcBef>
              <a:spcAft>
                <a:spcPts val="0"/>
              </a:spcAft>
            </a:pPr>
            <a:r>
              <a:rPr lang="en-US" b="1" dirty="0">
                <a:solidFill>
                  <a:srgbClr val="03327F"/>
                </a:solidFill>
                <a:latin typeface="Arial" panose="020B0604020202090204" pitchFamily="34" charset="0"/>
                <a:ea typeface="黑体" panose="02010609060101010101" charset="-122"/>
                <a:cs typeface="Arial" panose="020B0604020202090204" pitchFamily="34" charset="0"/>
                <a:sym typeface="Arial" panose="020B0604020202090204" pitchFamily="34" charset="0"/>
              </a:rPr>
              <a:t>XEC</a:t>
            </a:r>
            <a:r>
              <a:rPr lang="en-US" altLang="zh-CN" b="1" baseline="30000" dirty="0" smtClean="0">
                <a:solidFill>
                  <a:srgbClr val="03327F"/>
                </a:solidFill>
                <a:latin typeface="Arial" panose="020B0604020202090204" pitchFamily="34" charset="0"/>
                <a:ea typeface="黑体" panose="02010609060101010101" charset="-122"/>
                <a:cs typeface="Arial" panose="020B0604020202090204" pitchFamily="34" charset="0"/>
                <a:sym typeface="Arial" panose="020B0604020202090204" pitchFamily="34" charset="0"/>
              </a:rPr>
              <a:t>3</a:t>
            </a:r>
            <a:r>
              <a:rPr lang="en-US" altLang="zh-CN" b="1" dirty="0" smtClean="0">
                <a:solidFill>
                  <a:srgbClr val="03327F"/>
                </a:solidFill>
                <a:latin typeface="Arial" panose="020B0604020202090204" pitchFamily="34" charset="0"/>
                <a:ea typeface="黑体" panose="02010609060101010101" charset="-122"/>
                <a:cs typeface="Arial" panose="020B0604020202090204" pitchFamily="34" charset="0"/>
                <a:sym typeface="Arial" panose="020B0604020202090204" pitchFamily="34" charset="0"/>
              </a:rPr>
              <a:t> </a:t>
            </a:r>
            <a:r>
              <a:rPr lang="zh-CN" altLang="en-US" b="1" dirty="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rPr>
              <a:t>复合</a:t>
            </a:r>
            <a:r>
              <a:rPr lang="zh-CN" altLang="en-US" b="1" dirty="0" smtClean="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rPr>
              <a:t>蒸发冷方案</a:t>
            </a:r>
            <a:endParaRPr lang="en-US" altLang="zh-CN" b="1" dirty="0" smtClean="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endParaRPr>
          </a:p>
          <a:p>
            <a:pPr algn="l">
              <a:lnSpc>
                <a:spcPct val="120000"/>
              </a:lnSpc>
              <a:spcBef>
                <a:spcPts val="0"/>
              </a:spcBef>
              <a:spcAft>
                <a:spcPts val="0"/>
              </a:spcAft>
            </a:pPr>
            <a:r>
              <a:rPr lang="en-US" altLang="zh-CN"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a:t>
            </a:r>
            <a:r>
              <a:rPr lang="zh-CN" altLang="en-US"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充分利用自然冷，灵活满足多种场景</a:t>
            </a:r>
            <a:endParaRPr lang="zh-CN" altLang="en-US"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endParaRPr>
          </a:p>
          <a:p>
            <a:pPr algn="l">
              <a:lnSpc>
                <a:spcPct val="120000"/>
              </a:lnSpc>
              <a:spcBef>
                <a:spcPts val="0"/>
              </a:spcBef>
              <a:spcAft>
                <a:spcPts val="0"/>
              </a:spcAft>
            </a:pPr>
            <a:r>
              <a:rPr lang="zh-CN" altLang="en-US" b="1" dirty="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rPr>
              <a:t>高热密度风墙方案</a:t>
            </a:r>
            <a:endParaRPr lang="en-US" altLang="zh-CN" b="1" dirty="0" smtClean="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endParaRPr>
          </a:p>
          <a:p>
            <a:pPr algn="l">
              <a:lnSpc>
                <a:spcPct val="120000"/>
              </a:lnSpc>
              <a:spcBef>
                <a:spcPts val="0"/>
              </a:spcBef>
              <a:spcAft>
                <a:spcPts val="0"/>
              </a:spcAft>
            </a:pPr>
            <a:r>
              <a:rPr lang="en-US" altLang="zh-CN"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a:t>
            </a:r>
            <a:r>
              <a:rPr lang="zh-CN" altLang="en-US"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高热密度</a:t>
            </a:r>
            <a:r>
              <a:rPr lang="en-US" altLang="zh-CN"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40</a:t>
            </a:r>
            <a:r>
              <a:rPr lang="en-US" altLang="zh-CN" dirty="0" smtClean="0">
                <a:solidFill>
                  <a:schemeClr val="tx1">
                    <a:lumMod val="65000"/>
                    <a:lumOff val="35000"/>
                  </a:schemeClr>
                </a:solidFill>
                <a:latin typeface="Arial" panose="020B0604020202090204" pitchFamily="34" charset="0"/>
                <a:ea typeface="黑体" panose="02010609060101010101" charset="-122"/>
                <a:cs typeface="Arial" panose="020B0604020202090204" pitchFamily="34" charset="0"/>
                <a:sym typeface="Arial" panose="020B0604020202090204" pitchFamily="34" charset="0"/>
              </a:rPr>
              <a:t>kW</a:t>
            </a:r>
            <a:r>
              <a:rPr lang="en-US" altLang="zh-CN"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a:t>
            </a:r>
            <a:r>
              <a:rPr lang="zh-CN" altLang="en-US"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机柜</a:t>
            </a:r>
            <a:endParaRPr lang="zh-CN" altLang="en-US"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endParaRPr>
          </a:p>
          <a:p>
            <a:pPr>
              <a:lnSpc>
                <a:spcPct val="150000"/>
              </a:lnSpc>
            </a:pPr>
            <a:endParaRPr lang="zh-CN" altLang="en-US" dirty="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endParaRPr>
          </a:p>
        </p:txBody>
      </p:sp>
      <p:pic>
        <p:nvPicPr>
          <p:cNvPr id="18" name="图片 17"/>
          <p:cNvPicPr>
            <a:picLocks noChangeAspect="1"/>
          </p:cNvPicPr>
          <p:nvPr/>
        </p:nvPicPr>
        <p:blipFill>
          <a:blip r:embed="rId6"/>
          <a:stretch>
            <a:fillRect/>
          </a:stretch>
        </p:blipFill>
        <p:spPr>
          <a:xfrm>
            <a:off x="3336290" y="2299335"/>
            <a:ext cx="1731645" cy="1024255"/>
          </a:xfrm>
          <a:prstGeom prst="rect">
            <a:avLst/>
          </a:prstGeom>
        </p:spPr>
      </p:pic>
      <p:sp>
        <p:nvSpPr>
          <p:cNvPr id="19"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dirty="0">
                <a:latin typeface="Arial" panose="020B0604020202090204" pitchFamily="34" charset="0"/>
                <a:ea typeface="黑体" panose="02010609060101010101" charset="-122"/>
                <a:cs typeface="+mn-cs"/>
                <a:sym typeface="+mn-ea"/>
              </a:rPr>
              <a:t>一、数据中心温控业务</a:t>
            </a:r>
            <a:endParaRPr sz="3200" b="1" dirty="0">
              <a:latin typeface="Arial" panose="020B0604020202090204" pitchFamily="34" charset="0"/>
              <a:ea typeface="黑体" panose="02010609060101010101" charset="-122"/>
              <a:cs typeface="+mn-cs"/>
              <a:sym typeface="+mn-ea"/>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nvSpPr>
        <p:spPr>
          <a:xfrm>
            <a:off x="1472565" y="93599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2400" b="1" dirty="0">
                <a:solidFill>
                  <a:srgbClr val="E18F08"/>
                </a:solidFill>
                <a:latin typeface="Arial" panose="020B0604020202090204" pitchFamily="34" charset="0"/>
                <a:ea typeface="黑体" panose="02010609060101010101" charset="-122"/>
                <a:cs typeface="+mn-cs"/>
                <a:sym typeface="+mn-ea"/>
              </a:rPr>
              <a:t>运营商数据中心</a:t>
            </a:r>
            <a:endParaRPr sz="2400" b="1" dirty="0">
              <a:solidFill>
                <a:srgbClr val="E18F08"/>
              </a:solidFill>
              <a:latin typeface="Arial" panose="020B0604020202090204" pitchFamily="34" charset="0"/>
              <a:ea typeface="黑体" panose="02010609060101010101" charset="-122"/>
              <a:cs typeface="+mn-cs"/>
              <a:sym typeface="+mn-ea"/>
            </a:endParaRPr>
          </a:p>
        </p:txBody>
      </p:sp>
      <p:sp>
        <p:nvSpPr>
          <p:cNvPr id="4"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dirty="0">
                <a:latin typeface="Arial" panose="020B0604020202090204" pitchFamily="34" charset="0"/>
                <a:ea typeface="黑体" panose="02010609060101010101" charset="-122"/>
                <a:cs typeface="+mn-cs"/>
                <a:sym typeface="+mn-ea"/>
              </a:rPr>
              <a:t>一、数据中心温控业务</a:t>
            </a:r>
            <a:endParaRPr sz="3200" b="1" dirty="0">
              <a:latin typeface="Arial" panose="020B0604020202090204" pitchFamily="34" charset="0"/>
              <a:ea typeface="黑体" panose="02010609060101010101" charset="-122"/>
              <a:cs typeface="+mn-cs"/>
              <a:sym typeface="+mn-ea"/>
            </a:endParaRPr>
          </a:p>
        </p:txBody>
      </p:sp>
      <p:sp>
        <p:nvSpPr>
          <p:cNvPr id="8" name="文本框 7"/>
          <p:cNvSpPr txBox="1"/>
          <p:nvPr/>
        </p:nvSpPr>
        <p:spPr>
          <a:xfrm>
            <a:off x="7213600" y="1889125"/>
            <a:ext cx="4444365" cy="4450080"/>
          </a:xfrm>
          <a:prstGeom prst="rect">
            <a:avLst/>
          </a:prstGeom>
          <a:noFill/>
        </p:spPr>
        <p:txBody>
          <a:bodyPr wrap="square" rtlCol="0">
            <a:spAutoFit/>
          </a:bodyPr>
          <a:lstStyle/>
          <a:p>
            <a:pPr algn="l">
              <a:lnSpc>
                <a:spcPct val="120000"/>
              </a:lnSpc>
              <a:spcBef>
                <a:spcPts val="0"/>
              </a:spcBef>
              <a:spcAft>
                <a:spcPts val="0"/>
              </a:spcAft>
            </a:pPr>
            <a:r>
              <a:rPr lang="en-US" b="1" dirty="0">
                <a:solidFill>
                  <a:srgbClr val="03327F"/>
                </a:solidFill>
                <a:latin typeface="Arial" panose="020B0604020202090204" pitchFamily="34" charset="0"/>
                <a:ea typeface="黑体" panose="02010609060101010101" charset="-122"/>
                <a:cs typeface="Arial" panose="020B0604020202090204" pitchFamily="34" charset="0"/>
                <a:sym typeface="Arial" panose="020B0604020202090204" pitchFamily="34" charset="0"/>
              </a:rPr>
              <a:t>XFlex </a:t>
            </a:r>
            <a:r>
              <a:rPr lang="zh-CN" altLang="en-US" b="1" dirty="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rPr>
              <a:t>系列间接蒸发冷却</a:t>
            </a:r>
            <a:r>
              <a:rPr lang="zh-CN" altLang="en-US" b="1" dirty="0" smtClean="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rPr>
              <a:t>系统</a:t>
            </a:r>
            <a:endParaRPr lang="en-US" altLang="zh-CN" b="1" dirty="0" smtClean="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endParaRPr>
          </a:p>
          <a:p>
            <a:pPr algn="l">
              <a:lnSpc>
                <a:spcPct val="120000"/>
              </a:lnSpc>
              <a:spcBef>
                <a:spcPts val="0"/>
              </a:spcBef>
              <a:spcAft>
                <a:spcPts val="0"/>
              </a:spcAft>
            </a:pPr>
            <a:r>
              <a:rPr lang="zh-CN" altLang="en-US"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—超大规模，超低PUE，超快交付</a:t>
            </a:r>
            <a:endParaRPr lang="zh-CN" altLang="en-US"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endParaRPr>
          </a:p>
          <a:p>
            <a:pPr algn="l">
              <a:lnSpc>
                <a:spcPct val="120000"/>
              </a:lnSpc>
              <a:spcBef>
                <a:spcPts val="0"/>
              </a:spcBef>
              <a:spcAft>
                <a:spcPts val="0"/>
              </a:spcAft>
            </a:pPr>
            <a:r>
              <a:rPr lang="en-US" b="1" dirty="0">
                <a:solidFill>
                  <a:srgbClr val="03327F"/>
                </a:solidFill>
                <a:latin typeface="Arial" panose="020B0604020202090204" pitchFamily="34" charset="0"/>
                <a:ea typeface="黑体" panose="02010609060101010101" charset="-122"/>
                <a:cs typeface="Arial" panose="020B0604020202090204" pitchFamily="34" charset="0"/>
                <a:sym typeface="Arial" panose="020B0604020202090204" pitchFamily="34" charset="0"/>
              </a:rPr>
              <a:t>CyberMate </a:t>
            </a:r>
            <a:r>
              <a:rPr lang="en-US" altLang="zh-CN" b="1" dirty="0" err="1" smtClean="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rPr>
              <a:t>系列高效机房专用空调</a:t>
            </a:r>
            <a:endParaRPr lang="en-US" altLang="zh-CN" b="1" dirty="0" smtClean="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endParaRPr>
          </a:p>
          <a:p>
            <a:pPr algn="l">
              <a:lnSpc>
                <a:spcPct val="120000"/>
              </a:lnSpc>
              <a:spcBef>
                <a:spcPts val="0"/>
              </a:spcBef>
              <a:spcAft>
                <a:spcPts val="0"/>
              </a:spcAft>
            </a:pPr>
            <a:r>
              <a:rPr lang="zh-CN" altLang="en-US"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—高效机房空调</a:t>
            </a:r>
            <a:endParaRPr lang="zh-CN" altLang="en-US"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endParaRPr>
          </a:p>
          <a:p>
            <a:pPr algn="l">
              <a:lnSpc>
                <a:spcPct val="120000"/>
              </a:lnSpc>
              <a:spcBef>
                <a:spcPts val="0"/>
              </a:spcBef>
              <a:spcAft>
                <a:spcPts val="0"/>
              </a:spcAft>
            </a:pPr>
            <a:r>
              <a:rPr lang="en-US" b="1" dirty="0">
                <a:solidFill>
                  <a:srgbClr val="03327F"/>
                </a:solidFill>
                <a:latin typeface="Arial" panose="020B0604020202090204" pitchFamily="34" charset="0"/>
                <a:ea typeface="黑体" panose="02010609060101010101" charset="-122"/>
                <a:cs typeface="Arial" panose="020B0604020202090204" pitchFamily="34" charset="0"/>
                <a:sym typeface="Arial" panose="020B0604020202090204" pitchFamily="34" charset="0"/>
              </a:rPr>
              <a:t>iFreeCooling </a:t>
            </a:r>
            <a:r>
              <a:rPr lang="zh-CN" altLang="en-US" b="1" dirty="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rPr>
              <a:t>系列自然冷却双循环</a:t>
            </a:r>
            <a:r>
              <a:rPr lang="zh-CN" altLang="en-US" b="1" dirty="0" smtClean="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rPr>
              <a:t>机组</a:t>
            </a:r>
            <a:endParaRPr lang="zh-CN" altLang="en-US" b="1" dirty="0" smtClean="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endParaRPr>
          </a:p>
          <a:p>
            <a:pPr algn="l">
              <a:lnSpc>
                <a:spcPct val="120000"/>
              </a:lnSpc>
              <a:spcBef>
                <a:spcPts val="0"/>
              </a:spcBef>
              <a:spcAft>
                <a:spcPts val="0"/>
              </a:spcAft>
            </a:pPr>
            <a:r>
              <a:rPr lang="en-US" altLang="zh-CN"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a:t>
            </a:r>
            <a:r>
              <a:rPr lang="zh-CN" altLang="en-US"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风冷自然冷却，灵活简单</a:t>
            </a:r>
            <a:endParaRPr lang="zh-CN" altLang="en-US" dirty="0" smtClean="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endParaRPr>
          </a:p>
          <a:p>
            <a:pPr algn="l">
              <a:lnSpc>
                <a:spcPct val="120000"/>
              </a:lnSpc>
              <a:spcBef>
                <a:spcPts val="0"/>
              </a:spcBef>
              <a:spcAft>
                <a:spcPts val="0"/>
              </a:spcAft>
            </a:pPr>
            <a:r>
              <a:rPr lang="en-US" b="1" dirty="0">
                <a:solidFill>
                  <a:srgbClr val="03327F"/>
                </a:solidFill>
                <a:latin typeface="Arial" panose="020B0604020202090204" pitchFamily="34" charset="0"/>
                <a:ea typeface="黑体" panose="02010609060101010101" charset="-122"/>
                <a:cs typeface="Arial" panose="020B0604020202090204" pitchFamily="34" charset="0"/>
                <a:sym typeface="Arial" panose="020B0604020202090204" pitchFamily="34" charset="0"/>
              </a:rPr>
              <a:t>XRow </a:t>
            </a:r>
            <a:r>
              <a:rPr lang="zh-CN" altLang="en-US" b="1" dirty="0" smtClean="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rPr>
              <a:t>系列高效列间空调</a:t>
            </a:r>
            <a:endParaRPr lang="en-US" altLang="zh-CN" b="1" dirty="0" smtClean="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endParaRPr>
          </a:p>
          <a:p>
            <a:pPr algn="l">
              <a:lnSpc>
                <a:spcPct val="120000"/>
              </a:lnSpc>
              <a:spcBef>
                <a:spcPts val="0"/>
              </a:spcBef>
              <a:spcAft>
                <a:spcPts val="0"/>
              </a:spcAft>
            </a:pPr>
            <a:r>
              <a:rPr lang="en-US" altLang="zh-CN"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a:t>
            </a:r>
            <a:r>
              <a:rPr lang="zh-CN" altLang="en-US"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高热密度，高效可靠</a:t>
            </a:r>
            <a:endParaRPr lang="en-US" altLang="zh-CN" dirty="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endParaRPr>
          </a:p>
          <a:p>
            <a:pPr algn="l">
              <a:lnSpc>
                <a:spcPct val="120000"/>
              </a:lnSpc>
              <a:spcBef>
                <a:spcPts val="0"/>
              </a:spcBef>
              <a:spcAft>
                <a:spcPts val="0"/>
              </a:spcAft>
            </a:pPr>
            <a:r>
              <a:rPr lang="zh-CN" altLang="en-US" b="1" dirty="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rPr>
              <a:t>多联热管节能冷却</a:t>
            </a:r>
            <a:r>
              <a:rPr lang="zh-CN" altLang="en-US" b="1" dirty="0" smtClean="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rPr>
              <a:t>方案</a:t>
            </a:r>
            <a:endParaRPr lang="en-US" altLang="zh-CN" b="1" dirty="0" smtClean="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endParaRPr>
          </a:p>
          <a:p>
            <a:pPr algn="l">
              <a:lnSpc>
                <a:spcPct val="120000"/>
              </a:lnSpc>
              <a:spcBef>
                <a:spcPts val="0"/>
              </a:spcBef>
              <a:spcAft>
                <a:spcPts val="0"/>
              </a:spcAft>
            </a:pPr>
            <a:r>
              <a:rPr lang="en-US" altLang="zh-CN"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a:t>
            </a:r>
            <a:r>
              <a:rPr lang="zh-CN" altLang="en-US"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热管技术，充分利用自然冷源</a:t>
            </a:r>
            <a:endParaRPr lang="zh-CN" altLang="en-US"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endParaRPr>
          </a:p>
          <a:p>
            <a:pPr algn="l">
              <a:lnSpc>
                <a:spcPct val="120000"/>
              </a:lnSpc>
              <a:spcBef>
                <a:spcPts val="0"/>
              </a:spcBef>
              <a:spcAft>
                <a:spcPts val="0"/>
              </a:spcAft>
            </a:pPr>
            <a:r>
              <a:rPr lang="zh-CN" altLang="en-US" b="1" dirty="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rPr>
              <a:t>节能改造解决方案</a:t>
            </a:r>
            <a:endParaRPr lang="en-US" altLang="zh-CN" b="1" dirty="0" smtClean="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endParaRPr>
          </a:p>
          <a:p>
            <a:pPr algn="l">
              <a:lnSpc>
                <a:spcPct val="120000"/>
              </a:lnSpc>
              <a:spcBef>
                <a:spcPts val="0"/>
              </a:spcBef>
              <a:spcAft>
                <a:spcPts val="0"/>
              </a:spcAft>
            </a:pPr>
            <a:r>
              <a:rPr lang="en-US" altLang="zh-CN"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a:t>
            </a:r>
            <a:r>
              <a:rPr lang="zh-CN" altLang="en-US"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变频</a:t>
            </a:r>
            <a:r>
              <a:rPr lang="en-US" altLang="zh-CN"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a:t>
            </a:r>
            <a:r>
              <a:rPr lang="zh-CN" altLang="en-US"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热管</a:t>
            </a:r>
            <a:r>
              <a:rPr lang="en-US" altLang="zh-CN"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a:t>
            </a:r>
            <a:r>
              <a:rPr lang="zh-CN" altLang="en-US"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蒸发冷</a:t>
            </a:r>
            <a:r>
              <a:rPr lang="en-US" altLang="zh-CN"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a:t>
            </a:r>
            <a:r>
              <a:rPr lang="zh-CN" altLang="en-US"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rPr>
              <a:t>气流优化</a:t>
            </a:r>
            <a:endParaRPr lang="zh-CN" altLang="en-US"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Arial" panose="020B0604020202090204" pitchFamily="34" charset="0"/>
            </a:endParaRPr>
          </a:p>
          <a:p>
            <a:pPr>
              <a:lnSpc>
                <a:spcPct val="150000"/>
              </a:lnSpc>
            </a:pPr>
            <a:endParaRPr lang="zh-CN" altLang="en-US" dirty="0">
              <a:solidFill>
                <a:srgbClr val="03327F"/>
              </a:solidFill>
              <a:latin typeface="Arial" panose="020B0604020202090204" pitchFamily="34" charset="0"/>
              <a:ea typeface="黑体" panose="02010609060101010101" charset="-122"/>
              <a:cs typeface="黑体" panose="02010609060101010101" charset="-122"/>
              <a:sym typeface="Arial" panose="020B0604020202090204" pitchFamily="34" charset="0"/>
            </a:endParaRPr>
          </a:p>
        </p:txBody>
      </p:sp>
      <p:pic>
        <p:nvPicPr>
          <p:cNvPr id="9" name="图片 8" descr="0bc8ac996c1515604e632cb109c4f76"/>
          <p:cNvPicPr>
            <a:picLocks noChangeAspect="1"/>
          </p:cNvPicPr>
          <p:nvPr/>
        </p:nvPicPr>
        <p:blipFill>
          <a:blip r:embed="rId1"/>
          <a:stretch>
            <a:fillRect/>
          </a:stretch>
        </p:blipFill>
        <p:spPr>
          <a:xfrm>
            <a:off x="1511935" y="1964690"/>
            <a:ext cx="1934845" cy="1661795"/>
          </a:xfrm>
          <a:prstGeom prst="rect">
            <a:avLst/>
          </a:prstGeom>
          <a:solidFill>
            <a:schemeClr val="lt1"/>
          </a:solidFill>
        </p:spPr>
      </p:pic>
      <p:pic>
        <p:nvPicPr>
          <p:cNvPr id="10" name="图片 9" descr="华北联通廊坊基地 (14)"/>
          <p:cNvPicPr>
            <a:picLocks noChangeAspect="1"/>
          </p:cNvPicPr>
          <p:nvPr/>
        </p:nvPicPr>
        <p:blipFill>
          <a:blip r:embed="rId2"/>
          <a:stretch>
            <a:fillRect/>
          </a:stretch>
        </p:blipFill>
        <p:spPr>
          <a:xfrm>
            <a:off x="3589020" y="1964690"/>
            <a:ext cx="1742440" cy="1661795"/>
          </a:xfrm>
          <a:prstGeom prst="rect">
            <a:avLst/>
          </a:prstGeom>
          <a:solidFill>
            <a:schemeClr val="lt1"/>
          </a:solidFill>
        </p:spPr>
      </p:pic>
      <p:pic>
        <p:nvPicPr>
          <p:cNvPr id="19" name="图片 7" descr="安徽移动淮南数据中心 (内景1)"/>
          <p:cNvPicPr>
            <a:picLocks noChangeAspect="1"/>
          </p:cNvPicPr>
          <p:nvPr/>
        </p:nvPicPr>
        <p:blipFill>
          <a:blip r:embed="rId3"/>
          <a:stretch>
            <a:fillRect/>
          </a:stretch>
        </p:blipFill>
        <p:spPr>
          <a:xfrm>
            <a:off x="5418455" y="3806190"/>
            <a:ext cx="1516380" cy="1661795"/>
          </a:xfrm>
          <a:prstGeom prst="rect">
            <a:avLst/>
          </a:prstGeom>
          <a:solidFill>
            <a:schemeClr val="lt1"/>
          </a:solidFill>
        </p:spPr>
      </p:pic>
      <p:pic>
        <p:nvPicPr>
          <p:cNvPr id="20" name="图片 10" descr="微信图片_20200819092348"/>
          <p:cNvPicPr>
            <a:picLocks noChangeAspect="1"/>
          </p:cNvPicPr>
          <p:nvPr/>
        </p:nvPicPr>
        <p:blipFill>
          <a:blip r:embed="rId4"/>
          <a:srcRect l="12095" b="18332"/>
          <a:stretch>
            <a:fillRect/>
          </a:stretch>
        </p:blipFill>
        <p:spPr>
          <a:xfrm>
            <a:off x="1511300" y="3806190"/>
            <a:ext cx="1936115" cy="1660525"/>
          </a:xfrm>
          <a:prstGeom prst="rect">
            <a:avLst/>
          </a:prstGeom>
          <a:solidFill>
            <a:schemeClr val="lt1"/>
          </a:solidFill>
        </p:spPr>
      </p:pic>
      <p:pic>
        <p:nvPicPr>
          <p:cNvPr id="21" name="图片 12" descr="微信图片_20190929121300"/>
          <p:cNvPicPr>
            <a:picLocks noChangeAspect="1"/>
          </p:cNvPicPr>
          <p:nvPr/>
        </p:nvPicPr>
        <p:blipFill>
          <a:blip r:embed="rId5"/>
          <a:stretch>
            <a:fillRect/>
          </a:stretch>
        </p:blipFill>
        <p:spPr>
          <a:xfrm>
            <a:off x="3589020" y="3806190"/>
            <a:ext cx="1742440" cy="1661795"/>
          </a:xfrm>
          <a:prstGeom prst="rect">
            <a:avLst/>
          </a:prstGeom>
          <a:solidFill>
            <a:schemeClr val="lt1"/>
          </a:solidFill>
        </p:spPr>
      </p:pic>
      <p:pic>
        <p:nvPicPr>
          <p:cNvPr id="3" name="图片 2" descr="微信图片_20220614112549"/>
          <p:cNvPicPr>
            <a:picLocks noChangeAspect="1"/>
          </p:cNvPicPr>
          <p:nvPr/>
        </p:nvPicPr>
        <p:blipFill>
          <a:blip r:embed="rId6"/>
          <a:srcRect t="5681" b="9030"/>
          <a:stretch>
            <a:fillRect/>
          </a:stretch>
        </p:blipFill>
        <p:spPr>
          <a:xfrm>
            <a:off x="5473700" y="1964690"/>
            <a:ext cx="1458595" cy="1658620"/>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1"/>
          <a:stretch>
            <a:fillRect/>
          </a:stretch>
        </p:blipFill>
        <p:spPr>
          <a:xfrm>
            <a:off x="9241155" y="4665345"/>
            <a:ext cx="2507615" cy="1672590"/>
          </a:xfrm>
          <a:prstGeom prst="rect">
            <a:avLst/>
          </a:prstGeom>
        </p:spPr>
      </p:pic>
      <p:sp>
        <p:nvSpPr>
          <p:cNvPr id="4"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dirty="0">
                <a:latin typeface="Arial" panose="020B0604020202090204" pitchFamily="34" charset="0"/>
                <a:ea typeface="黑体" panose="02010609060101010101" charset="-122"/>
                <a:cs typeface="+mn-cs"/>
                <a:sym typeface="+mn-ea"/>
              </a:rPr>
              <a:t>二、储能温控业务</a:t>
            </a:r>
            <a:endParaRPr sz="3200" b="1" dirty="0">
              <a:latin typeface="Arial" panose="020B0604020202090204" pitchFamily="34" charset="0"/>
              <a:ea typeface="黑体" panose="02010609060101010101" charset="-122"/>
              <a:cs typeface="+mn-cs"/>
              <a:sym typeface="+mn-ea"/>
            </a:endParaRPr>
          </a:p>
        </p:txBody>
      </p:sp>
      <p:sp>
        <p:nvSpPr>
          <p:cNvPr id="15371" name="矩形 13"/>
          <p:cNvSpPr/>
          <p:nvPr/>
        </p:nvSpPr>
        <p:spPr>
          <a:xfrm>
            <a:off x="1500505" y="1214755"/>
            <a:ext cx="4603750" cy="1460500"/>
          </a:xfrm>
          <a:prstGeom prst="rect">
            <a:avLst/>
          </a:prstGeom>
          <a:noFill/>
          <a:ln w="9525">
            <a:noFill/>
          </a:ln>
        </p:spPr>
        <p:txBody>
          <a:bodyPr wrap="square" anchor="t" anchorCtr="0">
            <a:spAutoFit/>
          </a:bodyPr>
          <a:lstStyle/>
          <a:p>
            <a:pPr marL="171450" indent="-171450" algn="just">
              <a:lnSpc>
                <a:spcPct val="150000"/>
              </a:lnSpc>
              <a:spcAft>
                <a:spcPts val="600"/>
              </a:spcAft>
              <a:buClr>
                <a:srgbClr val="E18F08"/>
              </a:buClr>
              <a:buSzPct val="100000"/>
              <a:buFont typeface="Wingdings" panose="05000000000000000000" charset="0"/>
              <a:buChar char="l"/>
            </a:pPr>
            <a:r>
              <a:rPr lang="zh-CN" altLang="en-US" sz="1400" dirty="0">
                <a:solidFill>
                  <a:srgbClr val="262626"/>
                </a:solidFill>
                <a:latin typeface="Arial" panose="020B0604020202090204" pitchFamily="34" charset="0"/>
                <a:ea typeface="黑体" panose="02010609060101010101" charset="-122"/>
                <a:cs typeface="黑体" panose="02010609060101010101" charset="-122"/>
              </a:rPr>
              <a:t>英维克</a:t>
            </a:r>
            <a:r>
              <a:rPr lang="zh-CN" altLang="en-US" sz="1400" dirty="0" smtClean="0">
                <a:solidFill>
                  <a:srgbClr val="262626"/>
                </a:solidFill>
                <a:latin typeface="Arial" panose="020B0604020202090204" pitchFamily="34" charset="0"/>
                <a:ea typeface="黑体" panose="02010609060101010101" charset="-122"/>
                <a:cs typeface="黑体" panose="02010609060101010101" charset="-122"/>
              </a:rPr>
              <a:t>2013年开拓</a:t>
            </a:r>
            <a:r>
              <a:rPr lang="zh-CN" altLang="en-US" sz="1400" dirty="0">
                <a:solidFill>
                  <a:srgbClr val="262626"/>
                </a:solidFill>
                <a:latin typeface="Arial" panose="020B0604020202090204" pitchFamily="34" charset="0"/>
                <a:ea typeface="黑体" panose="02010609060101010101" charset="-122"/>
                <a:cs typeface="黑体" panose="02010609060101010101" charset="-122"/>
              </a:rPr>
              <a:t>储能温控市场，如今已在储能领域开发了多款产品，应用于集装箱储能温控领域、电池热管理等多个细分领域</a:t>
            </a:r>
            <a:endParaRPr lang="zh-CN" altLang="en-US" sz="1400" dirty="0">
              <a:solidFill>
                <a:srgbClr val="262626"/>
              </a:solidFill>
              <a:latin typeface="Arial" panose="020B0604020202090204" pitchFamily="34" charset="0"/>
              <a:ea typeface="黑体" panose="02010609060101010101" charset="-122"/>
              <a:cs typeface="黑体" panose="02010609060101010101" charset="-122"/>
            </a:endParaRPr>
          </a:p>
          <a:p>
            <a:pPr marL="342900" indent="-342900" algn="just">
              <a:lnSpc>
                <a:spcPct val="150000"/>
              </a:lnSpc>
              <a:spcAft>
                <a:spcPts val="600"/>
              </a:spcAft>
              <a:buClr>
                <a:srgbClr val="E18F08"/>
              </a:buClr>
              <a:buSzPct val="58000"/>
              <a:buFont typeface="Wingdings" panose="05000000000000000000" pitchFamily="2" charset="2"/>
              <a:buChar char="l"/>
            </a:pPr>
            <a:endParaRPr lang="zh-CN" altLang="en-US" sz="1400" dirty="0">
              <a:solidFill>
                <a:srgbClr val="262626"/>
              </a:solidFill>
              <a:latin typeface="Arial" panose="020B0604020202090204" pitchFamily="34" charset="0"/>
              <a:ea typeface="黑体" panose="02010609060101010101" charset="-122"/>
              <a:cs typeface="黑体" panose="02010609060101010101" charset="-122"/>
            </a:endParaRPr>
          </a:p>
        </p:txBody>
      </p:sp>
      <p:pic>
        <p:nvPicPr>
          <p:cNvPr id="14" name="Picture 2" descr="G:\段秋姣\公司介绍PPT更新\2022公司PPT更新\业内版PPT修改\电力预制舱.png电力预制舱"/>
          <p:cNvPicPr>
            <a:picLocks noChangeAspect="1" noChangeArrowheads="1"/>
          </p:cNvPicPr>
          <p:nvPr/>
        </p:nvPicPr>
        <p:blipFill>
          <a:blip r:embed="rId2"/>
          <a:srcRect/>
          <a:stretch>
            <a:fillRect/>
          </a:stretch>
        </p:blipFill>
        <p:spPr bwMode="auto">
          <a:xfrm>
            <a:off x="7336155" y="2719070"/>
            <a:ext cx="1059180" cy="158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Picture 3" descr="G:\段秋姣\公司介绍PPT更新\2022公司PPT更新\业内版PPT修改\储能电站2.png储能电站2"/>
          <p:cNvPicPr>
            <a:picLocks noChangeAspect="1" noChangeArrowheads="1"/>
          </p:cNvPicPr>
          <p:nvPr/>
        </p:nvPicPr>
        <p:blipFill>
          <a:blip r:embed="rId3"/>
          <a:srcRect l="9813" r="12461"/>
          <a:stretch>
            <a:fillRect/>
          </a:stretch>
        </p:blipFill>
        <p:spPr bwMode="auto">
          <a:xfrm>
            <a:off x="3780155" y="4695825"/>
            <a:ext cx="706120" cy="16186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8" descr="G:\段秋姣\公司介绍PPT更新\2022公司PPT更新\业内版PPT修改\储能电站1.png储能电站1"/>
          <p:cNvPicPr>
            <a:picLocks noChangeAspect="1" noChangeArrowheads="1"/>
          </p:cNvPicPr>
          <p:nvPr/>
        </p:nvPicPr>
        <p:blipFill>
          <a:blip r:embed="rId4"/>
          <a:srcRect l="43375" t="12155" r="25426"/>
          <a:stretch>
            <a:fillRect/>
          </a:stretch>
        </p:blipFill>
        <p:spPr bwMode="auto">
          <a:xfrm>
            <a:off x="3034030" y="4633595"/>
            <a:ext cx="755015" cy="1669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 name="Rechteck 25"/>
          <p:cNvSpPr>
            <a:spLocks noChangeArrowheads="1"/>
          </p:cNvSpPr>
          <p:nvPr/>
        </p:nvSpPr>
        <p:spPr bwMode="auto">
          <a:xfrm flipH="1" flipV="1">
            <a:off x="3525520" y="2799080"/>
            <a:ext cx="1744345" cy="1502410"/>
          </a:xfrm>
          <a:custGeom>
            <a:avLst/>
            <a:gdLst>
              <a:gd name="T0" fmla="*/ 1 w 1658571"/>
              <a:gd name="T1" fmla="*/ 0 h 2125662"/>
              <a:gd name="T2" fmla="*/ 1450383 w 1658571"/>
              <a:gd name="T3" fmla="*/ 0 h 2125662"/>
              <a:gd name="T4" fmla="*/ 1450579 w 1658571"/>
              <a:gd name="T5" fmla="*/ 1481437 h 2125662"/>
              <a:gd name="T6" fmla="*/ 1667802 w 1658571"/>
              <a:gd name="T7" fmla="*/ 1661457 h 2125662"/>
              <a:gd name="T8" fmla="*/ 1450579 w 1658571"/>
              <a:gd name="T9" fmla="*/ 1841477 h 2125662"/>
              <a:gd name="T10" fmla="*/ 1450383 w 1658571"/>
              <a:gd name="T11" fmla="*/ 2125669 h 2125662"/>
              <a:gd name="T12" fmla="*/ 0 w 1658571"/>
              <a:gd name="T13" fmla="*/ 2125669 h 2125662"/>
              <a:gd name="T14" fmla="*/ 1 w 1658571"/>
              <a:gd name="T15" fmla="*/ 0 h 2125662"/>
              <a:gd name="T16" fmla="*/ 0 60000 65536"/>
              <a:gd name="T17" fmla="*/ 0 60000 65536"/>
              <a:gd name="T18" fmla="*/ 0 60000 65536"/>
              <a:gd name="T19" fmla="*/ 0 60000 65536"/>
              <a:gd name="T20" fmla="*/ 0 60000 65536"/>
              <a:gd name="T21" fmla="*/ 0 60000 65536"/>
              <a:gd name="T22" fmla="*/ 0 60000 65536"/>
              <a:gd name="T23" fmla="*/ 0 60000 65536"/>
              <a:gd name="T24" fmla="*/ 0 w 1658571"/>
              <a:gd name="T25" fmla="*/ 0 h 2125662"/>
              <a:gd name="T26" fmla="*/ 1658571 w 1658571"/>
              <a:gd name="T27" fmla="*/ 2125662 h 21256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58571" h="2125662">
                <a:moveTo>
                  <a:pt x="1" y="0"/>
                </a:moveTo>
                <a:lnTo>
                  <a:pt x="1442352" y="0"/>
                </a:lnTo>
                <a:cubicBezTo>
                  <a:pt x="1442357" y="326496"/>
                  <a:pt x="1442542" y="1154918"/>
                  <a:pt x="1442547" y="1481414"/>
                </a:cubicBezTo>
                <a:lnTo>
                  <a:pt x="1658571" y="1661434"/>
                </a:lnTo>
                <a:lnTo>
                  <a:pt x="1442547" y="1841454"/>
                </a:lnTo>
                <a:cubicBezTo>
                  <a:pt x="1442604" y="1960897"/>
                  <a:pt x="1442295" y="2006219"/>
                  <a:pt x="1442352" y="2125662"/>
                </a:cubicBezTo>
                <a:lnTo>
                  <a:pt x="0" y="2125662"/>
                </a:lnTo>
                <a:cubicBezTo>
                  <a:pt x="0" y="1417108"/>
                  <a:pt x="1" y="708554"/>
                  <a:pt x="1" y="0"/>
                </a:cubicBezTo>
                <a:close/>
              </a:path>
            </a:pathLst>
          </a:custGeom>
          <a:solidFill>
            <a:schemeClr val="bg1">
              <a:lumMod val="85000"/>
            </a:schemeClr>
          </a:solidFill>
          <a:ln w="9525">
            <a:noFill/>
            <a:round/>
          </a:ln>
        </p:spPr>
        <p:txBody>
          <a:bodyPr/>
          <a:lstStyle/>
          <a:p>
            <a:pPr>
              <a:defRPr/>
            </a:pPr>
            <a:endParaRPr lang="en-GB" sz="1300" dirty="0">
              <a:solidFill>
                <a:srgbClr val="000000"/>
              </a:solidFill>
              <a:latin typeface="Arial" panose="020B0604020202090204" pitchFamily="34" charset="0"/>
              <a:ea typeface="黑体" panose="02010609060101010101" charset="-122"/>
              <a:cs typeface="Arial" panose="020B0604020202090204" pitchFamily="34" charset="0"/>
            </a:endParaRPr>
          </a:p>
        </p:txBody>
      </p:sp>
      <p:sp>
        <p:nvSpPr>
          <p:cNvPr id="35" name="Rectangle 3"/>
          <p:cNvSpPr txBox="1">
            <a:spLocks noChangeArrowheads="1"/>
          </p:cNvSpPr>
          <p:nvPr/>
        </p:nvSpPr>
        <p:spPr bwMode="auto">
          <a:xfrm>
            <a:off x="3876040" y="3353435"/>
            <a:ext cx="1302385" cy="47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342900" indent="-342900">
              <a:defRPr sz="2400">
                <a:solidFill>
                  <a:schemeClr val="tx1"/>
                </a:solidFill>
                <a:latin typeface="Arial" panose="020B0604020202090204" pitchFamily="34" charset="0"/>
                <a:ea typeface="MS PGothic" panose="020B0600070205080204" pitchFamily="34" charset="-128"/>
              </a:defRPr>
            </a:lvl1pPr>
            <a:lvl2pPr indent="-190500">
              <a:defRPr sz="2400">
                <a:solidFill>
                  <a:schemeClr val="tx1"/>
                </a:solidFill>
                <a:latin typeface="Arial" panose="020B0604020202090204" pitchFamily="34" charset="0"/>
                <a:ea typeface="MS PGothic" panose="020B0600070205080204" pitchFamily="34" charset="-128"/>
              </a:defRPr>
            </a:lvl2pPr>
            <a:lvl3pPr marL="1143000" indent="-228600">
              <a:defRPr sz="2400">
                <a:solidFill>
                  <a:schemeClr val="tx1"/>
                </a:solidFill>
                <a:latin typeface="Arial" panose="020B0604020202090204" pitchFamily="34" charset="0"/>
                <a:ea typeface="MS PGothic" panose="020B0600070205080204" pitchFamily="34" charset="-128"/>
              </a:defRPr>
            </a:lvl3pPr>
            <a:lvl4pPr marL="1600200" indent="-228600">
              <a:defRPr sz="2400">
                <a:solidFill>
                  <a:schemeClr val="tx1"/>
                </a:solidFill>
                <a:latin typeface="Arial" panose="020B0604020202090204" pitchFamily="34" charset="0"/>
                <a:ea typeface="MS PGothic" panose="020B0600070205080204" pitchFamily="34" charset="-128"/>
              </a:defRPr>
            </a:lvl4pPr>
            <a:lvl5pPr marL="2057400" indent="-228600">
              <a:defRPr sz="2400">
                <a:solidFill>
                  <a:schemeClr val="tx1"/>
                </a:solidFill>
                <a:latin typeface="Arial" panose="020B060402020209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9pPr>
          </a:lstStyle>
          <a:p>
            <a:pPr marL="0" lvl="1" algn="ctr">
              <a:spcBef>
                <a:spcPct val="20000"/>
              </a:spcBef>
              <a:buSzPct val="80000"/>
            </a:pPr>
            <a:r>
              <a:rPr lang="zh-CN" altLang="en-US" sz="1400" dirty="0">
                <a:solidFill>
                  <a:srgbClr val="262626"/>
                </a:solidFill>
                <a:ea typeface="黑体" panose="02010609060101010101" charset="-122"/>
              </a:rPr>
              <a:t>电力户外柜</a:t>
            </a:r>
            <a:endParaRPr lang="zh-CN" altLang="en-US" sz="1400" dirty="0">
              <a:solidFill>
                <a:srgbClr val="262626"/>
              </a:solidFill>
              <a:ea typeface="黑体" panose="02010609060101010101" charset="-122"/>
            </a:endParaRPr>
          </a:p>
          <a:p>
            <a:pPr marL="0" lvl="1" algn="ctr">
              <a:spcBef>
                <a:spcPct val="20000"/>
              </a:spcBef>
              <a:buSzPct val="80000"/>
            </a:pPr>
            <a:r>
              <a:rPr lang="zh-CN" altLang="en-US" sz="1400" dirty="0">
                <a:solidFill>
                  <a:srgbClr val="262626"/>
                </a:solidFill>
                <a:ea typeface="黑体" panose="02010609060101010101" charset="-122"/>
              </a:rPr>
              <a:t>温控解决方案</a:t>
            </a:r>
            <a:endParaRPr sz="1400" dirty="0">
              <a:solidFill>
                <a:srgbClr val="000000"/>
              </a:solidFill>
              <a:ea typeface="黑体" panose="02010609060101010101" charset="-122"/>
              <a:cs typeface="Arial" panose="020B0604020202090204" pitchFamily="34" charset="0"/>
            </a:endParaRPr>
          </a:p>
        </p:txBody>
      </p:sp>
      <p:sp>
        <p:nvSpPr>
          <p:cNvPr id="36" name="Rechteck 25"/>
          <p:cNvSpPr>
            <a:spLocks noChangeArrowheads="1"/>
          </p:cNvSpPr>
          <p:nvPr/>
        </p:nvSpPr>
        <p:spPr bwMode="auto">
          <a:xfrm flipH="1" flipV="1">
            <a:off x="9081135" y="2783840"/>
            <a:ext cx="1805305" cy="1533525"/>
          </a:xfrm>
          <a:custGeom>
            <a:avLst/>
            <a:gdLst>
              <a:gd name="T0" fmla="*/ 1 w 1658571"/>
              <a:gd name="T1" fmla="*/ 0 h 2125662"/>
              <a:gd name="T2" fmla="*/ 1450383 w 1658571"/>
              <a:gd name="T3" fmla="*/ 0 h 2125662"/>
              <a:gd name="T4" fmla="*/ 1450579 w 1658571"/>
              <a:gd name="T5" fmla="*/ 1481437 h 2125662"/>
              <a:gd name="T6" fmla="*/ 1667802 w 1658571"/>
              <a:gd name="T7" fmla="*/ 1661457 h 2125662"/>
              <a:gd name="T8" fmla="*/ 1450579 w 1658571"/>
              <a:gd name="T9" fmla="*/ 1841477 h 2125662"/>
              <a:gd name="T10" fmla="*/ 1450383 w 1658571"/>
              <a:gd name="T11" fmla="*/ 2125669 h 2125662"/>
              <a:gd name="T12" fmla="*/ 0 w 1658571"/>
              <a:gd name="T13" fmla="*/ 2125669 h 2125662"/>
              <a:gd name="T14" fmla="*/ 1 w 1658571"/>
              <a:gd name="T15" fmla="*/ 0 h 2125662"/>
              <a:gd name="T16" fmla="*/ 0 60000 65536"/>
              <a:gd name="T17" fmla="*/ 0 60000 65536"/>
              <a:gd name="T18" fmla="*/ 0 60000 65536"/>
              <a:gd name="T19" fmla="*/ 0 60000 65536"/>
              <a:gd name="T20" fmla="*/ 0 60000 65536"/>
              <a:gd name="T21" fmla="*/ 0 60000 65536"/>
              <a:gd name="T22" fmla="*/ 0 60000 65536"/>
              <a:gd name="T23" fmla="*/ 0 60000 65536"/>
              <a:gd name="T24" fmla="*/ 0 w 1658571"/>
              <a:gd name="T25" fmla="*/ 0 h 2125662"/>
              <a:gd name="T26" fmla="*/ 1658571 w 1658571"/>
              <a:gd name="T27" fmla="*/ 2125662 h 21256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58571" h="2125662">
                <a:moveTo>
                  <a:pt x="1" y="0"/>
                </a:moveTo>
                <a:lnTo>
                  <a:pt x="1442352" y="0"/>
                </a:lnTo>
                <a:cubicBezTo>
                  <a:pt x="1442357" y="326496"/>
                  <a:pt x="1442542" y="1154918"/>
                  <a:pt x="1442547" y="1481414"/>
                </a:cubicBezTo>
                <a:lnTo>
                  <a:pt x="1658571" y="1661434"/>
                </a:lnTo>
                <a:lnTo>
                  <a:pt x="1442547" y="1841454"/>
                </a:lnTo>
                <a:cubicBezTo>
                  <a:pt x="1442604" y="1960897"/>
                  <a:pt x="1442295" y="2006219"/>
                  <a:pt x="1442352" y="2125662"/>
                </a:cubicBezTo>
                <a:lnTo>
                  <a:pt x="0" y="2125662"/>
                </a:lnTo>
                <a:cubicBezTo>
                  <a:pt x="0" y="1417108"/>
                  <a:pt x="1" y="708554"/>
                  <a:pt x="1" y="0"/>
                </a:cubicBezTo>
                <a:close/>
              </a:path>
            </a:pathLst>
          </a:custGeom>
          <a:solidFill>
            <a:schemeClr val="bg1">
              <a:lumMod val="85000"/>
            </a:schemeClr>
          </a:solidFill>
          <a:ln w="9525">
            <a:noFill/>
            <a:round/>
          </a:ln>
        </p:spPr>
        <p:txBody>
          <a:bodyPr/>
          <a:lstStyle/>
          <a:p>
            <a:pPr>
              <a:defRPr/>
            </a:pPr>
            <a:endParaRPr lang="en-GB" sz="1300">
              <a:solidFill>
                <a:srgbClr val="000000"/>
              </a:solidFill>
              <a:latin typeface="Arial" panose="020B0604020202090204" pitchFamily="34" charset="0"/>
              <a:ea typeface="黑体" panose="02010609060101010101" charset="-122"/>
              <a:cs typeface="Arial" panose="020B0604020202090204" pitchFamily="34" charset="0"/>
            </a:endParaRPr>
          </a:p>
        </p:txBody>
      </p:sp>
      <p:sp>
        <p:nvSpPr>
          <p:cNvPr id="37" name="Rectangle 3"/>
          <p:cNvSpPr txBox="1">
            <a:spLocks noChangeArrowheads="1"/>
          </p:cNvSpPr>
          <p:nvPr/>
        </p:nvSpPr>
        <p:spPr bwMode="auto">
          <a:xfrm>
            <a:off x="9530080" y="3353435"/>
            <a:ext cx="1176020" cy="47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342900" indent="-342900">
              <a:defRPr sz="2400">
                <a:solidFill>
                  <a:schemeClr val="tx1"/>
                </a:solidFill>
                <a:latin typeface="Arial" panose="020B0604020202090204" pitchFamily="34" charset="0"/>
                <a:ea typeface="MS PGothic" panose="020B0600070205080204" pitchFamily="34" charset="-128"/>
              </a:defRPr>
            </a:lvl1pPr>
            <a:lvl2pPr indent="-190500">
              <a:defRPr sz="2400">
                <a:solidFill>
                  <a:schemeClr val="tx1"/>
                </a:solidFill>
                <a:latin typeface="Arial" panose="020B0604020202090204" pitchFamily="34" charset="0"/>
                <a:ea typeface="MS PGothic" panose="020B0600070205080204" pitchFamily="34" charset="-128"/>
              </a:defRPr>
            </a:lvl2pPr>
            <a:lvl3pPr marL="1143000" indent="-228600">
              <a:defRPr sz="2400">
                <a:solidFill>
                  <a:schemeClr val="tx1"/>
                </a:solidFill>
                <a:latin typeface="Arial" panose="020B0604020202090204" pitchFamily="34" charset="0"/>
                <a:ea typeface="MS PGothic" panose="020B0600070205080204" pitchFamily="34" charset="-128"/>
              </a:defRPr>
            </a:lvl3pPr>
            <a:lvl4pPr marL="1600200" indent="-228600">
              <a:defRPr sz="2400">
                <a:solidFill>
                  <a:schemeClr val="tx1"/>
                </a:solidFill>
                <a:latin typeface="Arial" panose="020B0604020202090204" pitchFamily="34" charset="0"/>
                <a:ea typeface="MS PGothic" panose="020B0600070205080204" pitchFamily="34" charset="-128"/>
              </a:defRPr>
            </a:lvl4pPr>
            <a:lvl5pPr marL="2057400" indent="-228600">
              <a:defRPr sz="2400">
                <a:solidFill>
                  <a:schemeClr val="tx1"/>
                </a:solidFill>
                <a:latin typeface="Arial" panose="020B060402020209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9pPr>
          </a:lstStyle>
          <a:p>
            <a:pPr marL="0" lvl="1" algn="ctr">
              <a:spcBef>
                <a:spcPct val="20000"/>
              </a:spcBef>
              <a:buSzPct val="80000"/>
            </a:pPr>
            <a:r>
              <a:rPr lang="zh-CN" altLang="en-US" sz="1400" dirty="0">
                <a:solidFill>
                  <a:srgbClr val="262626"/>
                </a:solidFill>
                <a:ea typeface="黑体" panose="02010609060101010101" charset="-122"/>
              </a:rPr>
              <a:t>电力预制舱</a:t>
            </a:r>
            <a:endParaRPr lang="zh-CN" altLang="en-US" sz="1400" dirty="0">
              <a:solidFill>
                <a:srgbClr val="262626"/>
              </a:solidFill>
              <a:ea typeface="黑体" panose="02010609060101010101" charset="-122"/>
            </a:endParaRPr>
          </a:p>
          <a:p>
            <a:pPr marL="0" lvl="1" algn="ctr">
              <a:spcBef>
                <a:spcPct val="20000"/>
              </a:spcBef>
              <a:buSzPct val="80000"/>
            </a:pPr>
            <a:r>
              <a:rPr lang="zh-CN" altLang="en-US" sz="1400" dirty="0">
                <a:solidFill>
                  <a:srgbClr val="262626"/>
                </a:solidFill>
                <a:ea typeface="黑体" panose="02010609060101010101" charset="-122"/>
              </a:rPr>
              <a:t>温控解决方案</a:t>
            </a:r>
            <a:endParaRPr lang="zh-CN" altLang="en-US" sz="1400" dirty="0">
              <a:solidFill>
                <a:srgbClr val="262626"/>
              </a:solidFill>
              <a:ea typeface="黑体" panose="02010609060101010101" charset="-122"/>
            </a:endParaRPr>
          </a:p>
        </p:txBody>
      </p:sp>
      <p:sp>
        <p:nvSpPr>
          <p:cNvPr id="38" name="Rechteck 25"/>
          <p:cNvSpPr>
            <a:spLocks noChangeArrowheads="1"/>
          </p:cNvSpPr>
          <p:nvPr/>
        </p:nvSpPr>
        <p:spPr bwMode="auto">
          <a:xfrm flipV="1">
            <a:off x="1547495" y="4803775"/>
            <a:ext cx="1486535" cy="1484630"/>
          </a:xfrm>
          <a:custGeom>
            <a:avLst/>
            <a:gdLst>
              <a:gd name="T0" fmla="*/ 1 w 1658571"/>
              <a:gd name="T1" fmla="*/ 0 h 2125662"/>
              <a:gd name="T2" fmla="*/ 1450403 w 1658571"/>
              <a:gd name="T3" fmla="*/ 0 h 2125662"/>
              <a:gd name="T4" fmla="*/ 1450598 w 1658571"/>
              <a:gd name="T5" fmla="*/ 1481437 h 2125662"/>
              <a:gd name="T6" fmla="*/ 1667825 w 1658571"/>
              <a:gd name="T7" fmla="*/ 1661457 h 2125662"/>
              <a:gd name="T8" fmla="*/ 1450598 w 1658571"/>
              <a:gd name="T9" fmla="*/ 1841477 h 2125662"/>
              <a:gd name="T10" fmla="*/ 1450403 w 1658571"/>
              <a:gd name="T11" fmla="*/ 2125669 h 2125662"/>
              <a:gd name="T12" fmla="*/ 0 w 1658571"/>
              <a:gd name="T13" fmla="*/ 2125669 h 2125662"/>
              <a:gd name="T14" fmla="*/ 1 w 1658571"/>
              <a:gd name="T15" fmla="*/ 0 h 2125662"/>
              <a:gd name="T16" fmla="*/ 0 60000 65536"/>
              <a:gd name="T17" fmla="*/ 0 60000 65536"/>
              <a:gd name="T18" fmla="*/ 0 60000 65536"/>
              <a:gd name="T19" fmla="*/ 0 60000 65536"/>
              <a:gd name="T20" fmla="*/ 0 60000 65536"/>
              <a:gd name="T21" fmla="*/ 0 60000 65536"/>
              <a:gd name="T22" fmla="*/ 0 60000 65536"/>
              <a:gd name="T23" fmla="*/ 0 60000 65536"/>
              <a:gd name="T24" fmla="*/ 0 w 1658571"/>
              <a:gd name="T25" fmla="*/ 0 h 2125662"/>
              <a:gd name="T26" fmla="*/ 1658571 w 1658571"/>
              <a:gd name="T27" fmla="*/ 2125662 h 21256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58571" h="2125662">
                <a:moveTo>
                  <a:pt x="1" y="0"/>
                </a:moveTo>
                <a:lnTo>
                  <a:pt x="1442352" y="0"/>
                </a:lnTo>
                <a:cubicBezTo>
                  <a:pt x="1442357" y="326496"/>
                  <a:pt x="1442542" y="1154918"/>
                  <a:pt x="1442547" y="1481414"/>
                </a:cubicBezTo>
                <a:lnTo>
                  <a:pt x="1658571" y="1661434"/>
                </a:lnTo>
                <a:lnTo>
                  <a:pt x="1442547" y="1841454"/>
                </a:lnTo>
                <a:cubicBezTo>
                  <a:pt x="1442604" y="1960897"/>
                  <a:pt x="1442295" y="2006219"/>
                  <a:pt x="1442352" y="2125662"/>
                </a:cubicBezTo>
                <a:lnTo>
                  <a:pt x="0" y="2125662"/>
                </a:lnTo>
                <a:cubicBezTo>
                  <a:pt x="0" y="1417108"/>
                  <a:pt x="1" y="708554"/>
                  <a:pt x="1" y="0"/>
                </a:cubicBezTo>
                <a:close/>
              </a:path>
            </a:pathLst>
          </a:custGeom>
          <a:solidFill>
            <a:schemeClr val="bg1">
              <a:lumMod val="85000"/>
            </a:schemeClr>
          </a:solidFill>
          <a:ln w="9525">
            <a:noFill/>
            <a:round/>
          </a:ln>
        </p:spPr>
        <p:txBody>
          <a:bodyPr/>
          <a:lstStyle/>
          <a:p>
            <a:pPr>
              <a:defRPr/>
            </a:pPr>
            <a:endParaRPr lang="en-GB" sz="1300">
              <a:solidFill>
                <a:srgbClr val="000000"/>
              </a:solidFill>
              <a:latin typeface="Arial" panose="020B0604020202090204" pitchFamily="34" charset="0"/>
              <a:ea typeface="黑体" panose="02010609060101010101" charset="-122"/>
              <a:cs typeface="Arial" panose="020B0604020202090204" pitchFamily="34" charset="0"/>
            </a:endParaRPr>
          </a:p>
        </p:txBody>
      </p:sp>
      <p:sp>
        <p:nvSpPr>
          <p:cNvPr id="11" name="Rectangle 3"/>
          <p:cNvSpPr txBox="1">
            <a:spLocks noChangeArrowheads="1"/>
          </p:cNvSpPr>
          <p:nvPr/>
        </p:nvSpPr>
        <p:spPr bwMode="auto">
          <a:xfrm>
            <a:off x="1604645" y="5261610"/>
            <a:ext cx="1121410" cy="47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342900" indent="-342900">
              <a:defRPr sz="2400">
                <a:solidFill>
                  <a:schemeClr val="tx1"/>
                </a:solidFill>
                <a:latin typeface="Arial" panose="020B0604020202090204" pitchFamily="34" charset="0"/>
                <a:ea typeface="MS PGothic" panose="020B0600070205080204" pitchFamily="34" charset="-128"/>
              </a:defRPr>
            </a:lvl1pPr>
            <a:lvl2pPr indent="-190500">
              <a:defRPr sz="2400">
                <a:solidFill>
                  <a:schemeClr val="tx1"/>
                </a:solidFill>
                <a:latin typeface="Arial" panose="020B0604020202090204" pitchFamily="34" charset="0"/>
                <a:ea typeface="MS PGothic" panose="020B0600070205080204" pitchFamily="34" charset="-128"/>
              </a:defRPr>
            </a:lvl2pPr>
            <a:lvl3pPr marL="1143000" indent="-228600">
              <a:defRPr sz="2400">
                <a:solidFill>
                  <a:schemeClr val="tx1"/>
                </a:solidFill>
                <a:latin typeface="Arial" panose="020B0604020202090204" pitchFamily="34" charset="0"/>
                <a:ea typeface="MS PGothic" panose="020B0600070205080204" pitchFamily="34" charset="-128"/>
              </a:defRPr>
            </a:lvl3pPr>
            <a:lvl4pPr marL="1600200" indent="-228600">
              <a:defRPr sz="2400">
                <a:solidFill>
                  <a:schemeClr val="tx1"/>
                </a:solidFill>
                <a:latin typeface="Arial" panose="020B0604020202090204" pitchFamily="34" charset="0"/>
                <a:ea typeface="MS PGothic" panose="020B0600070205080204" pitchFamily="34" charset="-128"/>
              </a:defRPr>
            </a:lvl4pPr>
            <a:lvl5pPr marL="2057400" indent="-228600">
              <a:defRPr sz="2400">
                <a:solidFill>
                  <a:schemeClr val="tx1"/>
                </a:solidFill>
                <a:latin typeface="Arial" panose="020B060402020209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9pPr>
          </a:lstStyle>
          <a:p>
            <a:pPr marL="0" lvl="1" algn="ctr" eaLnBrk="1" hangingPunct="1">
              <a:spcBef>
                <a:spcPct val="20000"/>
              </a:spcBef>
              <a:buSzPct val="80000"/>
            </a:pPr>
            <a:r>
              <a:rPr lang="zh-CN" altLang="en-US" sz="1400" dirty="0">
                <a:solidFill>
                  <a:srgbClr val="262626"/>
                </a:solidFill>
                <a:ea typeface="黑体" panose="02010609060101010101" charset="-122"/>
              </a:rPr>
              <a:t>储能电站</a:t>
            </a:r>
            <a:endParaRPr lang="zh-CN" altLang="en-US" sz="1400" dirty="0">
              <a:solidFill>
                <a:srgbClr val="262626"/>
              </a:solidFill>
              <a:ea typeface="黑体" panose="02010609060101010101" charset="-122"/>
            </a:endParaRPr>
          </a:p>
          <a:p>
            <a:pPr marL="0" lvl="1" algn="ctr" eaLnBrk="1" hangingPunct="1">
              <a:spcBef>
                <a:spcPct val="20000"/>
              </a:spcBef>
              <a:buSzPct val="80000"/>
            </a:pPr>
            <a:r>
              <a:rPr lang="zh-CN" altLang="en-US" sz="1400" dirty="0">
                <a:solidFill>
                  <a:srgbClr val="262626"/>
                </a:solidFill>
                <a:ea typeface="黑体" panose="02010609060101010101" charset="-122"/>
              </a:rPr>
              <a:t>温控解决方案</a:t>
            </a:r>
            <a:endParaRPr sz="1400" dirty="0" smtClean="0">
              <a:ea typeface="黑体" panose="02010609060101010101" charset="-122"/>
              <a:cs typeface="Arial" panose="020B0604020202090204" pitchFamily="34" charset="0"/>
            </a:endParaRPr>
          </a:p>
        </p:txBody>
      </p:sp>
      <p:sp>
        <p:nvSpPr>
          <p:cNvPr id="40" name="Rechteck 25"/>
          <p:cNvSpPr>
            <a:spLocks noChangeArrowheads="1"/>
          </p:cNvSpPr>
          <p:nvPr/>
        </p:nvSpPr>
        <p:spPr bwMode="auto">
          <a:xfrm flipV="1">
            <a:off x="5706745" y="4803140"/>
            <a:ext cx="1722120" cy="1485900"/>
          </a:xfrm>
          <a:custGeom>
            <a:avLst/>
            <a:gdLst>
              <a:gd name="T0" fmla="*/ 1 w 1658571"/>
              <a:gd name="T1" fmla="*/ 0 h 2125662"/>
              <a:gd name="T2" fmla="*/ 1450403 w 1658571"/>
              <a:gd name="T3" fmla="*/ 0 h 2125662"/>
              <a:gd name="T4" fmla="*/ 1450598 w 1658571"/>
              <a:gd name="T5" fmla="*/ 1481437 h 2125662"/>
              <a:gd name="T6" fmla="*/ 1667825 w 1658571"/>
              <a:gd name="T7" fmla="*/ 1661457 h 2125662"/>
              <a:gd name="T8" fmla="*/ 1450598 w 1658571"/>
              <a:gd name="T9" fmla="*/ 1841477 h 2125662"/>
              <a:gd name="T10" fmla="*/ 1450403 w 1658571"/>
              <a:gd name="T11" fmla="*/ 2125669 h 2125662"/>
              <a:gd name="T12" fmla="*/ 0 w 1658571"/>
              <a:gd name="T13" fmla="*/ 2125669 h 2125662"/>
              <a:gd name="T14" fmla="*/ 1 w 1658571"/>
              <a:gd name="T15" fmla="*/ 0 h 2125662"/>
              <a:gd name="T16" fmla="*/ 0 60000 65536"/>
              <a:gd name="T17" fmla="*/ 0 60000 65536"/>
              <a:gd name="T18" fmla="*/ 0 60000 65536"/>
              <a:gd name="T19" fmla="*/ 0 60000 65536"/>
              <a:gd name="T20" fmla="*/ 0 60000 65536"/>
              <a:gd name="T21" fmla="*/ 0 60000 65536"/>
              <a:gd name="T22" fmla="*/ 0 60000 65536"/>
              <a:gd name="T23" fmla="*/ 0 60000 65536"/>
              <a:gd name="T24" fmla="*/ 0 w 1658571"/>
              <a:gd name="T25" fmla="*/ 0 h 2125662"/>
              <a:gd name="T26" fmla="*/ 1658571 w 1658571"/>
              <a:gd name="T27" fmla="*/ 2125662 h 21256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58571" h="2125662">
                <a:moveTo>
                  <a:pt x="1" y="0"/>
                </a:moveTo>
                <a:lnTo>
                  <a:pt x="1442352" y="0"/>
                </a:lnTo>
                <a:cubicBezTo>
                  <a:pt x="1442357" y="326496"/>
                  <a:pt x="1442542" y="1154918"/>
                  <a:pt x="1442547" y="1481414"/>
                </a:cubicBezTo>
                <a:lnTo>
                  <a:pt x="1658571" y="1661434"/>
                </a:lnTo>
                <a:lnTo>
                  <a:pt x="1442547" y="1841454"/>
                </a:lnTo>
                <a:cubicBezTo>
                  <a:pt x="1442604" y="1960897"/>
                  <a:pt x="1442295" y="2006219"/>
                  <a:pt x="1442352" y="2125662"/>
                </a:cubicBezTo>
                <a:lnTo>
                  <a:pt x="0" y="2125662"/>
                </a:lnTo>
                <a:cubicBezTo>
                  <a:pt x="0" y="1417108"/>
                  <a:pt x="1" y="708554"/>
                  <a:pt x="1" y="0"/>
                </a:cubicBezTo>
                <a:close/>
              </a:path>
            </a:pathLst>
          </a:custGeom>
          <a:solidFill>
            <a:schemeClr val="bg1">
              <a:lumMod val="85000"/>
            </a:schemeClr>
          </a:solidFill>
          <a:ln w="9525">
            <a:noFill/>
            <a:round/>
          </a:ln>
        </p:spPr>
        <p:txBody>
          <a:bodyPr/>
          <a:lstStyle/>
          <a:p>
            <a:pPr>
              <a:defRPr/>
            </a:pPr>
            <a:endParaRPr lang="en-GB" sz="1300">
              <a:solidFill>
                <a:srgbClr val="000000"/>
              </a:solidFill>
              <a:latin typeface="Arial" panose="020B0604020202090204" pitchFamily="34" charset="0"/>
              <a:ea typeface="黑体" panose="02010609060101010101" charset="-122"/>
              <a:cs typeface="Arial" panose="020B0604020202090204" pitchFamily="34" charset="0"/>
            </a:endParaRPr>
          </a:p>
        </p:txBody>
      </p:sp>
      <p:sp>
        <p:nvSpPr>
          <p:cNvPr id="13" name="Rectangle 3"/>
          <p:cNvSpPr txBox="1">
            <a:spLocks noChangeArrowheads="1"/>
          </p:cNvSpPr>
          <p:nvPr/>
        </p:nvSpPr>
        <p:spPr bwMode="auto">
          <a:xfrm>
            <a:off x="5875020" y="5302885"/>
            <a:ext cx="1167130" cy="469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342900" indent="-342900">
              <a:defRPr sz="2400">
                <a:solidFill>
                  <a:schemeClr val="tx1"/>
                </a:solidFill>
                <a:latin typeface="Arial" panose="020B0604020202090204" pitchFamily="34" charset="0"/>
                <a:ea typeface="MS PGothic" panose="020B0600070205080204" pitchFamily="34" charset="-128"/>
              </a:defRPr>
            </a:lvl1pPr>
            <a:lvl2pPr indent="-190500">
              <a:defRPr sz="2400">
                <a:solidFill>
                  <a:schemeClr val="tx1"/>
                </a:solidFill>
                <a:latin typeface="Arial" panose="020B0604020202090204" pitchFamily="34" charset="0"/>
                <a:ea typeface="MS PGothic" panose="020B0600070205080204" pitchFamily="34" charset="-128"/>
              </a:defRPr>
            </a:lvl2pPr>
            <a:lvl3pPr marL="1143000" indent="-228600">
              <a:defRPr sz="2400">
                <a:solidFill>
                  <a:schemeClr val="tx1"/>
                </a:solidFill>
                <a:latin typeface="Arial" panose="020B0604020202090204" pitchFamily="34" charset="0"/>
                <a:ea typeface="MS PGothic" panose="020B0600070205080204" pitchFamily="34" charset="-128"/>
              </a:defRPr>
            </a:lvl3pPr>
            <a:lvl4pPr marL="1600200" indent="-228600">
              <a:defRPr sz="2400">
                <a:solidFill>
                  <a:schemeClr val="tx1"/>
                </a:solidFill>
                <a:latin typeface="Arial" panose="020B0604020202090204" pitchFamily="34" charset="0"/>
                <a:ea typeface="MS PGothic" panose="020B0600070205080204" pitchFamily="34" charset="-128"/>
              </a:defRPr>
            </a:lvl4pPr>
            <a:lvl5pPr marL="2057400" indent="-228600">
              <a:defRPr sz="2400">
                <a:solidFill>
                  <a:schemeClr val="tx1"/>
                </a:solidFill>
                <a:latin typeface="Arial" panose="020B060402020209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9pPr>
          </a:lstStyle>
          <a:p>
            <a:pPr marL="0" lvl="1" algn="ctr" eaLnBrk="1" hangingPunct="1">
              <a:spcBef>
                <a:spcPct val="20000"/>
              </a:spcBef>
              <a:buSzPct val="80000"/>
            </a:pPr>
            <a:r>
              <a:rPr lang="zh-CN" altLang="en-US" sz="1400" dirty="0">
                <a:solidFill>
                  <a:srgbClr val="262626"/>
                </a:solidFill>
                <a:ea typeface="黑体" panose="02010609060101010101" charset="-122"/>
              </a:rPr>
              <a:t>储能液冷</a:t>
            </a:r>
            <a:endParaRPr lang="zh-CN" altLang="en-US" sz="1400" dirty="0">
              <a:solidFill>
                <a:srgbClr val="262626"/>
              </a:solidFill>
              <a:ea typeface="黑体" panose="02010609060101010101" charset="-122"/>
            </a:endParaRPr>
          </a:p>
          <a:p>
            <a:pPr marL="0" lvl="1" algn="ctr" eaLnBrk="1" hangingPunct="1">
              <a:spcBef>
                <a:spcPct val="20000"/>
              </a:spcBef>
              <a:buSzPct val="80000"/>
            </a:pPr>
            <a:r>
              <a:rPr lang="zh-CN" altLang="en-US" sz="1400" dirty="0">
                <a:solidFill>
                  <a:srgbClr val="262626"/>
                </a:solidFill>
                <a:ea typeface="黑体" panose="02010609060101010101" charset="-122"/>
              </a:rPr>
              <a:t>温控解决方案</a:t>
            </a:r>
            <a:endParaRPr sz="1400" dirty="0">
              <a:ea typeface="黑体" panose="02010609060101010101" charset="-122"/>
              <a:cs typeface="Arial" panose="020B0604020202090204" pitchFamily="34" charset="0"/>
            </a:endParaRPr>
          </a:p>
        </p:txBody>
      </p:sp>
      <p:pic>
        <p:nvPicPr>
          <p:cNvPr id="17" name="图片 16"/>
          <p:cNvPicPr>
            <a:picLocks noChangeAspect="1"/>
          </p:cNvPicPr>
          <p:nvPr/>
        </p:nvPicPr>
        <p:blipFill>
          <a:blip r:embed="rId5"/>
          <a:stretch>
            <a:fillRect/>
          </a:stretch>
        </p:blipFill>
        <p:spPr>
          <a:xfrm>
            <a:off x="1475105" y="2718435"/>
            <a:ext cx="1998980" cy="1746250"/>
          </a:xfrm>
          <a:prstGeom prst="rect">
            <a:avLst/>
          </a:prstGeom>
        </p:spPr>
      </p:pic>
      <p:pic>
        <p:nvPicPr>
          <p:cNvPr id="15" name="图片 14" descr="电力预制舱1"/>
          <p:cNvPicPr>
            <a:picLocks noChangeAspect="1"/>
          </p:cNvPicPr>
          <p:nvPr/>
        </p:nvPicPr>
        <p:blipFill>
          <a:blip r:embed="rId6"/>
          <a:stretch>
            <a:fillRect/>
          </a:stretch>
        </p:blipFill>
        <p:spPr>
          <a:xfrm>
            <a:off x="6105525" y="2700020"/>
            <a:ext cx="1116965" cy="809625"/>
          </a:xfrm>
          <a:prstGeom prst="rect">
            <a:avLst/>
          </a:prstGeom>
        </p:spPr>
      </p:pic>
      <p:pic>
        <p:nvPicPr>
          <p:cNvPr id="22" name="图片 21" descr="电力预制舱2"/>
          <p:cNvPicPr>
            <a:picLocks noChangeAspect="1"/>
          </p:cNvPicPr>
          <p:nvPr/>
        </p:nvPicPr>
        <p:blipFill>
          <a:blip r:embed="rId7"/>
          <a:stretch>
            <a:fillRect/>
          </a:stretch>
        </p:blipFill>
        <p:spPr>
          <a:xfrm flipH="1">
            <a:off x="6188710" y="3545205"/>
            <a:ext cx="1147445" cy="910590"/>
          </a:xfrm>
          <a:prstGeom prst="rect">
            <a:avLst/>
          </a:prstGeom>
        </p:spPr>
      </p:pic>
      <p:pic>
        <p:nvPicPr>
          <p:cNvPr id="24" name="图片 23" descr="电力预制舱3"/>
          <p:cNvPicPr>
            <a:picLocks noChangeAspect="1"/>
          </p:cNvPicPr>
          <p:nvPr/>
        </p:nvPicPr>
        <p:blipFill>
          <a:blip r:embed="rId8"/>
          <a:stretch>
            <a:fillRect/>
          </a:stretch>
        </p:blipFill>
        <p:spPr>
          <a:xfrm>
            <a:off x="8273415" y="2648585"/>
            <a:ext cx="807720" cy="1806575"/>
          </a:xfrm>
          <a:prstGeom prst="rect">
            <a:avLst/>
          </a:prstGeom>
        </p:spPr>
      </p:pic>
      <p:pic>
        <p:nvPicPr>
          <p:cNvPr id="25" name="图片 24" descr="储能电站3"/>
          <p:cNvPicPr>
            <a:picLocks noChangeAspect="1"/>
          </p:cNvPicPr>
          <p:nvPr/>
        </p:nvPicPr>
        <p:blipFill>
          <a:blip r:embed="rId9"/>
          <a:stretch>
            <a:fillRect/>
          </a:stretch>
        </p:blipFill>
        <p:spPr>
          <a:xfrm>
            <a:off x="4486275" y="4716780"/>
            <a:ext cx="753745" cy="1597660"/>
          </a:xfrm>
          <a:prstGeom prst="rect">
            <a:avLst/>
          </a:prstGeom>
        </p:spPr>
      </p:pic>
      <p:sp>
        <p:nvSpPr>
          <p:cNvPr id="45" name="矩形 13"/>
          <p:cNvSpPr/>
          <p:nvPr/>
        </p:nvSpPr>
        <p:spPr>
          <a:xfrm>
            <a:off x="6250305" y="1214755"/>
            <a:ext cx="4798695" cy="1383665"/>
          </a:xfrm>
          <a:prstGeom prst="rect">
            <a:avLst/>
          </a:prstGeom>
          <a:noFill/>
          <a:ln w="9525">
            <a:noFill/>
          </a:ln>
        </p:spPr>
        <p:txBody>
          <a:bodyPr wrap="square" anchor="t" anchorCtr="0">
            <a:spAutoFit/>
          </a:bodyPr>
          <a:lstStyle/>
          <a:p>
            <a:pPr marL="171450" indent="-171450" algn="l">
              <a:lnSpc>
                <a:spcPct val="150000"/>
              </a:lnSpc>
              <a:spcAft>
                <a:spcPts val="600"/>
              </a:spcAft>
              <a:buClr>
                <a:srgbClr val="E18F08"/>
              </a:buClr>
              <a:buSzPct val="100000"/>
              <a:buFont typeface="Wingdings" panose="05000000000000000000" charset="0"/>
              <a:buChar char="l"/>
            </a:pPr>
            <a:r>
              <a:rPr lang="zh-CN" altLang="en-US" sz="1400" dirty="0">
                <a:solidFill>
                  <a:srgbClr val="262626"/>
                </a:solidFill>
                <a:latin typeface="Arial" panose="020B0604020202090204" pitchFamily="34" charset="0"/>
                <a:ea typeface="黑体" panose="02010609060101010101" charset="-122"/>
              </a:rPr>
              <a:t>基于多年储能应用积累，英维克相关产品适用超宽温度范围，满足多种环境应用要求，并拥有强大的温控精准性和稳定性，具备多种传感器应用和监控功能，更能够以模块化设计缩短交付周期</a:t>
            </a:r>
            <a:endParaRPr lang="zh-CN" altLang="en-US" sz="1400" dirty="0">
              <a:solidFill>
                <a:srgbClr val="262626"/>
              </a:solidFill>
              <a:latin typeface="Arial" panose="020B0604020202090204" pitchFamily="34" charset="0"/>
              <a:ea typeface="黑体" panose="02010609060101010101" charset="-122"/>
            </a:endParaRPr>
          </a:p>
        </p:txBody>
      </p:sp>
      <p:pic>
        <p:nvPicPr>
          <p:cNvPr id="3074" name="Picture 2" descr="D:\Envicool\Product photo\Chiller\EMW\7.5KW\726ed9f52d183a44920e5f27c7e16f5.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421880" y="4561205"/>
            <a:ext cx="1209040" cy="181419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D:\Envicool\产品\配套产品\03 机柜配套产品族\Chiller\EMW30HDNC1A\EMW30HDNC1A-机组资料\EMW30HDNC1A-产品图\右侧面.png"/>
          <p:cNvPicPr>
            <a:picLocks noChangeAspect="1"/>
          </p:cNvPicPr>
          <p:nvPr/>
        </p:nvPicPr>
        <p:blipFill>
          <a:blip r:embed="rId11"/>
          <a:srcRect l="31139" t="13669" r="31468" b="4968"/>
          <a:stretch>
            <a:fillRect/>
          </a:stretch>
        </p:blipFill>
        <p:spPr>
          <a:xfrm>
            <a:off x="8444230" y="4732020"/>
            <a:ext cx="1132840" cy="1643380"/>
          </a:xfrm>
          <a:prstGeom prst="rect">
            <a:avLst/>
          </a:prstGeom>
          <a:noFill/>
          <a:ln w="9525">
            <a:noFill/>
          </a:ln>
        </p:spPr>
      </p:pic>
      <p:pic>
        <p:nvPicPr>
          <p:cNvPr id="3076" name="Picture 4" descr="D:\Envicool\Product photo\Chiller\EMW\EMW30HDNC1A-产品图\正面.png"/>
          <p:cNvPicPr>
            <a:picLocks noChangeAspect="1" noChangeArrowheads="1"/>
          </p:cNvPicPr>
          <p:nvPr/>
        </p:nvPicPr>
        <p:blipFill>
          <a:blip r:embed="rId12"/>
          <a:srcRect/>
          <a:stretch>
            <a:fillRect/>
          </a:stretch>
        </p:blipFill>
        <p:spPr bwMode="auto">
          <a:xfrm>
            <a:off x="9264650" y="4749165"/>
            <a:ext cx="1063625" cy="159575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nvSpPr>
        <p:spPr>
          <a:xfrm>
            <a:off x="1472565" y="93599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2400" b="1" kern="0" dirty="0">
                <a:solidFill>
                  <a:srgbClr val="E18F08"/>
                </a:solidFill>
                <a:latin typeface="Arial" panose="020B0604020202090204" pitchFamily="34" charset="0"/>
                <a:ea typeface="黑体" panose="02010609060101010101" charset="-122"/>
                <a:cs typeface="+mn-cs"/>
                <a:sym typeface="+mn-ea"/>
              </a:rPr>
              <a:t>智能电网及储能电站设备专用空调</a:t>
            </a:r>
            <a:endParaRPr sz="2400" b="1" kern="0" dirty="0">
              <a:solidFill>
                <a:srgbClr val="E18F08"/>
              </a:solidFill>
              <a:latin typeface="Arial" panose="020B0604020202090204" pitchFamily="34" charset="0"/>
              <a:ea typeface="黑体" panose="02010609060101010101" charset="-122"/>
              <a:cs typeface="+mn-cs"/>
              <a:sym typeface="+mn-ea"/>
            </a:endParaRPr>
          </a:p>
        </p:txBody>
      </p:sp>
      <p:sp>
        <p:nvSpPr>
          <p:cNvPr id="4"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kern="0" dirty="0">
                <a:latin typeface="Arial" panose="020B0604020202090204" pitchFamily="34" charset="0"/>
                <a:ea typeface="黑体" panose="02010609060101010101" charset="-122"/>
                <a:cs typeface="+mn-cs"/>
                <a:sym typeface="+mn-ea"/>
              </a:rPr>
              <a:t>二、储能温控业务</a:t>
            </a:r>
            <a:endParaRPr sz="3200" b="1" kern="0" dirty="0">
              <a:latin typeface="Arial" panose="020B0604020202090204" pitchFamily="34" charset="0"/>
              <a:ea typeface="黑体" panose="02010609060101010101" charset="-122"/>
              <a:cs typeface="+mn-cs"/>
              <a:sym typeface="+mn-ea"/>
            </a:endParaRPr>
          </a:p>
        </p:txBody>
      </p:sp>
      <p:grpSp>
        <p:nvGrpSpPr>
          <p:cNvPr id="17" name="组合 16"/>
          <p:cNvGrpSpPr/>
          <p:nvPr/>
        </p:nvGrpSpPr>
        <p:grpSpPr>
          <a:xfrm>
            <a:off x="1605915" y="1623060"/>
            <a:ext cx="9050643" cy="5021933"/>
            <a:chOff x="992" y="1444"/>
            <a:chExt cx="12219" cy="6780"/>
          </a:xfrm>
        </p:grpSpPr>
        <p:cxnSp>
          <p:nvCxnSpPr>
            <p:cNvPr id="19" name="直接箭头连接符 18"/>
            <p:cNvCxnSpPr/>
            <p:nvPr/>
          </p:nvCxnSpPr>
          <p:spPr>
            <a:xfrm flipV="1">
              <a:off x="1435" y="5747"/>
              <a:ext cx="10985" cy="41"/>
            </a:xfrm>
            <a:prstGeom prst="straightConnector1">
              <a:avLst/>
            </a:prstGeom>
            <a:ln>
              <a:solidFill>
                <a:schemeClr val="accent1">
                  <a:lumMod val="75000"/>
                </a:schemeClr>
              </a:solidFill>
              <a:tailEnd type="arrow"/>
            </a:ln>
          </p:spPr>
          <p:style>
            <a:lnRef idx="3">
              <a:schemeClr val="accent2"/>
            </a:lnRef>
            <a:fillRef idx="0">
              <a:schemeClr val="accent2"/>
            </a:fillRef>
            <a:effectRef idx="2">
              <a:schemeClr val="accent2"/>
            </a:effectRef>
            <a:fontRef idx="minor">
              <a:schemeClr val="tx1"/>
            </a:fontRef>
          </p:style>
        </p:cxnSp>
        <p:sp>
          <p:nvSpPr>
            <p:cNvPr id="8" name="文本框 7"/>
            <p:cNvSpPr txBox="1"/>
            <p:nvPr/>
          </p:nvSpPr>
          <p:spPr>
            <a:xfrm>
              <a:off x="1118" y="6106"/>
              <a:ext cx="5747" cy="2118"/>
            </a:xfrm>
            <a:prstGeom prst="rect">
              <a:avLst/>
            </a:prstGeom>
            <a:noFill/>
          </p:spPr>
          <p:txBody>
            <a:bodyPr wrap="square" rtlCol="0">
              <a:spAutoFit/>
            </a:bodyPr>
            <a:lstStyle/>
            <a:p>
              <a:pPr marL="171450" indent="-171450" algn="l" eaLnBrk="1">
                <a:lnSpc>
                  <a:spcPct val="150000"/>
                </a:lnSpc>
                <a:spcBef>
                  <a:spcPts val="0"/>
                </a:spcBef>
                <a:spcAft>
                  <a:spcPts val="0"/>
                </a:spcAft>
                <a:buClr>
                  <a:srgbClr val="E08F08"/>
                </a:buClr>
                <a:buFont typeface="Wingdings" panose="05000000000000000000" charset="0"/>
                <a:buChar char="l"/>
                <a:defRPr b="1">
                  <a:solidFill>
                    <a:srgbClr val="404040"/>
                  </a:solidFill>
                  <a:latin typeface="+mn-lt"/>
                  <a:ea typeface="+mn-ea"/>
                  <a:cs typeface="+mn-cs"/>
                  <a:sym typeface="阿里巴巴普惠体 R" panose="00020600040101010101" charset="-122"/>
                </a:defRPr>
              </a:pPr>
              <a:r>
                <a:rPr lang="zh-CN" altLang="en-US" b="0" kern="0"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上送风设计、远距离送风、快速降温 </a:t>
              </a:r>
              <a:endParaRPr lang="zh-CN" altLang="en-US" b="0" kern="0"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endParaRPr>
            </a:p>
            <a:p>
              <a:pPr marL="171450" indent="-171450" algn="l" eaLnBrk="1">
                <a:lnSpc>
                  <a:spcPct val="150000"/>
                </a:lnSpc>
                <a:spcBef>
                  <a:spcPts val="0"/>
                </a:spcBef>
                <a:spcAft>
                  <a:spcPts val="0"/>
                </a:spcAft>
                <a:buClr>
                  <a:srgbClr val="E08F08"/>
                </a:buClr>
                <a:buFont typeface="Wingdings" panose="05000000000000000000" charset="0"/>
                <a:buChar char="l"/>
                <a:defRPr b="1">
                  <a:solidFill>
                    <a:srgbClr val="404040"/>
                  </a:solidFill>
                  <a:latin typeface="+mn-lt"/>
                  <a:ea typeface="+mn-ea"/>
                  <a:cs typeface="+mn-cs"/>
                  <a:sym typeface="阿里巴巴普惠体 R" panose="00020600040101010101" charset="-122"/>
                </a:defRPr>
              </a:pPr>
              <a:r>
                <a:rPr lang="zh-CN" altLang="en-US" b="0" kern="0"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专业除湿设计、</a:t>
              </a:r>
              <a:r>
                <a:rPr lang="en-US" altLang="zh-CN" b="0" kern="0" dirty="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标配电加热功能 </a:t>
              </a:r>
              <a:endParaRPr lang="en-US" altLang="zh-CN" b="0" kern="0" dirty="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endParaRPr>
            </a:p>
            <a:p>
              <a:pPr marL="171450" indent="-171450" algn="l" eaLnBrk="1">
                <a:lnSpc>
                  <a:spcPct val="150000"/>
                </a:lnSpc>
                <a:spcBef>
                  <a:spcPts val="0"/>
                </a:spcBef>
                <a:spcAft>
                  <a:spcPts val="0"/>
                </a:spcAft>
                <a:buClr>
                  <a:srgbClr val="E08F08"/>
                </a:buClr>
                <a:buFont typeface="Wingdings" panose="05000000000000000000" charset="0"/>
                <a:buChar char="l"/>
                <a:defRPr b="1">
                  <a:solidFill>
                    <a:srgbClr val="404040"/>
                  </a:solidFill>
                  <a:latin typeface="+mn-lt"/>
                  <a:ea typeface="+mn-ea"/>
                  <a:cs typeface="+mn-cs"/>
                  <a:sym typeface="阿里巴巴普惠体 R" panose="00020600040101010101" charset="-122"/>
                </a:defRPr>
              </a:pPr>
              <a:r>
                <a:rPr lang="en-US" altLang="zh-CN" b="0" kern="0" dirty="0" smtClean="0">
                  <a:solidFill>
                    <a:schemeClr val="tx1">
                      <a:lumMod val="65000"/>
                      <a:lumOff val="35000"/>
                    </a:schemeClr>
                  </a:solidFill>
                  <a:latin typeface="Arial" panose="020B0604020202090204" pitchFamily="34" charset="0"/>
                  <a:ea typeface="黑体" panose="02010609060101010101" charset="-122"/>
                  <a:cs typeface="Arial" panose="020B0604020202090204" pitchFamily="34" charset="0"/>
                  <a:sym typeface="思源黑体 CN Regular" panose="020B0500000000000000" pitchFamily="34" charset="-122"/>
                </a:rPr>
                <a:t>RS</a:t>
              </a:r>
              <a:r>
                <a:rPr lang="en-US" altLang="zh-CN" b="0" kern="0"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485</a:t>
              </a:r>
              <a:r>
                <a:rPr lang="en-US" altLang="zh-CN" b="0" kern="0" dirty="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接口</a:t>
              </a:r>
              <a:r>
                <a:rPr lang="zh-CN" altLang="en-US" b="0" kern="0" dirty="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a:t>
              </a:r>
              <a:r>
                <a:rPr lang="en-US" altLang="zh-CN" b="0" kern="0" dirty="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持</a:t>
              </a:r>
              <a:r>
                <a:rPr lang="en-US" altLang="zh-CN" b="0" kern="0" dirty="0">
                  <a:solidFill>
                    <a:schemeClr val="tx1">
                      <a:lumMod val="65000"/>
                      <a:lumOff val="35000"/>
                    </a:schemeClr>
                  </a:solidFill>
                  <a:latin typeface="Arial" panose="020B0604020202090204" pitchFamily="34" charset="0"/>
                  <a:ea typeface="黑体" panose="02010609060101010101" charset="-122"/>
                  <a:cs typeface="Arial" panose="020B0604020202090204" pitchFamily="34" charset="0"/>
                  <a:sym typeface="思源黑体 CN Regular" panose="020B0500000000000000" pitchFamily="34" charset="-122"/>
                </a:rPr>
                <a:t>MODBUS</a:t>
              </a:r>
              <a:r>
                <a:rPr lang="en-US" altLang="zh-CN" b="0" kern="0" dirty="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协议通信 </a:t>
              </a:r>
              <a:endParaRPr lang="en-US" altLang="zh-CN" b="0" kern="0"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endParaRPr>
            </a:p>
            <a:p>
              <a:pPr marL="171450" indent="-171450" algn="l" eaLnBrk="1">
                <a:lnSpc>
                  <a:spcPts val="1800"/>
                </a:lnSpc>
                <a:spcBef>
                  <a:spcPts val="0"/>
                </a:spcBef>
                <a:spcAft>
                  <a:spcPts val="0"/>
                </a:spcAft>
                <a:buClr>
                  <a:srgbClr val="E08F08"/>
                </a:buClr>
                <a:buFont typeface="Wingdings" panose="05000000000000000000" charset="0"/>
                <a:buChar char="l"/>
                <a:defRPr b="1">
                  <a:solidFill>
                    <a:srgbClr val="404040"/>
                  </a:solidFill>
                  <a:latin typeface="+mn-lt"/>
                  <a:ea typeface="+mn-ea"/>
                  <a:cs typeface="+mn-cs"/>
                  <a:sym typeface="阿里巴巴普惠体 R" panose="00020600040101010101" charset="-122"/>
                </a:defRPr>
              </a:pPr>
              <a:endParaRPr lang="en-US" altLang="zh-CN" b="0" kern="0" dirty="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endParaRPr>
            </a:p>
          </p:txBody>
        </p:sp>
        <p:sp>
          <p:nvSpPr>
            <p:cNvPr id="22" name="Rechteck 1"/>
            <p:cNvSpPr/>
            <p:nvPr/>
          </p:nvSpPr>
          <p:spPr>
            <a:xfrm>
              <a:off x="1434" y="5138"/>
              <a:ext cx="1309" cy="499"/>
            </a:xfrm>
            <a:prstGeom prst="rect">
              <a:avLst/>
            </a:prstGeom>
          </p:spPr>
          <p:txBody>
            <a:bodyPr wrap="square" lIns="91413" tIns="45706" rIns="91413" bIns="45706">
              <a:spAutoFit/>
            </a:bodyPr>
            <a:lstStyle/>
            <a:p>
              <a:pPr marL="0" marR="0" lvl="0" indent="0" algn="l" defTabSz="914400" rtl="0" eaLnBrk="1" fontAlgn="auto" latinLnBrk="0" hangingPunct="0">
                <a:lnSpc>
                  <a:spcPct val="100000"/>
                </a:lnSpc>
                <a:spcBef>
                  <a:spcPts val="0"/>
                </a:spcBef>
                <a:spcAft>
                  <a:spcPts val="0"/>
                </a:spcAft>
                <a:buClrTx/>
                <a:buSzTx/>
                <a:buFontTx/>
                <a:buNone/>
                <a:defRPr/>
              </a:pPr>
              <a:r>
                <a:rPr kumimoji="0" lang="en-US" altLang="zh-CN" b="1" i="0" kern="0" baseline="0" noProof="0" dirty="0" smtClean="0">
                  <a:ln>
                    <a:noFill/>
                  </a:ln>
                  <a:solidFill>
                    <a:srgbClr val="000000"/>
                  </a:solidFill>
                  <a:effectLst/>
                  <a:uLnTx/>
                  <a:uFillTx/>
                  <a:latin typeface="Arial" panose="020B0604020202090204" pitchFamily="34" charset="0"/>
                  <a:ea typeface="黑体" panose="02010609060101010101" charset="-122"/>
                  <a:cs typeface="Arial" panose="020B0604020202090204" pitchFamily="34" charset="0"/>
                  <a:sym typeface="Calibri" panose="020F0502020204030204"/>
                </a:rPr>
                <a:t>0.6kW</a:t>
              </a:r>
              <a:endParaRPr kumimoji="0" lang="en-US" altLang="zh-CN" b="1" i="0" kern="0" baseline="0" noProof="0" dirty="0" smtClean="0">
                <a:ln>
                  <a:noFill/>
                </a:ln>
                <a:solidFill>
                  <a:srgbClr val="000000"/>
                </a:solidFill>
                <a:effectLst/>
                <a:uLnTx/>
                <a:uFillTx/>
                <a:latin typeface="Arial" panose="020B0604020202090204" pitchFamily="34" charset="0"/>
                <a:ea typeface="黑体" panose="02010609060101010101" charset="-122"/>
                <a:cs typeface="Arial" panose="020B0604020202090204" pitchFamily="34" charset="0"/>
                <a:sym typeface="Calibri" panose="020F0502020204030204"/>
              </a:endParaRPr>
            </a:p>
          </p:txBody>
        </p:sp>
        <p:sp>
          <p:nvSpPr>
            <p:cNvPr id="23" name="Rechteck 1"/>
            <p:cNvSpPr/>
            <p:nvPr/>
          </p:nvSpPr>
          <p:spPr>
            <a:xfrm>
              <a:off x="11310" y="5138"/>
              <a:ext cx="1354" cy="496"/>
            </a:xfrm>
            <a:prstGeom prst="rect">
              <a:avLst/>
            </a:prstGeom>
          </p:spPr>
          <p:txBody>
            <a:bodyPr wrap="square" lIns="91413" tIns="45706" rIns="91413" bIns="45706">
              <a:spAutoFit/>
            </a:bodyPr>
            <a:lstStyle/>
            <a:p>
              <a:pPr marL="0" marR="0" lvl="0" indent="0" algn="l" defTabSz="914400" rtl="0" eaLnBrk="1" fontAlgn="auto" latinLnBrk="0" hangingPunct="0">
                <a:lnSpc>
                  <a:spcPct val="100000"/>
                </a:lnSpc>
                <a:spcBef>
                  <a:spcPts val="0"/>
                </a:spcBef>
                <a:spcAft>
                  <a:spcPts val="0"/>
                </a:spcAft>
                <a:buClrTx/>
                <a:buSzTx/>
                <a:buFontTx/>
                <a:buNone/>
                <a:defRPr/>
              </a:pPr>
              <a:r>
                <a:rPr kumimoji="0" lang="en-US" altLang="zh-CN" b="1" i="0" kern="0" baseline="0" noProof="0" dirty="0" smtClean="0">
                  <a:ln>
                    <a:noFill/>
                  </a:ln>
                  <a:solidFill>
                    <a:srgbClr val="000000"/>
                  </a:solidFill>
                  <a:effectLst/>
                  <a:uLnTx/>
                  <a:uFillTx/>
                  <a:latin typeface="Arial" panose="020B0604020202090204" pitchFamily="34" charset="0"/>
                  <a:ea typeface="黑体" panose="02010609060101010101" charset="-122"/>
                  <a:cs typeface="Arial" panose="020B0604020202090204" pitchFamily="34" charset="0"/>
                  <a:sym typeface="Calibri" panose="020F0502020204030204"/>
                </a:rPr>
                <a:t>55kW</a:t>
              </a:r>
              <a:endParaRPr kumimoji="0" lang="en-US" altLang="zh-CN" b="1" i="0" kern="0" baseline="0" noProof="0" dirty="0" smtClean="0">
                <a:ln>
                  <a:noFill/>
                </a:ln>
                <a:solidFill>
                  <a:srgbClr val="000000"/>
                </a:solidFill>
                <a:effectLst/>
                <a:uLnTx/>
                <a:uFillTx/>
                <a:latin typeface="Arial" panose="020B0604020202090204" pitchFamily="34" charset="0"/>
                <a:ea typeface="黑体" panose="02010609060101010101" charset="-122"/>
                <a:cs typeface="Arial" panose="020B0604020202090204" pitchFamily="34" charset="0"/>
                <a:sym typeface="Calibri" panose="020F0502020204030204"/>
              </a:endParaRPr>
            </a:p>
          </p:txBody>
        </p:sp>
        <p:pic>
          <p:nvPicPr>
            <p:cNvPr id="24" name="Picture 2" descr="D:\Envicool\产品\配套产品\03 户外柜配套产品族\MC系列\MC08HDNC1B（90050013-01）-T型\产品照片\照片-MC08HDNC1B.jpg"/>
            <p:cNvPicPr preferRelativeResize="0">
              <a:picLocks noChangeAspect="1" noChangeArrowheads="1"/>
            </p:cNvPicPr>
            <p:nvPr/>
          </p:nvPicPr>
          <p:blipFill>
            <a:blip r:embed="rId1"/>
            <a:srcRect/>
            <a:stretch>
              <a:fillRect/>
            </a:stretch>
          </p:blipFill>
          <p:spPr bwMode="auto">
            <a:xfrm>
              <a:off x="992" y="1951"/>
              <a:ext cx="1626" cy="2685"/>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
            <p:cNvPicPr preferRelativeResize="0">
              <a:picLocks noChangeAspect="1" noChangeArrowheads="1"/>
            </p:cNvPicPr>
            <p:nvPr/>
          </p:nvPicPr>
          <p:blipFill>
            <a:blip r:embed="rId2">
              <a:duotone>
                <a:prstClr val="black"/>
                <a:schemeClr val="bg1">
                  <a:tint val="45000"/>
                  <a:satMod val="400000"/>
                </a:schemeClr>
              </a:duotone>
            </a:blip>
            <a:srcRect/>
            <a:stretch>
              <a:fillRect/>
            </a:stretch>
          </p:blipFill>
          <p:spPr bwMode="auto">
            <a:xfrm>
              <a:off x="2943" y="1887"/>
              <a:ext cx="1429" cy="3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9"/>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2" y="1691"/>
              <a:ext cx="1428" cy="3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2"/>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63" y="1514"/>
              <a:ext cx="1599" cy="35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图片 27"/>
            <p:cNvPicPr preferRelativeResize="0">
              <a:picLocks noChangeAspect="1"/>
            </p:cNvPicPr>
            <p:nvPr/>
          </p:nvPicPr>
          <p:blipFill>
            <a:blip r:embed="rId5" cstate="email"/>
            <a:stretch>
              <a:fillRect/>
            </a:stretch>
          </p:blipFill>
          <p:spPr>
            <a:xfrm>
              <a:off x="4855" y="1697"/>
              <a:ext cx="1099" cy="3174"/>
            </a:xfrm>
            <a:prstGeom prst="rect">
              <a:avLst/>
            </a:prstGeom>
          </p:spPr>
        </p:pic>
        <p:pic>
          <p:nvPicPr>
            <p:cNvPr id="29"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501" y="1444"/>
              <a:ext cx="2620" cy="3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文本框 15"/>
            <p:cNvSpPr txBox="1"/>
            <p:nvPr/>
          </p:nvSpPr>
          <p:spPr>
            <a:xfrm>
              <a:off x="7638" y="6106"/>
              <a:ext cx="5573" cy="1806"/>
            </a:xfrm>
            <a:prstGeom prst="rect">
              <a:avLst/>
            </a:prstGeom>
            <a:noFill/>
          </p:spPr>
          <p:txBody>
            <a:bodyPr wrap="square" rtlCol="0">
              <a:spAutoFit/>
            </a:bodyPr>
            <a:lstStyle/>
            <a:p>
              <a:pPr marL="171450" indent="-171450" algn="l" eaLnBrk="1">
                <a:lnSpc>
                  <a:spcPct val="150000"/>
                </a:lnSpc>
                <a:spcBef>
                  <a:spcPts val="0"/>
                </a:spcBef>
                <a:spcAft>
                  <a:spcPts val="0"/>
                </a:spcAft>
                <a:buClr>
                  <a:srgbClr val="E08F08"/>
                </a:buClr>
                <a:buFont typeface="Wingdings" panose="05000000000000000000" charset="0"/>
                <a:buChar char="l"/>
                <a:defRPr b="1">
                  <a:solidFill>
                    <a:srgbClr val="404040"/>
                  </a:solidFill>
                  <a:latin typeface="+mn-lt"/>
                  <a:ea typeface="+mn-ea"/>
                  <a:cs typeface="+mn-cs"/>
                  <a:sym typeface="阿里巴巴普惠体 R" panose="00020600040101010101" charset="-122"/>
                </a:defRPr>
              </a:pPr>
              <a:r>
                <a:rPr lang="zh-CN" altLang="en-US" b="0" kern="0"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显示屏中英文菜单显示、</a:t>
              </a:r>
              <a:r>
                <a:rPr lang="en-US" altLang="zh-CN" b="0" kern="0"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方便参数设定和信息查看 </a:t>
              </a:r>
              <a:endParaRPr lang="en-US" altLang="zh-CN" b="0" kern="0"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endParaRPr>
            </a:p>
            <a:p>
              <a:pPr marL="171450" indent="-171450" algn="l" eaLnBrk="1">
                <a:lnSpc>
                  <a:spcPct val="150000"/>
                </a:lnSpc>
                <a:spcBef>
                  <a:spcPts val="0"/>
                </a:spcBef>
                <a:spcAft>
                  <a:spcPts val="0"/>
                </a:spcAft>
                <a:buClr>
                  <a:srgbClr val="E08F08"/>
                </a:buClr>
                <a:buFont typeface="Wingdings" panose="05000000000000000000" charset="0"/>
                <a:buChar char="l"/>
                <a:defRPr b="1">
                  <a:solidFill>
                    <a:srgbClr val="404040"/>
                  </a:solidFill>
                  <a:latin typeface="+mn-lt"/>
                  <a:ea typeface="+mn-ea"/>
                  <a:cs typeface="+mn-cs"/>
                  <a:sym typeface="阿里巴巴普惠体 R" panose="00020600040101010101" charset="-122"/>
                </a:defRPr>
              </a:pPr>
              <a:r>
                <a:rPr lang="zh-CN" altLang="en-US" b="0" kern="0" dirty="0" smtClean="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多种防护工艺、</a:t>
              </a:r>
              <a:r>
                <a:rPr lang="en-US" altLang="zh-CN" b="0" kern="0" dirty="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满足现场恶劣环境</a:t>
              </a:r>
              <a:endParaRPr lang="en-US" altLang="zh-CN" b="0" kern="0" dirty="0">
                <a:solidFill>
                  <a:schemeClr val="tx1">
                    <a:lumMod val="65000"/>
                    <a:lumOff val="3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lang="zh-CN" altLang="en-US" sz="3200" b="1" dirty="0">
                <a:latin typeface="黑体" panose="02010609060101010101" charset="-122"/>
                <a:ea typeface="黑体" panose="02010609060101010101" charset="-122"/>
                <a:cs typeface="+mn-cs"/>
                <a:sym typeface="+mn-ea"/>
              </a:rPr>
              <a:t>英维克概况</a:t>
            </a:r>
            <a:endParaRPr lang="zh-CN" altLang="en-US" sz="3200" b="1" dirty="0">
              <a:latin typeface="黑体" panose="02010609060101010101" charset="-122"/>
              <a:ea typeface="黑体" panose="02010609060101010101" charset="-122"/>
              <a:cs typeface="+mn-cs"/>
              <a:sym typeface="+mn-ea"/>
            </a:endParaRPr>
          </a:p>
        </p:txBody>
      </p:sp>
      <p:sp>
        <p:nvSpPr>
          <p:cNvPr id="880" name="TextBox 2"/>
          <p:cNvSpPr txBox="1"/>
          <p:nvPr/>
        </p:nvSpPr>
        <p:spPr>
          <a:xfrm>
            <a:off x="1330325" y="1657350"/>
            <a:ext cx="9553575" cy="3784600"/>
          </a:xfrm>
          <a:prstGeom prst="rect">
            <a:avLst/>
          </a:prstGeom>
          <a:ln w="12700">
            <a:miter lim="400000"/>
          </a:ln>
        </p:spPr>
        <p:txBody>
          <a:bodyPr wrap="square" lIns="45719" rIns="45719">
            <a:spAutoFit/>
          </a:bodyPr>
          <a:lstStyle/>
          <a:p>
            <a:pPr marL="342900" indent="-342900" algn="just">
              <a:lnSpc>
                <a:spcPct val="150000"/>
              </a:lnSpc>
              <a:buFont typeface="Arial" panose="020B0604020202090204" pitchFamily="34" charset="0"/>
              <a:buChar char="•"/>
              <a:defRPr sz="1200">
                <a:latin typeface="+mn-lt"/>
                <a:ea typeface="+mn-ea"/>
                <a:cs typeface="+mn-cs"/>
                <a:sym typeface="阿里巴巴普惠体 R" panose="00020600040101010101" charset="-122"/>
              </a:defRPr>
            </a:pPr>
            <a:r>
              <a:rPr sz="2000" dirty="0">
                <a:latin typeface="黑体" panose="02010609060101010101" charset="-122"/>
                <a:ea typeface="黑体" panose="02010609060101010101" charset="-122"/>
                <a:cs typeface="黑体" panose="02010609060101010101" charset="-122"/>
                <a:sym typeface="思源黑体 CN Regular" panose="020B0500000000000000" pitchFamily="34" charset="-122"/>
              </a:rPr>
              <a:t>精密温控节能设备提供商</a:t>
            </a:r>
            <a:r>
              <a:rPr lang="zh-CN" sz="2000" dirty="0">
                <a:latin typeface="黑体" panose="02010609060101010101" charset="-122"/>
                <a:ea typeface="黑体" panose="02010609060101010101" charset="-122"/>
                <a:cs typeface="黑体" panose="02010609060101010101" charset="-122"/>
                <a:sym typeface="思源黑体 CN Regular" panose="020B0500000000000000" pitchFamily="34" charset="-122"/>
              </a:rPr>
              <a:t>，</a:t>
            </a:r>
            <a:r>
              <a:rPr sz="2000" b="1" dirty="0">
                <a:solidFill>
                  <a:srgbClr val="E08F08"/>
                </a:solidFill>
                <a:latin typeface="黑体" panose="02010609060101010101" charset="-122"/>
                <a:ea typeface="黑体" panose="02010609060101010101" charset="-122"/>
                <a:cs typeface="黑体" panose="02010609060101010101" charset="-122"/>
                <a:sym typeface="思源黑体 CN Regular" panose="020B0500000000000000" pitchFamily="34" charset="-122"/>
              </a:rPr>
              <a:t>国家级高新技术企业</a:t>
            </a:r>
            <a:endParaRPr lang="zh-CN" sz="2000" dirty="0">
              <a:latin typeface="黑体" panose="02010609060101010101" charset="-122"/>
              <a:ea typeface="黑体" panose="02010609060101010101" charset="-122"/>
              <a:cs typeface="黑体" panose="02010609060101010101" charset="-122"/>
              <a:sym typeface="思源黑体 CN Regular" panose="020B0500000000000000" pitchFamily="34" charset="-122"/>
            </a:endParaRPr>
          </a:p>
          <a:p>
            <a:pPr marL="342900" indent="-342900" algn="just">
              <a:lnSpc>
                <a:spcPct val="150000"/>
              </a:lnSpc>
              <a:buFont typeface="Arial" panose="020B0604020202090204" pitchFamily="34" charset="0"/>
              <a:buChar char="•"/>
              <a:defRPr sz="1200">
                <a:latin typeface="+mn-lt"/>
                <a:ea typeface="+mn-ea"/>
                <a:cs typeface="+mn-cs"/>
                <a:sym typeface="阿里巴巴普惠体 R" panose="00020600040101010101" charset="-122"/>
              </a:defRPr>
            </a:pPr>
            <a:r>
              <a:rPr lang="zh-CN" sz="2000" dirty="0">
                <a:latin typeface="黑体" panose="02010609060101010101" charset="-122"/>
                <a:ea typeface="黑体" panose="02010609060101010101" charset="-122"/>
                <a:cs typeface="黑体" panose="02010609060101010101" charset="-122"/>
                <a:sym typeface="思源黑体 CN Regular" panose="020B0500000000000000" pitchFamily="34" charset="-122"/>
              </a:rPr>
              <a:t>总部位于深圳，</a:t>
            </a:r>
            <a:r>
              <a:rPr lang="zh-CN" sz="2000" b="1" dirty="0">
                <a:solidFill>
                  <a:srgbClr val="E08F08"/>
                </a:solidFill>
                <a:latin typeface="黑体" panose="02010609060101010101" charset="-122"/>
                <a:ea typeface="黑体" panose="02010609060101010101" charset="-122"/>
                <a:cs typeface="黑体" panose="02010609060101010101" charset="-122"/>
                <a:sym typeface="思源黑体 CN Regular" panose="020B0500000000000000" pitchFamily="34" charset="-122"/>
              </a:rPr>
              <a:t>成立于2005年，2016年12月29日登陆深交所，股票代码：</a:t>
            </a:r>
            <a:r>
              <a:rPr lang="en-US" altLang="zh-CN" sz="2000" b="1" dirty="0">
                <a:solidFill>
                  <a:srgbClr val="E08F08"/>
                </a:solidFill>
                <a:latin typeface="黑体" panose="02010609060101010101" charset="-122"/>
                <a:ea typeface="黑体" panose="02010609060101010101" charset="-122"/>
                <a:cs typeface="黑体" panose="02010609060101010101" charset="-122"/>
                <a:sym typeface="思源黑体 CN Regular" panose="020B0500000000000000" pitchFamily="34" charset="-122"/>
              </a:rPr>
              <a:t>002837</a:t>
            </a:r>
            <a:endParaRPr lang="en-US" altLang="zh-CN" sz="2000" dirty="0">
              <a:latin typeface="黑体" panose="02010609060101010101" charset="-122"/>
              <a:ea typeface="黑体" panose="02010609060101010101" charset="-122"/>
              <a:cs typeface="黑体" panose="02010609060101010101" charset="-122"/>
              <a:sym typeface="思源黑体 CN Regular" panose="020B0500000000000000" pitchFamily="34" charset="-122"/>
            </a:endParaRPr>
          </a:p>
          <a:p>
            <a:pPr marL="342900" indent="-342900" algn="just">
              <a:lnSpc>
                <a:spcPct val="150000"/>
              </a:lnSpc>
              <a:buFont typeface="Arial" panose="020B0604020202090204" pitchFamily="34" charset="0"/>
              <a:buChar char="•"/>
              <a:defRPr sz="1200">
                <a:latin typeface="+mn-lt"/>
                <a:ea typeface="+mn-ea"/>
                <a:cs typeface="+mn-cs"/>
                <a:sym typeface="阿里巴巴普惠体 R" panose="00020600040101010101" charset="-122"/>
              </a:defRPr>
            </a:pPr>
            <a:r>
              <a:rPr lang="zh-CN" sz="2000" dirty="0" smtClean="0">
                <a:latin typeface="黑体" panose="02010609060101010101" charset="-122"/>
                <a:ea typeface="黑体" panose="02010609060101010101" charset="-122"/>
                <a:cs typeface="黑体" panose="02010609060101010101" charset="-122"/>
                <a:sym typeface="思源黑体 CN Regular" panose="020B0500000000000000" pitchFamily="34" charset="-122"/>
              </a:rPr>
              <a:t>累计</a:t>
            </a:r>
            <a:r>
              <a:rPr sz="2000" dirty="0" smtClean="0">
                <a:latin typeface="黑体" panose="02010609060101010101" charset="-122"/>
                <a:ea typeface="黑体" panose="02010609060101010101" charset="-122"/>
                <a:cs typeface="黑体" panose="02010609060101010101" charset="-122"/>
                <a:sym typeface="思源黑体 CN Regular" panose="020B0500000000000000" pitchFamily="34" charset="-122"/>
              </a:rPr>
              <a:t>超过</a:t>
            </a:r>
            <a:r>
              <a:rPr lang="en-US" sz="2000" b="1" dirty="0" smtClean="0">
                <a:solidFill>
                  <a:srgbClr val="E08F08"/>
                </a:solidFill>
                <a:latin typeface="黑体" panose="02010609060101010101" charset="-122"/>
                <a:ea typeface="黑体" panose="02010609060101010101" charset="-122"/>
                <a:cs typeface="黑体" panose="02010609060101010101" charset="-122"/>
                <a:sym typeface="思源黑体 CN Regular" panose="020B0500000000000000" pitchFamily="34" charset="-122"/>
              </a:rPr>
              <a:t>3</a:t>
            </a:r>
            <a:r>
              <a:rPr sz="2000" b="1" dirty="0" smtClean="0">
                <a:solidFill>
                  <a:srgbClr val="E08F08"/>
                </a:solidFill>
                <a:latin typeface="黑体" panose="02010609060101010101" charset="-122"/>
                <a:ea typeface="黑体" panose="02010609060101010101" charset="-122"/>
                <a:cs typeface="黑体" panose="02010609060101010101" charset="-122"/>
                <a:sym typeface="思源黑体 CN Regular" panose="020B0500000000000000" pitchFamily="34" charset="-122"/>
              </a:rPr>
              <a:t>000000</a:t>
            </a:r>
            <a:r>
              <a:rPr sz="2000" b="1" dirty="0">
                <a:solidFill>
                  <a:srgbClr val="E08F08"/>
                </a:solidFill>
                <a:latin typeface="黑体" panose="02010609060101010101" charset="-122"/>
                <a:ea typeface="黑体" panose="02010609060101010101" charset="-122"/>
                <a:cs typeface="黑体" panose="02010609060101010101" charset="-122"/>
                <a:sym typeface="思源黑体 CN Regular" panose="020B0500000000000000" pitchFamily="34" charset="-122"/>
              </a:rPr>
              <a:t>套</a:t>
            </a:r>
            <a:r>
              <a:rPr sz="2000" dirty="0">
                <a:latin typeface="Arial" panose="020B0604020202090204" pitchFamily="34" charset="0"/>
                <a:ea typeface="黑体" panose="02010609060101010101" charset="-122"/>
                <a:cs typeface="Arial" panose="020B0604020202090204" pitchFamily="34" charset="0"/>
                <a:sym typeface="思源黑体 CN Regular" panose="020B0500000000000000" pitchFamily="34" charset="-122"/>
              </a:rPr>
              <a:t>ICT</a:t>
            </a:r>
            <a:r>
              <a:rPr sz="2000" dirty="0">
                <a:latin typeface="黑体" panose="02010609060101010101" charset="-122"/>
                <a:ea typeface="黑体" panose="02010609060101010101" charset="-122"/>
                <a:cs typeface="黑体" panose="02010609060101010101" charset="-122"/>
                <a:sym typeface="思源黑体 CN Regular" panose="020B0500000000000000" pitchFamily="34" charset="-122"/>
              </a:rPr>
              <a:t>高效制冷与自然冷却产品</a:t>
            </a:r>
            <a:r>
              <a:rPr lang="zh-CN" sz="2000" dirty="0">
                <a:latin typeface="黑体" panose="02010609060101010101" charset="-122"/>
                <a:ea typeface="黑体" panose="02010609060101010101" charset="-122"/>
                <a:cs typeface="黑体" panose="02010609060101010101" charset="-122"/>
                <a:sym typeface="思源黑体 CN Regular" panose="020B0500000000000000" pitchFamily="34" charset="-122"/>
              </a:rPr>
              <a:t>遍布全球</a:t>
            </a:r>
            <a:endParaRPr sz="2000" dirty="0">
              <a:latin typeface="黑体" panose="02010609060101010101" charset="-122"/>
              <a:ea typeface="黑体" panose="02010609060101010101" charset="-122"/>
              <a:cs typeface="黑体" panose="02010609060101010101" charset="-122"/>
              <a:sym typeface="思源黑体 CN Regular" panose="020B0500000000000000" pitchFamily="34" charset="-122"/>
            </a:endParaRPr>
          </a:p>
          <a:p>
            <a:pPr marL="342900" indent="-342900" algn="just">
              <a:lnSpc>
                <a:spcPct val="150000"/>
              </a:lnSpc>
              <a:buFont typeface="Arial" panose="020B0604020202090204" pitchFamily="34" charset="0"/>
              <a:buChar char="•"/>
              <a:defRPr sz="1200">
                <a:latin typeface="+mn-lt"/>
                <a:ea typeface="+mn-ea"/>
                <a:cs typeface="+mn-cs"/>
                <a:sym typeface="阿里巴巴普惠体 R" panose="00020600040101010101" charset="-122"/>
              </a:defRPr>
            </a:pPr>
            <a:r>
              <a:rPr lang="zh-CN" sz="2000" dirty="0" smtClean="0">
                <a:latin typeface="黑体" panose="02010609060101010101" charset="-122"/>
                <a:ea typeface="黑体" panose="02010609060101010101" charset="-122"/>
                <a:cs typeface="黑体" panose="02010609060101010101" charset="-122"/>
                <a:sym typeface="思源黑体 CN Regular" panose="020B0500000000000000" pitchFamily="34" charset="-122"/>
              </a:rPr>
              <a:t>代表客户：</a:t>
            </a:r>
            <a:r>
              <a:rPr sz="2000">
                <a:ea typeface="黑体" panose="02010609060101010101" charset="-122"/>
                <a:sym typeface="思源黑体 CN Regular" panose="020B0500000000000000" pitchFamily="34" charset="-122"/>
              </a:rPr>
              <a:t>中国电信、中国移动、中国联通、国家电网、腾讯、阿里巴巴、百度、秦淮数据、万国数据、世纪互联、上海数据港、宁德时代、阳光电源、华为、中兴、Eltek、Sprint、 SoftBank、BT等</a:t>
            </a:r>
            <a:endParaRPr sz="2000">
              <a:ea typeface="黑体" panose="02010609060101010101" charset="-122"/>
              <a:sym typeface="思源黑体 CN Regular" panose="020B0500000000000000" pitchFamily="34" charset="-122"/>
            </a:endParaRPr>
          </a:p>
          <a:p>
            <a:pPr marL="342900" indent="-342900" algn="just">
              <a:lnSpc>
                <a:spcPct val="150000"/>
              </a:lnSpc>
              <a:buFont typeface="Arial" panose="020B0604020202090204" pitchFamily="34" charset="0"/>
              <a:buChar char="•"/>
              <a:defRPr sz="1200">
                <a:latin typeface="+mn-lt"/>
                <a:ea typeface="+mn-ea"/>
                <a:cs typeface="+mn-cs"/>
                <a:sym typeface="阿里巴巴普惠体 R" panose="00020600040101010101" charset="-122"/>
              </a:defRPr>
            </a:pPr>
            <a:r>
              <a:rPr lang="zh-CN" sz="2000" dirty="0" smtClean="0">
                <a:latin typeface="黑体" panose="02010609060101010101" charset="-122"/>
                <a:ea typeface="黑体" panose="02010609060101010101" charset="-122"/>
                <a:cs typeface="黑体" panose="02010609060101010101" charset="-122"/>
                <a:sym typeface="思源黑体 CN Regular" panose="020B0500000000000000" pitchFamily="34" charset="-122"/>
              </a:rPr>
              <a:t>主要业务：</a:t>
            </a:r>
            <a:r>
              <a:rPr sz="2000" b="1" dirty="0" smtClean="0">
                <a:solidFill>
                  <a:srgbClr val="E08F08"/>
                </a:solidFill>
                <a:latin typeface="黑体" panose="02010609060101010101" charset="-122"/>
                <a:ea typeface="黑体" panose="02010609060101010101" charset="-122"/>
                <a:cs typeface="黑体" panose="02010609060101010101" charset="-122"/>
                <a:sym typeface="思源黑体 CN Regular" panose="020B0500000000000000" pitchFamily="34" charset="-122"/>
              </a:rPr>
              <a:t>数据中心温控、储能温控、液冷及电子散热、机柜空调、数据中心集成、冷链温控、新能源及轨交空调、室内空气环境</a:t>
            </a:r>
            <a:r>
              <a:rPr lang="zh-CN" sz="2000" b="1" dirty="0" smtClean="0">
                <a:solidFill>
                  <a:srgbClr val="E08F08"/>
                </a:solidFill>
                <a:latin typeface="黑体" panose="02010609060101010101" charset="-122"/>
                <a:ea typeface="黑体" panose="02010609060101010101" charset="-122"/>
                <a:cs typeface="黑体" panose="02010609060101010101" charset="-122"/>
                <a:sym typeface="思源黑体 CN Regular" panose="020B0500000000000000" pitchFamily="34" charset="-122"/>
              </a:rPr>
              <a:t>控制</a:t>
            </a:r>
            <a:r>
              <a:rPr sz="2000" b="1" dirty="0" smtClean="0">
                <a:solidFill>
                  <a:srgbClr val="E08F08"/>
                </a:solidFill>
                <a:latin typeface="黑体" panose="02010609060101010101" charset="-122"/>
                <a:ea typeface="黑体" panose="02010609060101010101" charset="-122"/>
                <a:cs typeface="黑体" panose="02010609060101010101" charset="-122"/>
                <a:sym typeface="思源黑体 CN Regular" panose="020B0500000000000000" pitchFamily="34" charset="-122"/>
              </a:rPr>
              <a:t>等</a:t>
            </a:r>
            <a:endParaRPr sz="2000" b="1" dirty="0" smtClean="0">
              <a:solidFill>
                <a:srgbClr val="E08F08"/>
              </a:solidFill>
              <a:latin typeface="黑体" panose="02010609060101010101" charset="-122"/>
              <a:ea typeface="黑体" panose="02010609060101010101" charset="-122"/>
              <a:cs typeface="黑体" panose="02010609060101010101" charset="-122"/>
              <a:sym typeface="思源黑体 CN Regular" panose="020B0500000000000000" pitchFamily="34"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图片 42" descr="微信图片_20220426180042555"/>
          <p:cNvPicPr>
            <a:picLocks noChangeAspect="1"/>
          </p:cNvPicPr>
          <p:nvPr/>
        </p:nvPicPr>
        <p:blipFill>
          <a:blip r:embed="rId1"/>
          <a:stretch>
            <a:fillRect/>
          </a:stretch>
        </p:blipFill>
        <p:spPr>
          <a:xfrm>
            <a:off x="3139440" y="1430655"/>
            <a:ext cx="4067175" cy="5305425"/>
          </a:xfrm>
          <a:prstGeom prst="rect">
            <a:avLst/>
          </a:prstGeom>
        </p:spPr>
      </p:pic>
      <p:sp>
        <p:nvSpPr>
          <p:cNvPr id="4"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kern="0" dirty="0">
                <a:latin typeface="Arial" panose="020B0604020202090204" pitchFamily="34" charset="0"/>
                <a:ea typeface="黑体" panose="02010609060101010101" charset="-122"/>
                <a:cs typeface="+mn-cs"/>
                <a:sym typeface="+mn-ea"/>
              </a:rPr>
              <a:t>二、储能温控业务</a:t>
            </a:r>
            <a:endParaRPr sz="3200" b="1" kern="0" dirty="0">
              <a:latin typeface="Arial" panose="020B0604020202090204" pitchFamily="34" charset="0"/>
              <a:ea typeface="黑体" panose="02010609060101010101" charset="-122"/>
              <a:cs typeface="+mn-cs"/>
              <a:sym typeface="+mn-ea"/>
            </a:endParaRPr>
          </a:p>
        </p:txBody>
      </p:sp>
      <p:pic>
        <p:nvPicPr>
          <p:cNvPr id="9" name="Picture 2" descr="D:\Envicool\Product photo\Chiller\7.5KW\726ed9f52d183a44920e5f27c7e16f5.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7080885" y="1400175"/>
            <a:ext cx="589915" cy="88455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8182610" y="1428115"/>
            <a:ext cx="1105535" cy="8299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2" descr="D:\Envicool\产品\配套产品\03 机柜配套产品族\Chiller\EMW30HDNC1A\EMW30HDNC1A-机组资料\EMW30HDNC1A-产品图\右侧面.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11950" y="2379345"/>
            <a:ext cx="1327150" cy="88455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19057684.40001293C\Desktop\Chiller\冷水机案例\微信图片_20210108172543.jpg微信图片_20210108172543"/>
          <p:cNvPicPr>
            <a:picLocks noChangeAspect="1" noChangeArrowheads="1"/>
          </p:cNvPicPr>
          <p:nvPr/>
        </p:nvPicPr>
        <p:blipFill>
          <a:blip r:embed="rId5"/>
          <a:srcRect/>
          <a:stretch>
            <a:fillRect/>
          </a:stretch>
        </p:blipFill>
        <p:spPr bwMode="auto">
          <a:xfrm>
            <a:off x="8182610" y="2341880"/>
            <a:ext cx="1105535" cy="829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图片 14"/>
          <p:cNvPicPr>
            <a:picLocks noChangeAspect="1"/>
          </p:cNvPicPr>
          <p:nvPr/>
        </p:nvPicPr>
        <p:blipFill>
          <a:blip r:embed="rId6"/>
          <a:stretch>
            <a:fillRect/>
          </a:stretch>
        </p:blipFill>
        <p:spPr>
          <a:xfrm>
            <a:off x="7038975" y="3378200"/>
            <a:ext cx="631825" cy="955040"/>
          </a:xfrm>
          <a:prstGeom prst="rect">
            <a:avLst/>
          </a:prstGeom>
        </p:spPr>
      </p:pic>
      <p:pic>
        <p:nvPicPr>
          <p:cNvPr id="23553" name="Picture 1"/>
          <p:cNvPicPr>
            <a:picLocks noChangeAspect="1" noChangeArrowheads="1"/>
          </p:cNvPicPr>
          <p:nvPr/>
        </p:nvPicPr>
        <p:blipFill>
          <a:blip r:embed="rId7"/>
          <a:srcRect l="7734" t="12157" r="4684" b="8627"/>
          <a:stretch>
            <a:fillRect/>
          </a:stretch>
        </p:blipFill>
        <p:spPr bwMode="auto">
          <a:xfrm>
            <a:off x="8182610" y="3412490"/>
            <a:ext cx="1449070" cy="874395"/>
          </a:xfrm>
          <a:prstGeom prst="rect">
            <a:avLst/>
          </a:prstGeom>
          <a:noFill/>
          <a:ln w="9525">
            <a:noFill/>
            <a:miter lim="800000"/>
            <a:headEnd/>
            <a:tailEnd/>
          </a:ln>
          <a:effectLst/>
        </p:spPr>
      </p:pic>
      <p:pic>
        <p:nvPicPr>
          <p:cNvPr id="21" name="图片 20" descr="11"/>
          <p:cNvPicPr>
            <a:picLocks noChangeAspect="1"/>
          </p:cNvPicPr>
          <p:nvPr/>
        </p:nvPicPr>
        <p:blipFill>
          <a:blip r:embed="rId8"/>
          <a:stretch>
            <a:fillRect/>
          </a:stretch>
        </p:blipFill>
        <p:spPr>
          <a:xfrm>
            <a:off x="6852285" y="5664835"/>
            <a:ext cx="1003935" cy="865505"/>
          </a:xfrm>
          <a:prstGeom prst="rect">
            <a:avLst/>
          </a:prstGeom>
        </p:spPr>
      </p:pic>
      <p:pic>
        <p:nvPicPr>
          <p:cNvPr id="7" name="图片 6"/>
          <p:cNvPicPr>
            <a:picLocks noChangeAspect="1"/>
          </p:cNvPicPr>
          <p:nvPr/>
        </p:nvPicPr>
        <p:blipFill>
          <a:blip r:embed="rId9"/>
          <a:stretch>
            <a:fillRect/>
          </a:stretch>
        </p:blipFill>
        <p:spPr>
          <a:xfrm>
            <a:off x="8182610" y="5664835"/>
            <a:ext cx="1220470" cy="884555"/>
          </a:xfrm>
          <a:prstGeom prst="rect">
            <a:avLst/>
          </a:prstGeom>
          <a:solidFill>
            <a:schemeClr val="lt1"/>
          </a:solidFill>
        </p:spPr>
      </p:pic>
      <p:pic>
        <p:nvPicPr>
          <p:cNvPr id="38" name="图片 8" descr="液冷管道"/>
          <p:cNvPicPr>
            <a:picLocks noChangeAspect="1"/>
          </p:cNvPicPr>
          <p:nvPr/>
        </p:nvPicPr>
        <p:blipFill>
          <a:blip r:embed="rId10"/>
          <a:stretch>
            <a:fillRect/>
          </a:stretch>
        </p:blipFill>
        <p:spPr>
          <a:xfrm>
            <a:off x="9707880" y="5645150"/>
            <a:ext cx="824865" cy="884555"/>
          </a:xfrm>
          <a:prstGeom prst="rect">
            <a:avLst/>
          </a:prstGeom>
          <a:noFill/>
          <a:ln w="9525">
            <a:noFill/>
          </a:ln>
        </p:spPr>
      </p:pic>
      <p:pic>
        <p:nvPicPr>
          <p:cNvPr id="13" name="图片 12"/>
          <p:cNvPicPr>
            <a:picLocks noChangeAspect="1"/>
          </p:cNvPicPr>
          <p:nvPr/>
        </p:nvPicPr>
        <p:blipFill>
          <a:blip r:embed="rId11"/>
          <a:stretch>
            <a:fillRect/>
          </a:stretch>
        </p:blipFill>
        <p:spPr>
          <a:xfrm>
            <a:off x="8182610" y="4397375"/>
            <a:ext cx="1321435" cy="969645"/>
          </a:xfrm>
          <a:prstGeom prst="rect">
            <a:avLst/>
          </a:prstGeom>
        </p:spPr>
      </p:pic>
      <p:sp>
        <p:nvSpPr>
          <p:cNvPr id="16" name="圆角矩形 15"/>
          <p:cNvSpPr/>
          <p:nvPr/>
        </p:nvSpPr>
        <p:spPr>
          <a:xfrm>
            <a:off x="1656715" y="4051935"/>
            <a:ext cx="1538605" cy="524510"/>
          </a:xfrm>
          <a:prstGeom prst="roundRect">
            <a:avLst/>
          </a:prstGeom>
          <a:solidFill>
            <a:srgbClr val="0233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latin typeface="黑体" panose="02010609060101010101" charset="-122"/>
                <a:ea typeface="黑体" panose="02010609060101010101" charset="-122"/>
              </a:rPr>
              <a:t>液冷产品族</a:t>
            </a:r>
            <a:endParaRPr lang="zh-CN" altLang="en-US" b="1">
              <a:latin typeface="黑体" panose="02010609060101010101" charset="-122"/>
              <a:ea typeface="黑体" panose="02010609060101010101" charset="-122"/>
            </a:endParaRPr>
          </a:p>
        </p:txBody>
      </p:sp>
      <p:sp>
        <p:nvSpPr>
          <p:cNvPr id="17" name="标题 1"/>
          <p:cNvSpPr>
            <a:spLocks noGrp="1"/>
          </p:cNvSpPr>
          <p:nvPr/>
        </p:nvSpPr>
        <p:spPr>
          <a:xfrm>
            <a:off x="1472565" y="93599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2400" b="1" kern="0" dirty="0">
                <a:solidFill>
                  <a:srgbClr val="E18F08"/>
                </a:solidFill>
                <a:latin typeface="Arial" panose="020B0604020202090204" pitchFamily="34" charset="0"/>
                <a:ea typeface="黑体" panose="02010609060101010101" charset="-122"/>
                <a:cs typeface="+mn-cs"/>
                <a:sym typeface="+mn-ea"/>
              </a:rPr>
              <a:t>储能液冷系统–产品系列概述</a:t>
            </a:r>
            <a:endParaRPr sz="2400" b="1" kern="0" dirty="0">
              <a:solidFill>
                <a:srgbClr val="E18F08"/>
              </a:solidFill>
              <a:latin typeface="Arial" panose="020B0604020202090204" pitchFamily="34" charset="0"/>
              <a:ea typeface="黑体" panose="02010609060101010101" charset="-122"/>
              <a:cs typeface="+mn-cs"/>
              <a:sym typeface="+mn-ea"/>
            </a:endParaRPr>
          </a:p>
        </p:txBody>
      </p:sp>
      <p:sp>
        <p:nvSpPr>
          <p:cNvPr id="62" name="文本框 61"/>
          <p:cNvSpPr txBox="1"/>
          <p:nvPr/>
        </p:nvSpPr>
        <p:spPr>
          <a:xfrm>
            <a:off x="3702685" y="2122805"/>
            <a:ext cx="1040130" cy="368300"/>
          </a:xfrm>
          <a:prstGeom prst="rect">
            <a:avLst/>
          </a:prstGeom>
          <a:noFill/>
        </p:spPr>
        <p:txBody>
          <a:bodyPr wrap="square" rtlCol="0">
            <a:spAutoFit/>
          </a:bodyPr>
          <a:lstStyle/>
          <a:p>
            <a:pPr algn="ctr"/>
            <a:r>
              <a:rPr lang="zh-CN" b="1" dirty="0">
                <a:solidFill>
                  <a:schemeClr val="tx1">
                    <a:lumMod val="85000"/>
                    <a:lumOff val="15000"/>
                  </a:schemeClr>
                </a:solidFill>
                <a:latin typeface="Arial" panose="020B0604020202090204" pitchFamily="34" charset="0"/>
                <a:ea typeface="黑体" panose="02010609060101010101" charset="-122"/>
              </a:rPr>
              <a:t>机柜型</a:t>
            </a:r>
            <a:endParaRPr lang="zh-CN" b="1" dirty="0">
              <a:solidFill>
                <a:schemeClr val="tx1">
                  <a:lumMod val="85000"/>
                  <a:lumOff val="15000"/>
                </a:schemeClr>
              </a:solidFill>
              <a:latin typeface="Arial" panose="020B0604020202090204" pitchFamily="34" charset="0"/>
              <a:ea typeface="黑体" panose="02010609060101010101" charset="-122"/>
            </a:endParaRPr>
          </a:p>
        </p:txBody>
      </p:sp>
      <p:sp>
        <p:nvSpPr>
          <p:cNvPr id="8" name="文本框 7"/>
          <p:cNvSpPr txBox="1"/>
          <p:nvPr/>
        </p:nvSpPr>
        <p:spPr>
          <a:xfrm>
            <a:off x="3622675" y="4392295"/>
            <a:ext cx="1252855" cy="368300"/>
          </a:xfrm>
          <a:prstGeom prst="rect">
            <a:avLst/>
          </a:prstGeom>
          <a:noFill/>
        </p:spPr>
        <p:txBody>
          <a:bodyPr wrap="square" rtlCol="0">
            <a:spAutoFit/>
          </a:bodyPr>
          <a:lstStyle/>
          <a:p>
            <a:pPr algn="ctr"/>
            <a:r>
              <a:rPr lang="zh-CN" b="1" dirty="0">
                <a:solidFill>
                  <a:schemeClr val="tx1">
                    <a:lumMod val="85000"/>
                    <a:lumOff val="15000"/>
                  </a:schemeClr>
                </a:solidFill>
                <a:latin typeface="Arial" panose="020B0604020202090204" pitchFamily="34" charset="0"/>
                <a:ea typeface="黑体" panose="02010609060101010101" charset="-122"/>
              </a:rPr>
              <a:t>集装箱型</a:t>
            </a:r>
            <a:endParaRPr lang="zh-CN" b="1" dirty="0">
              <a:solidFill>
                <a:schemeClr val="tx1">
                  <a:lumMod val="85000"/>
                  <a:lumOff val="15000"/>
                </a:schemeClr>
              </a:solidFill>
              <a:latin typeface="Arial" panose="020B0604020202090204" pitchFamily="34" charset="0"/>
              <a:ea typeface="黑体" panose="02010609060101010101" charset="-122"/>
            </a:endParaRPr>
          </a:p>
        </p:txBody>
      </p:sp>
      <p:sp>
        <p:nvSpPr>
          <p:cNvPr id="18" name="文本框 17"/>
          <p:cNvSpPr txBox="1"/>
          <p:nvPr/>
        </p:nvSpPr>
        <p:spPr>
          <a:xfrm>
            <a:off x="3622675" y="5824220"/>
            <a:ext cx="1252855" cy="368300"/>
          </a:xfrm>
          <a:prstGeom prst="rect">
            <a:avLst/>
          </a:prstGeom>
          <a:noFill/>
        </p:spPr>
        <p:txBody>
          <a:bodyPr wrap="square" rtlCol="0">
            <a:spAutoFit/>
          </a:bodyPr>
          <a:lstStyle/>
          <a:p>
            <a:pPr algn="ctr"/>
            <a:r>
              <a:rPr lang="zh-CN" b="1" dirty="0">
                <a:solidFill>
                  <a:schemeClr val="tx1">
                    <a:lumMod val="85000"/>
                    <a:lumOff val="15000"/>
                  </a:schemeClr>
                </a:solidFill>
                <a:latin typeface="Arial" panose="020B0604020202090204" pitchFamily="34" charset="0"/>
                <a:ea typeface="黑体" panose="02010609060101010101" charset="-122"/>
              </a:rPr>
              <a:t>结构部分</a:t>
            </a:r>
            <a:endParaRPr lang="zh-CN" b="1" dirty="0">
              <a:solidFill>
                <a:schemeClr val="tx1">
                  <a:lumMod val="85000"/>
                  <a:lumOff val="15000"/>
                </a:schemeClr>
              </a:solidFill>
              <a:latin typeface="Arial" panose="020B0604020202090204" pitchFamily="34" charset="0"/>
              <a:ea typeface="黑体" panose="02010609060101010101" charset="-122"/>
            </a:endParaRPr>
          </a:p>
        </p:txBody>
      </p:sp>
      <p:sp>
        <p:nvSpPr>
          <p:cNvPr id="20" name="文本框 19"/>
          <p:cNvSpPr txBox="1"/>
          <p:nvPr/>
        </p:nvSpPr>
        <p:spPr>
          <a:xfrm>
            <a:off x="4742815" y="1764030"/>
            <a:ext cx="792480" cy="306705"/>
          </a:xfrm>
          <a:prstGeom prst="rect">
            <a:avLst/>
          </a:prstGeom>
          <a:noFill/>
        </p:spPr>
        <p:txBody>
          <a:bodyPr wrap="square" rtlCol="0">
            <a:spAutoFit/>
          </a:bodyPr>
          <a:lstStyle/>
          <a:p>
            <a:pPr algn="ctr"/>
            <a:r>
              <a:rPr lang="zh-CN" altLang="en-US" sz="1400" dirty="0">
                <a:solidFill>
                  <a:schemeClr val="tx1">
                    <a:lumMod val="85000"/>
                    <a:lumOff val="15000"/>
                  </a:schemeClr>
                </a:solidFill>
                <a:latin typeface="Arial" panose="020B0604020202090204" pitchFamily="34" charset="0"/>
                <a:ea typeface="黑体" panose="02010609060101010101" charset="-122"/>
              </a:rPr>
              <a:t>门装型</a:t>
            </a:r>
            <a:endParaRPr lang="zh-CN" altLang="en-US" sz="1400" dirty="0">
              <a:solidFill>
                <a:schemeClr val="tx1">
                  <a:lumMod val="85000"/>
                  <a:lumOff val="15000"/>
                </a:schemeClr>
              </a:solidFill>
              <a:latin typeface="Arial" panose="020B0604020202090204" pitchFamily="34" charset="0"/>
              <a:ea typeface="黑体" panose="02010609060101010101" charset="-122"/>
            </a:endParaRPr>
          </a:p>
        </p:txBody>
      </p:sp>
      <p:sp>
        <p:nvSpPr>
          <p:cNvPr id="22" name="文本框 21"/>
          <p:cNvSpPr txBox="1"/>
          <p:nvPr/>
        </p:nvSpPr>
        <p:spPr>
          <a:xfrm>
            <a:off x="4742815" y="2592705"/>
            <a:ext cx="792480" cy="306705"/>
          </a:xfrm>
          <a:prstGeom prst="rect">
            <a:avLst/>
          </a:prstGeom>
          <a:noFill/>
        </p:spPr>
        <p:txBody>
          <a:bodyPr wrap="square" rtlCol="0">
            <a:spAutoFit/>
          </a:bodyPr>
          <a:lstStyle/>
          <a:p>
            <a:pPr algn="ctr"/>
            <a:r>
              <a:rPr lang="zh-CN" altLang="en-US" sz="1400" dirty="0">
                <a:solidFill>
                  <a:schemeClr val="tx1">
                    <a:lumMod val="85000"/>
                    <a:lumOff val="15000"/>
                  </a:schemeClr>
                </a:solidFill>
                <a:latin typeface="Arial" panose="020B0604020202090204" pitchFamily="34" charset="0"/>
                <a:ea typeface="黑体" panose="02010609060101010101" charset="-122"/>
              </a:rPr>
              <a:t>插框型</a:t>
            </a:r>
            <a:endParaRPr lang="zh-CN" altLang="en-US" sz="1400" dirty="0">
              <a:solidFill>
                <a:schemeClr val="tx1">
                  <a:lumMod val="85000"/>
                  <a:lumOff val="15000"/>
                </a:schemeClr>
              </a:solidFill>
              <a:latin typeface="Arial" panose="020B0604020202090204" pitchFamily="34" charset="0"/>
              <a:ea typeface="黑体" panose="02010609060101010101" charset="-122"/>
            </a:endParaRPr>
          </a:p>
        </p:txBody>
      </p:sp>
      <p:sp>
        <p:nvSpPr>
          <p:cNvPr id="23" name="文本框 22"/>
          <p:cNvSpPr txBox="1"/>
          <p:nvPr/>
        </p:nvSpPr>
        <p:spPr>
          <a:xfrm>
            <a:off x="4932045" y="3962400"/>
            <a:ext cx="792480" cy="306705"/>
          </a:xfrm>
          <a:prstGeom prst="rect">
            <a:avLst/>
          </a:prstGeom>
          <a:noFill/>
        </p:spPr>
        <p:txBody>
          <a:bodyPr wrap="square" rtlCol="0">
            <a:spAutoFit/>
          </a:bodyPr>
          <a:lstStyle/>
          <a:p>
            <a:pPr algn="ctr"/>
            <a:r>
              <a:rPr lang="zh-CN" altLang="en-US" sz="1400" dirty="0">
                <a:solidFill>
                  <a:schemeClr val="tx1">
                    <a:lumMod val="85000"/>
                    <a:lumOff val="15000"/>
                  </a:schemeClr>
                </a:solidFill>
                <a:latin typeface="Arial" panose="020B0604020202090204" pitchFamily="34" charset="0"/>
                <a:ea typeface="黑体" panose="02010609060101010101" charset="-122"/>
              </a:rPr>
              <a:t>内置型</a:t>
            </a:r>
            <a:endParaRPr lang="zh-CN" altLang="en-US" sz="1400" dirty="0">
              <a:solidFill>
                <a:schemeClr val="tx1">
                  <a:lumMod val="85000"/>
                  <a:lumOff val="15000"/>
                </a:schemeClr>
              </a:solidFill>
              <a:latin typeface="Arial" panose="020B0604020202090204" pitchFamily="34" charset="0"/>
              <a:ea typeface="黑体" panose="02010609060101010101" charset="-122"/>
            </a:endParaRPr>
          </a:p>
        </p:txBody>
      </p:sp>
      <p:sp>
        <p:nvSpPr>
          <p:cNvPr id="24" name="文本框 23"/>
          <p:cNvSpPr txBox="1"/>
          <p:nvPr/>
        </p:nvSpPr>
        <p:spPr>
          <a:xfrm>
            <a:off x="4932045" y="4932045"/>
            <a:ext cx="792480" cy="306705"/>
          </a:xfrm>
          <a:prstGeom prst="rect">
            <a:avLst/>
          </a:prstGeom>
          <a:noFill/>
        </p:spPr>
        <p:txBody>
          <a:bodyPr wrap="square" rtlCol="0">
            <a:spAutoFit/>
          </a:bodyPr>
          <a:lstStyle/>
          <a:p>
            <a:pPr algn="ctr"/>
            <a:r>
              <a:rPr lang="zh-CN" altLang="en-US" sz="1400" dirty="0">
                <a:solidFill>
                  <a:schemeClr val="tx1">
                    <a:lumMod val="85000"/>
                    <a:lumOff val="15000"/>
                  </a:schemeClr>
                </a:solidFill>
                <a:latin typeface="Arial" panose="020B0604020202090204" pitchFamily="34" charset="0"/>
                <a:ea typeface="黑体" panose="02010609060101010101" charset="-122"/>
              </a:rPr>
              <a:t>外置型</a:t>
            </a:r>
            <a:endParaRPr lang="zh-CN" altLang="en-US" sz="1400" dirty="0">
              <a:solidFill>
                <a:schemeClr val="tx1">
                  <a:lumMod val="85000"/>
                  <a:lumOff val="15000"/>
                </a:schemeClr>
              </a:solidFill>
              <a:latin typeface="Arial" panose="020B0604020202090204" pitchFamily="34" charset="0"/>
              <a:ea typeface="黑体" panose="02010609060101010101" charset="-122"/>
            </a:endParaRPr>
          </a:p>
        </p:txBody>
      </p:sp>
      <p:sp>
        <p:nvSpPr>
          <p:cNvPr id="25" name="文本框 24"/>
          <p:cNvSpPr txBox="1"/>
          <p:nvPr/>
        </p:nvSpPr>
        <p:spPr>
          <a:xfrm>
            <a:off x="5059045" y="5448935"/>
            <a:ext cx="792480" cy="306705"/>
          </a:xfrm>
          <a:prstGeom prst="rect">
            <a:avLst/>
          </a:prstGeom>
          <a:noFill/>
        </p:spPr>
        <p:txBody>
          <a:bodyPr wrap="square" rtlCol="0">
            <a:spAutoFit/>
          </a:bodyPr>
          <a:lstStyle/>
          <a:p>
            <a:pPr algn="l"/>
            <a:r>
              <a:rPr lang="zh-CN" altLang="en-US" sz="1400" dirty="0">
                <a:solidFill>
                  <a:schemeClr val="tx1">
                    <a:lumMod val="85000"/>
                    <a:lumOff val="15000"/>
                  </a:schemeClr>
                </a:solidFill>
                <a:latin typeface="Arial" panose="020B0604020202090204" pitchFamily="34" charset="0"/>
                <a:ea typeface="黑体" panose="02010609060101010101" charset="-122"/>
              </a:rPr>
              <a:t>液冷板</a:t>
            </a:r>
            <a:endParaRPr lang="zh-CN" altLang="en-US" sz="1400" dirty="0">
              <a:solidFill>
                <a:schemeClr val="tx1">
                  <a:lumMod val="85000"/>
                  <a:lumOff val="15000"/>
                </a:schemeClr>
              </a:solidFill>
              <a:latin typeface="Arial" panose="020B0604020202090204" pitchFamily="34" charset="0"/>
              <a:ea typeface="黑体" panose="02010609060101010101" charset="-122"/>
            </a:endParaRPr>
          </a:p>
        </p:txBody>
      </p:sp>
      <p:sp>
        <p:nvSpPr>
          <p:cNvPr id="26" name="文本框 25"/>
          <p:cNvSpPr txBox="1"/>
          <p:nvPr/>
        </p:nvSpPr>
        <p:spPr>
          <a:xfrm>
            <a:off x="5059045" y="5752465"/>
            <a:ext cx="1125220" cy="306705"/>
          </a:xfrm>
          <a:prstGeom prst="rect">
            <a:avLst/>
          </a:prstGeom>
          <a:noFill/>
        </p:spPr>
        <p:txBody>
          <a:bodyPr wrap="square" rtlCol="0">
            <a:spAutoFit/>
          </a:bodyPr>
          <a:lstStyle/>
          <a:p>
            <a:pPr algn="l"/>
            <a:r>
              <a:rPr lang="zh-CN" altLang="en-US" sz="1400" dirty="0">
                <a:solidFill>
                  <a:schemeClr val="tx1">
                    <a:lumMod val="85000"/>
                    <a:lumOff val="15000"/>
                  </a:schemeClr>
                </a:solidFill>
                <a:latin typeface="Arial" panose="020B0604020202090204" pitchFamily="34" charset="0"/>
                <a:ea typeface="黑体" panose="02010609060101010101" charset="-122"/>
              </a:rPr>
              <a:t>不锈钢主管</a:t>
            </a:r>
            <a:endParaRPr lang="zh-CN" altLang="en-US" sz="1400" dirty="0">
              <a:solidFill>
                <a:schemeClr val="tx1">
                  <a:lumMod val="85000"/>
                  <a:lumOff val="15000"/>
                </a:schemeClr>
              </a:solidFill>
              <a:latin typeface="Arial" panose="020B0604020202090204" pitchFamily="34" charset="0"/>
              <a:ea typeface="黑体" panose="02010609060101010101" charset="-122"/>
            </a:endParaRPr>
          </a:p>
        </p:txBody>
      </p:sp>
      <p:sp>
        <p:nvSpPr>
          <p:cNvPr id="27" name="文本框 26"/>
          <p:cNvSpPr txBox="1"/>
          <p:nvPr/>
        </p:nvSpPr>
        <p:spPr>
          <a:xfrm>
            <a:off x="5059045" y="6032500"/>
            <a:ext cx="1125220" cy="306705"/>
          </a:xfrm>
          <a:prstGeom prst="rect">
            <a:avLst/>
          </a:prstGeom>
          <a:noFill/>
        </p:spPr>
        <p:txBody>
          <a:bodyPr wrap="square" rtlCol="0">
            <a:spAutoFit/>
          </a:bodyPr>
          <a:lstStyle/>
          <a:p>
            <a:pPr algn="l"/>
            <a:r>
              <a:rPr lang="zh-CN" altLang="en-US" sz="1400" dirty="0">
                <a:solidFill>
                  <a:schemeClr val="tx1">
                    <a:lumMod val="85000"/>
                    <a:lumOff val="15000"/>
                  </a:schemeClr>
                </a:solidFill>
                <a:latin typeface="Arial" panose="020B0604020202090204" pitchFamily="34" charset="0"/>
                <a:ea typeface="黑体" panose="02010609060101010101" charset="-122"/>
              </a:rPr>
              <a:t>尼龙支管</a:t>
            </a:r>
            <a:endParaRPr lang="zh-CN" altLang="en-US" sz="1400" dirty="0">
              <a:solidFill>
                <a:schemeClr val="tx1">
                  <a:lumMod val="85000"/>
                  <a:lumOff val="15000"/>
                </a:schemeClr>
              </a:solidFill>
              <a:latin typeface="Arial" panose="020B0604020202090204" pitchFamily="34" charset="0"/>
              <a:ea typeface="黑体" panose="02010609060101010101" charset="-122"/>
            </a:endParaRPr>
          </a:p>
        </p:txBody>
      </p:sp>
      <p:sp>
        <p:nvSpPr>
          <p:cNvPr id="28" name="文本框 27"/>
          <p:cNvSpPr txBox="1"/>
          <p:nvPr/>
        </p:nvSpPr>
        <p:spPr>
          <a:xfrm>
            <a:off x="5059045" y="6298565"/>
            <a:ext cx="1652905" cy="306705"/>
          </a:xfrm>
          <a:prstGeom prst="rect">
            <a:avLst/>
          </a:prstGeom>
          <a:noFill/>
        </p:spPr>
        <p:txBody>
          <a:bodyPr wrap="square" rtlCol="0">
            <a:spAutoFit/>
          </a:bodyPr>
          <a:lstStyle/>
          <a:p>
            <a:pPr algn="l"/>
            <a:r>
              <a:rPr lang="zh-CN" altLang="en-US" sz="1400" dirty="0">
                <a:solidFill>
                  <a:schemeClr val="tx1">
                    <a:lumMod val="85000"/>
                    <a:lumOff val="15000"/>
                  </a:schemeClr>
                </a:solidFill>
                <a:latin typeface="Arial" panose="020B0604020202090204" pitchFamily="34" charset="0"/>
                <a:ea typeface="黑体" panose="02010609060101010101" charset="-122"/>
              </a:rPr>
              <a:t>自密封快速接头</a:t>
            </a:r>
            <a:endParaRPr lang="zh-CN" altLang="en-US" sz="1400" dirty="0">
              <a:solidFill>
                <a:schemeClr val="tx1">
                  <a:lumMod val="85000"/>
                  <a:lumOff val="15000"/>
                </a:schemeClr>
              </a:solidFill>
              <a:latin typeface="Arial" panose="020B0604020202090204" pitchFamily="34" charset="0"/>
              <a:ea typeface="黑体" panose="02010609060101010101" charset="-122"/>
            </a:endParaRPr>
          </a:p>
        </p:txBody>
      </p:sp>
      <p:sp>
        <p:nvSpPr>
          <p:cNvPr id="29" name="文本框 28"/>
          <p:cNvSpPr txBox="1"/>
          <p:nvPr/>
        </p:nvSpPr>
        <p:spPr>
          <a:xfrm>
            <a:off x="5715000" y="1356995"/>
            <a:ext cx="1313815" cy="306705"/>
          </a:xfrm>
          <a:prstGeom prst="rect">
            <a:avLst/>
          </a:prstGeom>
          <a:noFill/>
        </p:spPr>
        <p:txBody>
          <a:bodyPr wrap="square" rtlCol="0">
            <a:spAutoFit/>
          </a:bodyPr>
          <a:lstStyle/>
          <a:p>
            <a:pPr algn="l"/>
            <a:r>
              <a:rPr lang="en-US" altLang="zh-CN" sz="1400" dirty="0">
                <a:solidFill>
                  <a:schemeClr val="tx1">
                    <a:lumMod val="85000"/>
                    <a:lumOff val="15000"/>
                  </a:schemeClr>
                </a:solidFill>
                <a:latin typeface="Arial" panose="020B0604020202090204" pitchFamily="34" charset="0"/>
                <a:ea typeface="黑体" panose="02010609060101010101" charset="-122"/>
              </a:rPr>
              <a:t>2.5KW</a:t>
            </a:r>
            <a:endParaRPr lang="en-US" altLang="zh-CN" sz="1400" dirty="0">
              <a:solidFill>
                <a:schemeClr val="tx1">
                  <a:lumMod val="85000"/>
                  <a:lumOff val="15000"/>
                </a:schemeClr>
              </a:solidFill>
              <a:latin typeface="Arial" panose="020B0604020202090204" pitchFamily="34" charset="0"/>
              <a:ea typeface="黑体" panose="02010609060101010101" charset="-122"/>
            </a:endParaRPr>
          </a:p>
        </p:txBody>
      </p:sp>
      <p:sp>
        <p:nvSpPr>
          <p:cNvPr id="30" name="文本框 29"/>
          <p:cNvSpPr txBox="1"/>
          <p:nvPr/>
        </p:nvSpPr>
        <p:spPr>
          <a:xfrm>
            <a:off x="5715000" y="1651635"/>
            <a:ext cx="1313815" cy="306705"/>
          </a:xfrm>
          <a:prstGeom prst="rect">
            <a:avLst/>
          </a:prstGeom>
          <a:noFill/>
        </p:spPr>
        <p:txBody>
          <a:bodyPr wrap="square" rtlCol="0">
            <a:spAutoFit/>
          </a:bodyPr>
          <a:lstStyle/>
          <a:p>
            <a:pPr algn="l"/>
            <a:r>
              <a:rPr lang="en-US" altLang="zh-CN" sz="1400" dirty="0">
                <a:solidFill>
                  <a:schemeClr val="tx1">
                    <a:lumMod val="85000"/>
                    <a:lumOff val="15000"/>
                  </a:schemeClr>
                </a:solidFill>
                <a:latin typeface="Arial" panose="020B0604020202090204" pitchFamily="34" charset="0"/>
                <a:ea typeface="黑体" panose="02010609060101010101" charset="-122"/>
              </a:rPr>
              <a:t>7.5KW-</a:t>
            </a:r>
            <a:r>
              <a:rPr lang="zh-CN" altLang="en-US" sz="1400" dirty="0">
                <a:solidFill>
                  <a:schemeClr val="tx1">
                    <a:lumMod val="85000"/>
                    <a:lumOff val="15000"/>
                  </a:schemeClr>
                </a:solidFill>
                <a:latin typeface="Arial" panose="020B0604020202090204" pitchFamily="34" charset="0"/>
                <a:ea typeface="黑体" panose="02010609060101010101" charset="-122"/>
              </a:rPr>
              <a:t>宽版本</a:t>
            </a:r>
            <a:endParaRPr lang="zh-CN" altLang="en-US" sz="1400" dirty="0">
              <a:solidFill>
                <a:schemeClr val="tx1">
                  <a:lumMod val="85000"/>
                  <a:lumOff val="15000"/>
                </a:schemeClr>
              </a:solidFill>
              <a:latin typeface="Arial" panose="020B0604020202090204" pitchFamily="34" charset="0"/>
              <a:ea typeface="黑体" panose="02010609060101010101" charset="-122"/>
            </a:endParaRPr>
          </a:p>
        </p:txBody>
      </p:sp>
      <p:sp>
        <p:nvSpPr>
          <p:cNvPr id="31" name="文本框 30"/>
          <p:cNvSpPr txBox="1"/>
          <p:nvPr/>
        </p:nvSpPr>
        <p:spPr>
          <a:xfrm>
            <a:off x="5715000" y="1909445"/>
            <a:ext cx="1313815" cy="306705"/>
          </a:xfrm>
          <a:prstGeom prst="rect">
            <a:avLst/>
          </a:prstGeom>
          <a:noFill/>
        </p:spPr>
        <p:txBody>
          <a:bodyPr wrap="square" rtlCol="0">
            <a:spAutoFit/>
          </a:bodyPr>
          <a:lstStyle/>
          <a:p>
            <a:pPr algn="l"/>
            <a:r>
              <a:rPr lang="en-US" altLang="zh-CN" sz="1400" dirty="0">
                <a:solidFill>
                  <a:schemeClr val="tx1">
                    <a:lumMod val="85000"/>
                    <a:lumOff val="15000"/>
                  </a:schemeClr>
                </a:solidFill>
                <a:latin typeface="Arial" panose="020B0604020202090204" pitchFamily="34" charset="0"/>
                <a:ea typeface="黑体" panose="02010609060101010101" charset="-122"/>
              </a:rPr>
              <a:t>7.5KW-</a:t>
            </a:r>
            <a:r>
              <a:rPr lang="zh-CN" altLang="en-US" sz="1400" dirty="0">
                <a:solidFill>
                  <a:schemeClr val="tx1">
                    <a:lumMod val="85000"/>
                    <a:lumOff val="15000"/>
                  </a:schemeClr>
                </a:solidFill>
                <a:latin typeface="Arial" panose="020B0604020202090204" pitchFamily="34" charset="0"/>
                <a:ea typeface="黑体" panose="02010609060101010101" charset="-122"/>
              </a:rPr>
              <a:t>窄版本</a:t>
            </a:r>
            <a:endParaRPr lang="zh-CN" altLang="en-US" sz="1400" dirty="0">
              <a:solidFill>
                <a:schemeClr val="tx1">
                  <a:lumMod val="85000"/>
                  <a:lumOff val="15000"/>
                </a:schemeClr>
              </a:solidFill>
              <a:latin typeface="Arial" panose="020B0604020202090204" pitchFamily="34" charset="0"/>
              <a:ea typeface="黑体" panose="02010609060101010101" charset="-122"/>
            </a:endParaRPr>
          </a:p>
        </p:txBody>
      </p:sp>
      <p:sp>
        <p:nvSpPr>
          <p:cNvPr id="32" name="文本框 31"/>
          <p:cNvSpPr txBox="1"/>
          <p:nvPr/>
        </p:nvSpPr>
        <p:spPr>
          <a:xfrm>
            <a:off x="5715000" y="2198370"/>
            <a:ext cx="1313815" cy="306705"/>
          </a:xfrm>
          <a:prstGeom prst="rect">
            <a:avLst/>
          </a:prstGeom>
          <a:noFill/>
        </p:spPr>
        <p:txBody>
          <a:bodyPr wrap="square" rtlCol="0">
            <a:spAutoFit/>
          </a:bodyPr>
          <a:lstStyle/>
          <a:p>
            <a:pPr algn="l"/>
            <a:r>
              <a:rPr lang="en-US" altLang="zh-CN" sz="1400" dirty="0">
                <a:solidFill>
                  <a:schemeClr val="tx1">
                    <a:lumMod val="85000"/>
                    <a:lumOff val="15000"/>
                  </a:schemeClr>
                </a:solidFill>
                <a:latin typeface="Arial" panose="020B0604020202090204" pitchFamily="34" charset="0"/>
                <a:ea typeface="黑体" panose="02010609060101010101" charset="-122"/>
              </a:rPr>
              <a:t>10KW</a:t>
            </a:r>
            <a:endParaRPr lang="en-US" altLang="zh-CN" sz="1400" dirty="0">
              <a:solidFill>
                <a:schemeClr val="tx1">
                  <a:lumMod val="85000"/>
                  <a:lumOff val="15000"/>
                </a:schemeClr>
              </a:solidFill>
              <a:latin typeface="Arial" panose="020B0604020202090204" pitchFamily="34" charset="0"/>
              <a:ea typeface="黑体" panose="02010609060101010101" charset="-122"/>
            </a:endParaRPr>
          </a:p>
        </p:txBody>
      </p:sp>
      <p:sp>
        <p:nvSpPr>
          <p:cNvPr id="33" name="文本框 32"/>
          <p:cNvSpPr txBox="1"/>
          <p:nvPr/>
        </p:nvSpPr>
        <p:spPr>
          <a:xfrm>
            <a:off x="5722620" y="2470785"/>
            <a:ext cx="1313815" cy="306705"/>
          </a:xfrm>
          <a:prstGeom prst="rect">
            <a:avLst/>
          </a:prstGeom>
          <a:noFill/>
        </p:spPr>
        <p:txBody>
          <a:bodyPr wrap="square" rtlCol="0">
            <a:spAutoFit/>
          </a:bodyPr>
          <a:lstStyle/>
          <a:p>
            <a:pPr algn="l"/>
            <a:r>
              <a:rPr lang="en-US" altLang="zh-CN" sz="1400" dirty="0">
                <a:solidFill>
                  <a:schemeClr val="tx1">
                    <a:lumMod val="85000"/>
                    <a:lumOff val="15000"/>
                  </a:schemeClr>
                </a:solidFill>
                <a:latin typeface="Arial" panose="020B0604020202090204" pitchFamily="34" charset="0"/>
                <a:ea typeface="黑体" panose="02010609060101010101" charset="-122"/>
              </a:rPr>
              <a:t>3KW</a:t>
            </a:r>
            <a:endParaRPr lang="en-US" altLang="zh-CN" sz="1400" dirty="0">
              <a:solidFill>
                <a:schemeClr val="tx1">
                  <a:lumMod val="85000"/>
                  <a:lumOff val="15000"/>
                </a:schemeClr>
              </a:solidFill>
              <a:latin typeface="Arial" panose="020B0604020202090204" pitchFamily="34" charset="0"/>
              <a:ea typeface="黑体" panose="02010609060101010101" charset="-122"/>
            </a:endParaRPr>
          </a:p>
        </p:txBody>
      </p:sp>
      <p:sp>
        <p:nvSpPr>
          <p:cNvPr id="34" name="文本框 33"/>
          <p:cNvSpPr txBox="1"/>
          <p:nvPr/>
        </p:nvSpPr>
        <p:spPr>
          <a:xfrm>
            <a:off x="5725160" y="2755900"/>
            <a:ext cx="1313815" cy="306705"/>
          </a:xfrm>
          <a:prstGeom prst="rect">
            <a:avLst/>
          </a:prstGeom>
          <a:noFill/>
        </p:spPr>
        <p:txBody>
          <a:bodyPr wrap="square" rtlCol="0">
            <a:spAutoFit/>
          </a:bodyPr>
          <a:lstStyle/>
          <a:p>
            <a:pPr algn="l"/>
            <a:r>
              <a:rPr lang="en-US" altLang="zh-CN" sz="1400" dirty="0">
                <a:solidFill>
                  <a:schemeClr val="tx1">
                    <a:lumMod val="85000"/>
                    <a:lumOff val="15000"/>
                  </a:schemeClr>
                </a:solidFill>
                <a:latin typeface="Arial" panose="020B0604020202090204" pitchFamily="34" charset="0"/>
                <a:ea typeface="黑体" panose="02010609060101010101" charset="-122"/>
              </a:rPr>
              <a:t>9KW</a:t>
            </a:r>
            <a:endParaRPr lang="en-US" altLang="zh-CN" sz="1400" dirty="0">
              <a:solidFill>
                <a:schemeClr val="tx1">
                  <a:lumMod val="85000"/>
                  <a:lumOff val="15000"/>
                </a:schemeClr>
              </a:solidFill>
              <a:latin typeface="Arial" panose="020B0604020202090204" pitchFamily="34" charset="0"/>
              <a:ea typeface="黑体" panose="02010609060101010101" charset="-122"/>
            </a:endParaRPr>
          </a:p>
        </p:txBody>
      </p:sp>
      <p:sp>
        <p:nvSpPr>
          <p:cNvPr id="35" name="文本框 34"/>
          <p:cNvSpPr txBox="1"/>
          <p:nvPr/>
        </p:nvSpPr>
        <p:spPr>
          <a:xfrm>
            <a:off x="5851525" y="3263900"/>
            <a:ext cx="1313815" cy="306705"/>
          </a:xfrm>
          <a:prstGeom prst="rect">
            <a:avLst/>
          </a:prstGeom>
          <a:noFill/>
        </p:spPr>
        <p:txBody>
          <a:bodyPr wrap="square" rtlCol="0">
            <a:spAutoFit/>
          </a:bodyPr>
          <a:lstStyle/>
          <a:p>
            <a:pPr algn="l"/>
            <a:r>
              <a:rPr lang="en-US" altLang="zh-CN" sz="1400" dirty="0">
                <a:solidFill>
                  <a:schemeClr val="tx1">
                    <a:lumMod val="85000"/>
                    <a:lumOff val="15000"/>
                  </a:schemeClr>
                </a:solidFill>
                <a:latin typeface="Arial" panose="020B0604020202090204" pitchFamily="34" charset="0"/>
                <a:ea typeface="黑体" panose="02010609060101010101" charset="-122"/>
              </a:rPr>
              <a:t>15KW</a:t>
            </a:r>
            <a:endParaRPr lang="en-US" altLang="zh-CN" sz="1400" dirty="0">
              <a:solidFill>
                <a:schemeClr val="tx1">
                  <a:lumMod val="85000"/>
                  <a:lumOff val="15000"/>
                </a:schemeClr>
              </a:solidFill>
              <a:latin typeface="Arial" panose="020B0604020202090204" pitchFamily="34" charset="0"/>
              <a:ea typeface="黑体" panose="02010609060101010101" charset="-122"/>
            </a:endParaRPr>
          </a:p>
        </p:txBody>
      </p:sp>
      <p:sp>
        <p:nvSpPr>
          <p:cNvPr id="36" name="文本框 35"/>
          <p:cNvSpPr txBox="1"/>
          <p:nvPr/>
        </p:nvSpPr>
        <p:spPr>
          <a:xfrm>
            <a:off x="5851525" y="3543935"/>
            <a:ext cx="1313815" cy="306705"/>
          </a:xfrm>
          <a:prstGeom prst="rect">
            <a:avLst/>
          </a:prstGeom>
          <a:noFill/>
        </p:spPr>
        <p:txBody>
          <a:bodyPr wrap="square" rtlCol="0">
            <a:spAutoFit/>
          </a:bodyPr>
          <a:lstStyle/>
          <a:p>
            <a:pPr algn="l"/>
            <a:r>
              <a:rPr lang="en-US" altLang="zh-CN" sz="1400" dirty="0">
                <a:solidFill>
                  <a:schemeClr val="tx1">
                    <a:lumMod val="85000"/>
                    <a:lumOff val="15000"/>
                  </a:schemeClr>
                </a:solidFill>
                <a:latin typeface="Arial" panose="020B0604020202090204" pitchFamily="34" charset="0"/>
                <a:ea typeface="黑体" panose="02010609060101010101" charset="-122"/>
              </a:rPr>
              <a:t>20KW</a:t>
            </a:r>
            <a:endParaRPr lang="en-US" altLang="zh-CN" sz="1400" dirty="0">
              <a:solidFill>
                <a:schemeClr val="tx1">
                  <a:lumMod val="85000"/>
                  <a:lumOff val="15000"/>
                </a:schemeClr>
              </a:solidFill>
              <a:latin typeface="Arial" panose="020B0604020202090204" pitchFamily="34" charset="0"/>
              <a:ea typeface="黑体" panose="02010609060101010101" charset="-122"/>
            </a:endParaRPr>
          </a:p>
        </p:txBody>
      </p:sp>
      <p:sp>
        <p:nvSpPr>
          <p:cNvPr id="37" name="文本框 36"/>
          <p:cNvSpPr txBox="1"/>
          <p:nvPr/>
        </p:nvSpPr>
        <p:spPr>
          <a:xfrm>
            <a:off x="5851525" y="3832225"/>
            <a:ext cx="1313815" cy="306705"/>
          </a:xfrm>
          <a:prstGeom prst="rect">
            <a:avLst/>
          </a:prstGeom>
          <a:noFill/>
        </p:spPr>
        <p:txBody>
          <a:bodyPr wrap="square" rtlCol="0">
            <a:spAutoFit/>
          </a:bodyPr>
          <a:lstStyle/>
          <a:p>
            <a:pPr algn="l"/>
            <a:r>
              <a:rPr lang="en-US" altLang="zh-CN" sz="1400" dirty="0">
                <a:solidFill>
                  <a:schemeClr val="tx1">
                    <a:lumMod val="85000"/>
                    <a:lumOff val="15000"/>
                  </a:schemeClr>
                </a:solidFill>
                <a:latin typeface="Arial" panose="020B0604020202090204" pitchFamily="34" charset="0"/>
                <a:ea typeface="黑体" panose="02010609060101010101" charset="-122"/>
              </a:rPr>
              <a:t>30KW</a:t>
            </a:r>
            <a:endParaRPr lang="en-US" altLang="zh-CN" sz="1400" dirty="0">
              <a:solidFill>
                <a:schemeClr val="tx1">
                  <a:lumMod val="85000"/>
                  <a:lumOff val="15000"/>
                </a:schemeClr>
              </a:solidFill>
              <a:latin typeface="Arial" panose="020B0604020202090204" pitchFamily="34" charset="0"/>
              <a:ea typeface="黑体" panose="02010609060101010101" charset="-122"/>
            </a:endParaRPr>
          </a:p>
        </p:txBody>
      </p:sp>
      <p:sp>
        <p:nvSpPr>
          <p:cNvPr id="39" name="文本框 38"/>
          <p:cNvSpPr txBox="1"/>
          <p:nvPr/>
        </p:nvSpPr>
        <p:spPr>
          <a:xfrm>
            <a:off x="5851525" y="4093845"/>
            <a:ext cx="1313815" cy="306705"/>
          </a:xfrm>
          <a:prstGeom prst="rect">
            <a:avLst/>
          </a:prstGeom>
          <a:noFill/>
        </p:spPr>
        <p:txBody>
          <a:bodyPr wrap="square" rtlCol="0">
            <a:spAutoFit/>
          </a:bodyPr>
          <a:lstStyle/>
          <a:p>
            <a:pPr algn="l"/>
            <a:r>
              <a:rPr lang="en-US" altLang="zh-CN" sz="1400" dirty="0">
                <a:solidFill>
                  <a:schemeClr val="tx1">
                    <a:lumMod val="85000"/>
                    <a:lumOff val="15000"/>
                  </a:schemeClr>
                </a:solidFill>
                <a:latin typeface="Arial" panose="020B0604020202090204" pitchFamily="34" charset="0"/>
                <a:ea typeface="黑体" panose="02010609060101010101" charset="-122"/>
              </a:rPr>
              <a:t>40KW</a:t>
            </a:r>
            <a:endParaRPr lang="en-US" altLang="zh-CN" sz="1400" dirty="0">
              <a:solidFill>
                <a:schemeClr val="tx1">
                  <a:lumMod val="85000"/>
                  <a:lumOff val="15000"/>
                </a:schemeClr>
              </a:solidFill>
              <a:latin typeface="Arial" panose="020B0604020202090204" pitchFamily="34" charset="0"/>
              <a:ea typeface="黑体" panose="02010609060101010101" charset="-122"/>
            </a:endParaRPr>
          </a:p>
        </p:txBody>
      </p:sp>
      <p:sp>
        <p:nvSpPr>
          <p:cNvPr id="40" name="文本框 39"/>
          <p:cNvSpPr txBox="1"/>
          <p:nvPr/>
        </p:nvSpPr>
        <p:spPr>
          <a:xfrm>
            <a:off x="5863590" y="4382770"/>
            <a:ext cx="1313815" cy="306705"/>
          </a:xfrm>
          <a:prstGeom prst="rect">
            <a:avLst/>
          </a:prstGeom>
          <a:noFill/>
        </p:spPr>
        <p:txBody>
          <a:bodyPr wrap="square" rtlCol="0">
            <a:spAutoFit/>
          </a:bodyPr>
          <a:lstStyle/>
          <a:p>
            <a:pPr algn="l"/>
            <a:r>
              <a:rPr lang="en-US" altLang="zh-CN" sz="1400" dirty="0">
                <a:solidFill>
                  <a:schemeClr val="tx1">
                    <a:lumMod val="85000"/>
                    <a:lumOff val="15000"/>
                  </a:schemeClr>
                </a:solidFill>
                <a:latin typeface="Arial" panose="020B0604020202090204" pitchFamily="34" charset="0"/>
                <a:ea typeface="黑体" panose="02010609060101010101" charset="-122"/>
              </a:rPr>
              <a:t>50KW</a:t>
            </a:r>
            <a:endParaRPr lang="en-US" altLang="zh-CN" sz="1400" dirty="0">
              <a:solidFill>
                <a:schemeClr val="tx1">
                  <a:lumMod val="85000"/>
                  <a:lumOff val="15000"/>
                </a:schemeClr>
              </a:solidFill>
              <a:latin typeface="Arial" panose="020B0604020202090204" pitchFamily="34" charset="0"/>
              <a:ea typeface="黑体" panose="02010609060101010101" charset="-122"/>
            </a:endParaRPr>
          </a:p>
        </p:txBody>
      </p:sp>
      <p:sp>
        <p:nvSpPr>
          <p:cNvPr id="41" name="文本框 40"/>
          <p:cNvSpPr txBox="1"/>
          <p:nvPr/>
        </p:nvSpPr>
        <p:spPr>
          <a:xfrm>
            <a:off x="5872480" y="4652645"/>
            <a:ext cx="1313815" cy="306705"/>
          </a:xfrm>
          <a:prstGeom prst="rect">
            <a:avLst/>
          </a:prstGeom>
          <a:noFill/>
        </p:spPr>
        <p:txBody>
          <a:bodyPr wrap="square" rtlCol="0">
            <a:spAutoFit/>
          </a:bodyPr>
          <a:lstStyle/>
          <a:p>
            <a:pPr algn="l"/>
            <a:r>
              <a:rPr lang="en-US" altLang="zh-CN" sz="1400" dirty="0">
                <a:solidFill>
                  <a:schemeClr val="tx1">
                    <a:lumMod val="85000"/>
                    <a:lumOff val="15000"/>
                  </a:schemeClr>
                </a:solidFill>
                <a:latin typeface="Arial" panose="020B0604020202090204" pitchFamily="34" charset="0"/>
                <a:ea typeface="黑体" panose="02010609060101010101" charset="-122"/>
              </a:rPr>
              <a:t>60KW</a:t>
            </a:r>
            <a:endParaRPr lang="en-US" altLang="zh-CN" sz="1400" dirty="0">
              <a:solidFill>
                <a:schemeClr val="tx1">
                  <a:lumMod val="85000"/>
                  <a:lumOff val="15000"/>
                </a:schemeClr>
              </a:solidFill>
              <a:latin typeface="Arial" panose="020B0604020202090204" pitchFamily="34" charset="0"/>
              <a:ea typeface="黑体" panose="02010609060101010101" charset="-122"/>
            </a:endParaRPr>
          </a:p>
        </p:txBody>
      </p:sp>
      <p:sp>
        <p:nvSpPr>
          <p:cNvPr id="42" name="文本框 41"/>
          <p:cNvSpPr txBox="1"/>
          <p:nvPr/>
        </p:nvSpPr>
        <p:spPr>
          <a:xfrm>
            <a:off x="5872480" y="4954270"/>
            <a:ext cx="1313815" cy="306705"/>
          </a:xfrm>
          <a:prstGeom prst="rect">
            <a:avLst/>
          </a:prstGeom>
          <a:noFill/>
        </p:spPr>
        <p:txBody>
          <a:bodyPr wrap="square" rtlCol="0">
            <a:spAutoFit/>
          </a:bodyPr>
          <a:lstStyle/>
          <a:p>
            <a:pPr algn="l"/>
            <a:r>
              <a:rPr lang="en-US" altLang="zh-CN" sz="1400" dirty="0">
                <a:solidFill>
                  <a:schemeClr val="tx1">
                    <a:lumMod val="85000"/>
                    <a:lumOff val="15000"/>
                  </a:schemeClr>
                </a:solidFill>
                <a:latin typeface="Arial" panose="020B0604020202090204" pitchFamily="34" charset="0"/>
                <a:ea typeface="黑体" panose="02010609060101010101" charset="-122"/>
              </a:rPr>
              <a:t>40KW</a:t>
            </a:r>
            <a:endParaRPr lang="en-US" altLang="zh-CN" sz="1400" dirty="0">
              <a:solidFill>
                <a:schemeClr val="tx1">
                  <a:lumMod val="85000"/>
                  <a:lumOff val="15000"/>
                </a:schemeClr>
              </a:solidFill>
              <a:latin typeface="Arial" panose="020B0604020202090204" pitchFamily="34" charset="0"/>
              <a:ea typeface="黑体" panose="02010609060101010101" charset="-122"/>
            </a:endParaRPr>
          </a:p>
        </p:txBody>
      </p:sp>
      <p:pic>
        <p:nvPicPr>
          <p:cNvPr id="2" name="图片 1" descr="4444"/>
          <p:cNvPicPr>
            <a:picLocks noChangeAspect="1"/>
          </p:cNvPicPr>
          <p:nvPr/>
        </p:nvPicPr>
        <p:blipFill>
          <a:blip r:embed="rId12"/>
          <a:srcRect l="43763" t="15821" r="26077" b="781"/>
          <a:stretch>
            <a:fillRect/>
          </a:stretch>
        </p:blipFill>
        <p:spPr>
          <a:xfrm>
            <a:off x="7101840" y="4447540"/>
            <a:ext cx="490855" cy="1120140"/>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nvSpPr>
        <p:spPr>
          <a:xfrm>
            <a:off x="1472565" y="93599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2400" b="1" dirty="0">
                <a:solidFill>
                  <a:srgbClr val="E18F08"/>
                </a:solidFill>
                <a:latin typeface="Arial" panose="020B0604020202090204" pitchFamily="34" charset="0"/>
                <a:ea typeface="黑体" panose="02010609060101010101" charset="-122"/>
                <a:sym typeface="+mn-ea"/>
              </a:rPr>
              <a:t>英维克BattCool储能全链条液冷解决方案</a:t>
            </a:r>
            <a:endParaRPr sz="2400" b="1" dirty="0">
              <a:solidFill>
                <a:srgbClr val="E18F08"/>
              </a:solidFill>
              <a:latin typeface="Arial" panose="020B0604020202090204" pitchFamily="34" charset="0"/>
              <a:ea typeface="黑体" panose="02010609060101010101" charset="-122"/>
              <a:sym typeface="+mn-ea"/>
            </a:endParaRPr>
          </a:p>
        </p:txBody>
      </p:sp>
      <p:sp>
        <p:nvSpPr>
          <p:cNvPr id="4"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kern="0" dirty="0">
                <a:latin typeface="Arial" panose="020B0604020202090204" pitchFamily="34" charset="0"/>
                <a:ea typeface="黑体" panose="02010609060101010101" charset="-122"/>
                <a:cs typeface="+mn-cs"/>
                <a:sym typeface="+mn-ea"/>
              </a:rPr>
              <a:t>二、储能温控业务</a:t>
            </a:r>
            <a:endParaRPr sz="3200" b="1" dirty="0">
              <a:latin typeface="Arial" panose="020B0604020202090204" pitchFamily="34" charset="0"/>
              <a:ea typeface="黑体" panose="02010609060101010101" charset="-122"/>
              <a:cs typeface="+mn-cs"/>
              <a:sym typeface="+mn-ea"/>
            </a:endParaRPr>
          </a:p>
        </p:txBody>
      </p:sp>
      <p:grpSp>
        <p:nvGrpSpPr>
          <p:cNvPr id="5" name="组合 4"/>
          <p:cNvGrpSpPr/>
          <p:nvPr/>
        </p:nvGrpSpPr>
        <p:grpSpPr>
          <a:xfrm>
            <a:off x="656908" y="1870075"/>
            <a:ext cx="10878185" cy="3677285"/>
            <a:chOff x="5901" y="1102"/>
            <a:chExt cx="17131" cy="5791"/>
          </a:xfrm>
        </p:grpSpPr>
        <p:pic>
          <p:nvPicPr>
            <p:cNvPr id="6" name="图片 5" descr="微信图片_20221026200714222222"/>
            <p:cNvPicPr>
              <a:picLocks noChangeAspect="1"/>
            </p:cNvPicPr>
            <p:nvPr/>
          </p:nvPicPr>
          <p:blipFill>
            <a:blip r:embed="rId1"/>
            <a:stretch>
              <a:fillRect/>
            </a:stretch>
          </p:blipFill>
          <p:spPr>
            <a:xfrm rot="16200000">
              <a:off x="12562" y="4192"/>
              <a:ext cx="1482" cy="3465"/>
            </a:xfrm>
            <a:prstGeom prst="rect">
              <a:avLst/>
            </a:prstGeom>
          </p:spPr>
        </p:pic>
        <p:pic>
          <p:nvPicPr>
            <p:cNvPr id="9" name="图片 8" descr="微信图片_202210262007092222"/>
            <p:cNvPicPr>
              <a:picLocks noChangeAspect="1"/>
            </p:cNvPicPr>
            <p:nvPr/>
          </p:nvPicPr>
          <p:blipFill>
            <a:blip r:embed="rId2"/>
            <a:srcRect l="32354" t="12198" r="22035" b="8457"/>
            <a:stretch>
              <a:fillRect/>
            </a:stretch>
          </p:blipFill>
          <p:spPr>
            <a:xfrm>
              <a:off x="18261" y="2284"/>
              <a:ext cx="2926" cy="2863"/>
            </a:xfrm>
            <a:prstGeom prst="rect">
              <a:avLst/>
            </a:prstGeom>
          </p:spPr>
        </p:pic>
        <p:pic>
          <p:nvPicPr>
            <p:cNvPr id="93185" name="图片 2" descr="E:\储能业务\新一代储能水机\相关资料\渲染照片\整体模型.png整体模型"/>
            <p:cNvPicPr>
              <a:picLocks noChangeAspect="1"/>
            </p:cNvPicPr>
            <p:nvPr/>
          </p:nvPicPr>
          <p:blipFill>
            <a:blip r:embed="rId3"/>
            <a:srcRect l="12630" t="17502" r="11336" b="6302"/>
            <a:stretch>
              <a:fillRect/>
            </a:stretch>
          </p:blipFill>
          <p:spPr>
            <a:xfrm>
              <a:off x="9529" y="1443"/>
              <a:ext cx="7004" cy="3951"/>
            </a:xfrm>
            <a:prstGeom prst="rect">
              <a:avLst/>
            </a:prstGeom>
            <a:noFill/>
            <a:ln w="9525">
              <a:noFill/>
            </a:ln>
          </p:spPr>
        </p:pic>
        <p:pic>
          <p:nvPicPr>
            <p:cNvPr id="93187" name="图片 16" descr="E:\储能业务\新一代储能水机\相关资料\渲染照片\一级管路.png一级管路"/>
            <p:cNvPicPr>
              <a:picLocks noChangeAspect="1"/>
            </p:cNvPicPr>
            <p:nvPr/>
          </p:nvPicPr>
          <p:blipFill>
            <a:blip r:embed="rId4"/>
            <a:srcRect/>
            <a:stretch>
              <a:fillRect/>
            </a:stretch>
          </p:blipFill>
          <p:spPr>
            <a:xfrm>
              <a:off x="7715" y="5071"/>
              <a:ext cx="2565" cy="1443"/>
            </a:xfrm>
            <a:prstGeom prst="rect">
              <a:avLst/>
            </a:prstGeom>
            <a:noFill/>
            <a:ln w="9525">
              <a:noFill/>
            </a:ln>
          </p:spPr>
        </p:pic>
        <p:pic>
          <p:nvPicPr>
            <p:cNvPr id="93189" name="图片 20" descr="E:\储能业务\新一代储能水机\相关资料\渲染照片\自密封接头.png自密封接头"/>
            <p:cNvPicPr>
              <a:picLocks noChangeAspect="1"/>
            </p:cNvPicPr>
            <p:nvPr/>
          </p:nvPicPr>
          <p:blipFill>
            <a:blip r:embed="rId5"/>
            <a:srcRect l="27422" r="26525"/>
            <a:stretch>
              <a:fillRect/>
            </a:stretch>
          </p:blipFill>
          <p:spPr>
            <a:xfrm>
              <a:off x="15199" y="4617"/>
              <a:ext cx="1863" cy="2276"/>
            </a:xfrm>
            <a:prstGeom prst="rect">
              <a:avLst/>
            </a:prstGeom>
            <a:noFill/>
            <a:ln w="9525">
              <a:noFill/>
            </a:ln>
          </p:spPr>
        </p:pic>
        <p:sp>
          <p:nvSpPr>
            <p:cNvPr id="93190" name="文本框 32"/>
            <p:cNvSpPr/>
            <p:nvPr/>
          </p:nvSpPr>
          <p:spPr>
            <a:xfrm>
              <a:off x="6014" y="5071"/>
              <a:ext cx="1908" cy="483"/>
            </a:xfrm>
            <a:prstGeom prst="rect">
              <a:avLst/>
            </a:prstGeom>
            <a:noFill/>
            <a:ln w="9525">
              <a:noFill/>
            </a:ln>
          </p:spPr>
          <p:txBody>
            <a:bodyPr wrap="square" anchor="t" anchorCtr="0">
              <a:spAutoFit/>
            </a:bodyPr>
            <a:lstStyle/>
            <a:p>
              <a:pPr algn="ctr" eaLnBrk="0" hangingPunct="0"/>
              <a:r>
                <a:rPr lang="zh-CN" altLang="en-US" sz="1400" dirty="0">
                  <a:solidFill>
                    <a:schemeClr val="tx1"/>
                  </a:solidFill>
                  <a:latin typeface="字魂443号-魅动黑" panose="00000500000000000000" charset="-122"/>
                  <a:ea typeface="字魂443号-魅动黑" panose="00000500000000000000" charset="-122"/>
                  <a:sym typeface="微软雅黑" panose="020B0503020204020204" charset="-122"/>
                </a:rPr>
                <a:t>液冷机组</a:t>
              </a:r>
              <a:endParaRPr lang="zh-CN" altLang="en-US" sz="1400" dirty="0">
                <a:solidFill>
                  <a:schemeClr val="tx1"/>
                </a:solidFill>
                <a:latin typeface="字魂443号-魅动黑" panose="00000500000000000000" charset="-122"/>
                <a:ea typeface="字魂443号-魅动黑" panose="00000500000000000000" charset="-122"/>
                <a:sym typeface="微软雅黑" panose="020B0503020204020204" charset="-122"/>
              </a:endParaRPr>
            </a:p>
          </p:txBody>
        </p:sp>
        <p:sp>
          <p:nvSpPr>
            <p:cNvPr id="93193" name="文本框 35"/>
            <p:cNvSpPr/>
            <p:nvPr/>
          </p:nvSpPr>
          <p:spPr>
            <a:xfrm>
              <a:off x="16333" y="5071"/>
              <a:ext cx="2283" cy="483"/>
            </a:xfrm>
            <a:prstGeom prst="rect">
              <a:avLst/>
            </a:prstGeom>
            <a:noFill/>
            <a:ln w="9525">
              <a:noFill/>
            </a:ln>
          </p:spPr>
          <p:txBody>
            <a:bodyPr wrap="square" anchor="t" anchorCtr="0">
              <a:spAutoFit/>
            </a:bodyPr>
            <a:lstStyle/>
            <a:p>
              <a:pPr algn="ctr" eaLnBrk="0" hangingPunct="0"/>
              <a:r>
                <a:rPr lang="zh-CN" altLang="en-US" sz="1400" dirty="0">
                  <a:solidFill>
                    <a:schemeClr val="tx1"/>
                  </a:solidFill>
                  <a:latin typeface="字魂443号-魅动黑" panose="00000500000000000000" charset="-122"/>
                  <a:ea typeface="字魂443号-魅动黑" panose="00000500000000000000" charset="-122"/>
                  <a:sym typeface="微软雅黑" panose="020B0503020204020204" charset="-122"/>
                </a:rPr>
                <a:t>自密封接头</a:t>
              </a:r>
              <a:endParaRPr lang="zh-CN" altLang="en-US" sz="1400" dirty="0">
                <a:solidFill>
                  <a:schemeClr val="tx1"/>
                </a:solidFill>
                <a:latin typeface="字魂443号-魅动黑" panose="00000500000000000000" charset="-122"/>
                <a:ea typeface="字魂443号-魅动黑" panose="00000500000000000000" charset="-122"/>
                <a:sym typeface="微软雅黑" panose="020B0503020204020204" charset="-122"/>
              </a:endParaRPr>
            </a:p>
          </p:txBody>
        </p:sp>
        <p:cxnSp>
          <p:nvCxnSpPr>
            <p:cNvPr id="93196" name="肘形连接符 46"/>
            <p:cNvCxnSpPr/>
            <p:nvPr/>
          </p:nvCxnSpPr>
          <p:spPr>
            <a:xfrm rot="16200000">
              <a:off x="8309" y="5227"/>
              <a:ext cx="11" cy="4"/>
            </a:xfrm>
            <a:prstGeom prst="bentConnector2">
              <a:avLst/>
            </a:prstGeom>
            <a:ln w="6350" cap="flat" cmpd="sng">
              <a:solidFill>
                <a:schemeClr val="accent1"/>
              </a:solidFill>
              <a:prstDash val="solid"/>
              <a:miter/>
              <a:headEnd type="none" w="med" len="med"/>
              <a:tailEnd type="none" w="med" len="med"/>
            </a:ln>
          </p:spPr>
        </p:cxnSp>
        <p:sp>
          <p:nvSpPr>
            <p:cNvPr id="93198" name="直接连接符 48"/>
            <p:cNvSpPr/>
            <p:nvPr/>
          </p:nvSpPr>
          <p:spPr>
            <a:xfrm flipV="1">
              <a:off x="10281" y="4589"/>
              <a:ext cx="2824" cy="1493"/>
            </a:xfrm>
            <a:prstGeom prst="line">
              <a:avLst/>
            </a:prstGeom>
            <a:ln w="6350" cap="flat" cmpd="sng">
              <a:solidFill>
                <a:schemeClr val="tx1"/>
              </a:solidFill>
              <a:prstDash val="solid"/>
              <a:bevel/>
              <a:headEnd type="none" w="med" len="med"/>
              <a:tailEnd type="none" w="med" len="med"/>
            </a:ln>
          </p:spPr>
        </p:sp>
        <p:sp>
          <p:nvSpPr>
            <p:cNvPr id="93199" name="直接连接符 49"/>
            <p:cNvSpPr/>
            <p:nvPr/>
          </p:nvSpPr>
          <p:spPr>
            <a:xfrm flipV="1">
              <a:off x="13550" y="3583"/>
              <a:ext cx="1" cy="1830"/>
            </a:xfrm>
            <a:prstGeom prst="line">
              <a:avLst/>
            </a:prstGeom>
            <a:ln w="6350" cap="flat" cmpd="sng">
              <a:solidFill>
                <a:schemeClr val="tx1"/>
              </a:solidFill>
              <a:prstDash val="solid"/>
              <a:bevel/>
              <a:headEnd type="none" w="med" len="med"/>
              <a:tailEnd type="none" w="med" len="med"/>
            </a:ln>
          </p:spPr>
        </p:sp>
        <p:sp>
          <p:nvSpPr>
            <p:cNvPr id="93200" name="直接连接符 50"/>
            <p:cNvSpPr/>
            <p:nvPr/>
          </p:nvSpPr>
          <p:spPr>
            <a:xfrm flipV="1">
              <a:off x="7619" y="3641"/>
              <a:ext cx="3468" cy="12"/>
            </a:xfrm>
            <a:prstGeom prst="line">
              <a:avLst/>
            </a:prstGeom>
            <a:ln w="6350" cap="flat" cmpd="sng">
              <a:solidFill>
                <a:schemeClr val="tx1"/>
              </a:solidFill>
              <a:prstDash val="solid"/>
              <a:bevel/>
              <a:headEnd type="none" w="med" len="med"/>
              <a:tailEnd type="none" w="med" len="med"/>
            </a:ln>
          </p:spPr>
        </p:sp>
        <p:sp>
          <p:nvSpPr>
            <p:cNvPr id="93204" name="Rechteck 43"/>
            <p:cNvSpPr/>
            <p:nvPr/>
          </p:nvSpPr>
          <p:spPr>
            <a:xfrm>
              <a:off x="17264" y="1102"/>
              <a:ext cx="5768" cy="1135"/>
            </a:xfrm>
            <a:prstGeom prst="rect">
              <a:avLst/>
            </a:prstGeom>
            <a:noFill/>
            <a:ln w="9525">
              <a:noFill/>
            </a:ln>
          </p:spPr>
          <p:txBody>
            <a:bodyPr lIns="71994" tIns="71994" rIns="71994" bIns="71994" anchor="ctr" anchorCtr="0"/>
            <a:lstStyle/>
            <a:p>
              <a:pPr eaLnBrk="0" hangingPunct="0"/>
              <a:r>
                <a:rPr lang="zh-CN" altLang="en-US" sz="1600" i="1" dirty="0">
                  <a:solidFill>
                    <a:schemeClr val="tx1"/>
                  </a:solidFill>
                  <a:latin typeface="字魂443号-魅动黑" panose="00000500000000000000" charset="-122"/>
                  <a:ea typeface="字魂443号-魅动黑" panose="00000500000000000000" charset="-122"/>
                </a:rPr>
                <a:t>全链条液冷1.0—电芯温差3℃</a:t>
              </a:r>
              <a:endParaRPr lang="zh-CN" altLang="en-US" sz="1600" i="1" dirty="0">
                <a:solidFill>
                  <a:schemeClr val="tx1"/>
                </a:solidFill>
                <a:latin typeface="字魂443号-魅动黑" panose="00000500000000000000" charset="-122"/>
                <a:ea typeface="字魂443号-魅动黑" panose="00000500000000000000" charset="-122"/>
              </a:endParaRPr>
            </a:p>
            <a:p>
              <a:pPr eaLnBrk="0" hangingPunct="0"/>
              <a:r>
                <a:rPr lang="zh-CN" altLang="en-US" sz="1600" i="1" dirty="0">
                  <a:solidFill>
                    <a:schemeClr val="tx1"/>
                  </a:solidFill>
                  <a:latin typeface="字魂443号-魅动黑" panose="00000500000000000000" charset="-122"/>
                  <a:ea typeface="字魂443号-魅动黑" panose="00000500000000000000" charset="-122"/>
                </a:rPr>
                <a:t>全链条液冷2.0—电芯温差至少再降1℃</a:t>
              </a:r>
              <a:endParaRPr lang="zh-CN" altLang="en-US" sz="1600" i="1" dirty="0">
                <a:solidFill>
                  <a:schemeClr val="tx1"/>
                </a:solidFill>
                <a:latin typeface="字魂443号-魅动黑" panose="00000500000000000000" charset="-122"/>
                <a:ea typeface="字魂443号-魅动黑" panose="00000500000000000000" charset="-122"/>
              </a:endParaRPr>
            </a:p>
          </p:txBody>
        </p:sp>
        <p:pic>
          <p:nvPicPr>
            <p:cNvPr id="93205" name="图片 4" descr="E:\储能业务\新一代储能水机\相关资料\渲染照片\液冷水机.png液冷水机"/>
            <p:cNvPicPr>
              <a:picLocks noChangeAspect="1"/>
            </p:cNvPicPr>
            <p:nvPr/>
          </p:nvPicPr>
          <p:blipFill>
            <a:blip r:embed="rId6"/>
            <a:srcRect l="30197" r="32765"/>
            <a:stretch>
              <a:fillRect/>
            </a:stretch>
          </p:blipFill>
          <p:spPr>
            <a:xfrm>
              <a:off x="5901" y="1871"/>
              <a:ext cx="2154" cy="3276"/>
            </a:xfrm>
            <a:prstGeom prst="rect">
              <a:avLst/>
            </a:prstGeom>
            <a:noFill/>
            <a:ln w="9525">
              <a:noFill/>
            </a:ln>
          </p:spPr>
        </p:pic>
        <p:sp>
          <p:nvSpPr>
            <p:cNvPr id="8" name="直接连接符 48"/>
            <p:cNvSpPr/>
            <p:nvPr/>
          </p:nvSpPr>
          <p:spPr>
            <a:xfrm flipH="1" flipV="1">
              <a:off x="15322" y="4589"/>
              <a:ext cx="961" cy="1031"/>
            </a:xfrm>
            <a:prstGeom prst="line">
              <a:avLst/>
            </a:prstGeom>
            <a:ln w="6350" cap="flat" cmpd="sng">
              <a:solidFill>
                <a:schemeClr val="tx1"/>
              </a:solidFill>
              <a:prstDash val="solid"/>
              <a:bevel/>
              <a:headEnd type="none" w="med" len="med"/>
              <a:tailEnd type="none" w="med" len="med"/>
            </a:ln>
          </p:spPr>
        </p:sp>
        <p:sp>
          <p:nvSpPr>
            <p:cNvPr id="10" name="文本框 35"/>
            <p:cNvSpPr/>
            <p:nvPr/>
          </p:nvSpPr>
          <p:spPr>
            <a:xfrm>
              <a:off x="13498" y="5071"/>
              <a:ext cx="2283" cy="483"/>
            </a:xfrm>
            <a:prstGeom prst="rect">
              <a:avLst/>
            </a:prstGeom>
            <a:noFill/>
            <a:ln w="9525">
              <a:noFill/>
            </a:ln>
          </p:spPr>
          <p:txBody>
            <a:bodyPr wrap="square" anchor="t" anchorCtr="0">
              <a:spAutoFit/>
            </a:bodyPr>
            <a:lstStyle/>
            <a:p>
              <a:pPr algn="ctr" eaLnBrk="0" hangingPunct="0"/>
              <a:r>
                <a:rPr lang="zh-CN" altLang="en-US" sz="1400" dirty="0">
                  <a:solidFill>
                    <a:schemeClr val="tx1"/>
                  </a:solidFill>
                  <a:latin typeface="字魂443号-魅动黑" panose="00000500000000000000" charset="-122"/>
                  <a:ea typeface="字魂443号-魅动黑" panose="00000500000000000000" charset="-122"/>
                  <a:sym typeface="微软雅黑" panose="020B0503020204020204" charset="-122"/>
                </a:rPr>
                <a:t>二三级管路</a:t>
              </a:r>
              <a:endParaRPr lang="zh-CN" altLang="en-US" sz="1400" dirty="0">
                <a:solidFill>
                  <a:schemeClr val="tx1"/>
                </a:solidFill>
                <a:latin typeface="字魂443号-魅动黑" panose="00000500000000000000" charset="-122"/>
                <a:ea typeface="字魂443号-魅动黑" panose="00000500000000000000" charset="-122"/>
                <a:sym typeface="微软雅黑" panose="020B0503020204020204" charset="-122"/>
              </a:endParaRPr>
            </a:p>
          </p:txBody>
        </p:sp>
        <p:sp>
          <p:nvSpPr>
            <p:cNvPr id="11" name="文本框 35"/>
            <p:cNvSpPr/>
            <p:nvPr/>
          </p:nvSpPr>
          <p:spPr>
            <a:xfrm>
              <a:off x="8622" y="5071"/>
              <a:ext cx="2283" cy="483"/>
            </a:xfrm>
            <a:prstGeom prst="rect">
              <a:avLst/>
            </a:prstGeom>
            <a:noFill/>
            <a:ln w="9525">
              <a:noFill/>
            </a:ln>
          </p:spPr>
          <p:txBody>
            <a:bodyPr wrap="square" anchor="t" anchorCtr="0">
              <a:spAutoFit/>
            </a:bodyPr>
            <a:lstStyle/>
            <a:p>
              <a:pPr algn="ctr" eaLnBrk="0" hangingPunct="0"/>
              <a:r>
                <a:rPr lang="zh-CN" altLang="en-US" sz="1400" dirty="0">
                  <a:solidFill>
                    <a:schemeClr val="tx1"/>
                  </a:solidFill>
                  <a:latin typeface="字魂443号-魅动黑" panose="00000500000000000000" charset="-122"/>
                  <a:ea typeface="字魂443号-魅动黑" panose="00000500000000000000" charset="-122"/>
                  <a:sym typeface="微软雅黑" panose="020B0503020204020204" charset="-122"/>
                </a:rPr>
                <a:t>一级管路</a:t>
              </a:r>
              <a:endParaRPr lang="zh-CN" altLang="en-US" sz="1400" dirty="0">
                <a:solidFill>
                  <a:schemeClr val="tx1"/>
                </a:solidFill>
                <a:latin typeface="字魂443号-魅动黑" panose="00000500000000000000" charset="-122"/>
                <a:ea typeface="字魂443号-魅动黑" panose="00000500000000000000" charset="-122"/>
                <a:sym typeface="微软雅黑" panose="020B0503020204020204" charset="-122"/>
              </a:endParaRPr>
            </a:p>
          </p:txBody>
        </p:sp>
        <p:sp>
          <p:nvSpPr>
            <p:cNvPr id="12" name="文本框 35"/>
            <p:cNvSpPr/>
            <p:nvPr/>
          </p:nvSpPr>
          <p:spPr>
            <a:xfrm>
              <a:off x="19621" y="5071"/>
              <a:ext cx="2283" cy="483"/>
            </a:xfrm>
            <a:prstGeom prst="rect">
              <a:avLst/>
            </a:prstGeom>
            <a:noFill/>
            <a:ln w="9525">
              <a:noFill/>
            </a:ln>
          </p:spPr>
          <p:txBody>
            <a:bodyPr wrap="square" anchor="t" anchorCtr="0">
              <a:spAutoFit/>
            </a:bodyPr>
            <a:lstStyle/>
            <a:p>
              <a:pPr algn="ctr" eaLnBrk="0" hangingPunct="0"/>
              <a:r>
                <a:rPr lang="zh-CN" altLang="en-US" sz="1400" dirty="0">
                  <a:solidFill>
                    <a:schemeClr val="tx1"/>
                  </a:solidFill>
                  <a:latin typeface="字魂443号-魅动黑" panose="00000500000000000000" charset="-122"/>
                  <a:ea typeface="字魂443号-魅动黑" panose="00000500000000000000" charset="-122"/>
                  <a:sym typeface="微软雅黑" panose="020B0503020204020204" charset="-122"/>
                </a:rPr>
                <a:t>管路总成</a:t>
              </a:r>
              <a:endParaRPr lang="zh-CN" altLang="en-US" sz="1400" dirty="0">
                <a:solidFill>
                  <a:schemeClr val="tx1"/>
                </a:solidFill>
                <a:latin typeface="字魂443号-魅动黑" panose="00000500000000000000" charset="-122"/>
                <a:ea typeface="字魂443号-魅动黑" panose="00000500000000000000" charset="-122"/>
                <a:sym typeface="微软雅黑" panose="020B0503020204020204" charset="-122"/>
              </a:endParaRPr>
            </a:p>
          </p:txBody>
        </p:sp>
        <p:sp>
          <p:nvSpPr>
            <p:cNvPr id="13" name="直接连接符 50"/>
            <p:cNvSpPr/>
            <p:nvPr/>
          </p:nvSpPr>
          <p:spPr>
            <a:xfrm flipV="1">
              <a:off x="14560" y="3641"/>
              <a:ext cx="3468" cy="12"/>
            </a:xfrm>
            <a:prstGeom prst="line">
              <a:avLst/>
            </a:prstGeom>
            <a:ln w="6350" cap="flat" cmpd="sng">
              <a:solidFill>
                <a:schemeClr val="tx1"/>
              </a:solidFill>
              <a:prstDash val="solid"/>
              <a:bevel/>
              <a:headEnd type="none" w="med" len="med"/>
              <a:tailEnd type="none" w="med" len="med"/>
            </a:ln>
          </p:spPr>
        </p:sp>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dirty="0">
                <a:latin typeface="Arial" panose="020B0604020202090204" pitchFamily="34" charset="0"/>
                <a:ea typeface="黑体" panose="02010609060101010101" charset="-122"/>
                <a:cs typeface="+mn-cs"/>
                <a:sym typeface="+mn-ea"/>
              </a:rPr>
              <a:t>二、储能温控业务</a:t>
            </a:r>
            <a:endParaRPr sz="3200" b="1" dirty="0">
              <a:latin typeface="Arial" panose="020B0604020202090204" pitchFamily="34" charset="0"/>
              <a:ea typeface="黑体" panose="02010609060101010101" charset="-122"/>
              <a:cs typeface="+mn-cs"/>
              <a:sym typeface="+mn-ea"/>
            </a:endParaRPr>
          </a:p>
        </p:txBody>
      </p:sp>
      <p:sp>
        <p:nvSpPr>
          <p:cNvPr id="9" name="标题 1"/>
          <p:cNvSpPr>
            <a:spLocks noGrp="1"/>
          </p:cNvSpPr>
          <p:nvPr/>
        </p:nvSpPr>
        <p:spPr>
          <a:xfrm>
            <a:off x="1472565" y="93599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lang="zh-CN" altLang="en-US" sz="2400" b="1" dirty="0">
                <a:solidFill>
                  <a:srgbClr val="E18F08"/>
                </a:solidFill>
                <a:latin typeface="Arial" panose="020B0604020202090204" pitchFamily="34" charset="0"/>
                <a:ea typeface="黑体" panose="02010609060101010101" charset="-122"/>
                <a:cs typeface="+mn-cs"/>
                <a:sym typeface="+mn-ea"/>
              </a:rPr>
              <a:t>智能电网</a:t>
            </a:r>
            <a:r>
              <a:rPr sz="2400" b="1" dirty="0">
                <a:solidFill>
                  <a:srgbClr val="E18F08"/>
                </a:solidFill>
                <a:latin typeface="Arial" panose="020B0604020202090204" pitchFamily="34" charset="0"/>
                <a:ea typeface="黑体" panose="02010609060101010101" charset="-122"/>
                <a:cs typeface="+mn-cs"/>
                <a:sym typeface="+mn-ea"/>
              </a:rPr>
              <a:t>应用</a:t>
            </a:r>
            <a:r>
              <a:rPr lang="zh-CN" sz="2400" b="1" dirty="0">
                <a:solidFill>
                  <a:srgbClr val="E18F08"/>
                </a:solidFill>
                <a:latin typeface="Arial" panose="020B0604020202090204" pitchFamily="34" charset="0"/>
                <a:ea typeface="黑体" panose="02010609060101010101" charset="-122"/>
                <a:cs typeface="+mn-cs"/>
                <a:sym typeface="+mn-ea"/>
              </a:rPr>
              <a:t>案例</a:t>
            </a:r>
            <a:endParaRPr lang="zh-CN" sz="2400" b="1" dirty="0">
              <a:solidFill>
                <a:srgbClr val="E18F08"/>
              </a:solidFill>
              <a:latin typeface="Arial" panose="020B0604020202090204" pitchFamily="34" charset="0"/>
              <a:ea typeface="黑体" panose="02010609060101010101" charset="-122"/>
              <a:cs typeface="+mn-cs"/>
              <a:sym typeface="+mn-ea"/>
            </a:endParaRPr>
          </a:p>
        </p:txBody>
      </p:sp>
      <p:pic>
        <p:nvPicPr>
          <p:cNvPr id="7" name="图片 6" descr="upload_045786959"/>
          <p:cNvPicPr>
            <a:picLocks noChangeAspect="1"/>
          </p:cNvPicPr>
          <p:nvPr/>
        </p:nvPicPr>
        <p:blipFill>
          <a:blip r:embed="rId1"/>
          <a:stretch>
            <a:fillRect/>
          </a:stretch>
        </p:blipFill>
        <p:spPr>
          <a:xfrm>
            <a:off x="6260329" y="1560931"/>
            <a:ext cx="3935539" cy="2457636"/>
          </a:xfrm>
          <a:prstGeom prst="rect">
            <a:avLst/>
          </a:prstGeom>
        </p:spPr>
      </p:pic>
      <p:pic>
        <p:nvPicPr>
          <p:cNvPr id="10" name="图片 9" descr="upload_116168500"/>
          <p:cNvPicPr>
            <a:picLocks noChangeAspect="1"/>
          </p:cNvPicPr>
          <p:nvPr/>
        </p:nvPicPr>
        <p:blipFill>
          <a:blip r:embed="rId2"/>
          <a:stretch>
            <a:fillRect/>
          </a:stretch>
        </p:blipFill>
        <p:spPr>
          <a:xfrm>
            <a:off x="1536070" y="4184623"/>
            <a:ext cx="4533342" cy="2274974"/>
          </a:xfrm>
          <a:prstGeom prst="rect">
            <a:avLst/>
          </a:prstGeom>
        </p:spPr>
      </p:pic>
      <p:pic>
        <p:nvPicPr>
          <p:cNvPr id="11" name="图片 10" descr="upload_544334583"/>
          <p:cNvPicPr>
            <a:picLocks noChangeAspect="1"/>
          </p:cNvPicPr>
          <p:nvPr/>
        </p:nvPicPr>
        <p:blipFill>
          <a:blip r:embed="rId3"/>
          <a:stretch>
            <a:fillRect/>
          </a:stretch>
        </p:blipFill>
        <p:spPr>
          <a:xfrm>
            <a:off x="6276744" y="4184623"/>
            <a:ext cx="2042495" cy="2225157"/>
          </a:xfrm>
          <a:prstGeom prst="rect">
            <a:avLst/>
          </a:prstGeom>
        </p:spPr>
      </p:pic>
      <p:pic>
        <p:nvPicPr>
          <p:cNvPr id="12" name="图片 11" descr="upload_693655261"/>
          <p:cNvPicPr>
            <a:picLocks noChangeAspect="1"/>
          </p:cNvPicPr>
          <p:nvPr/>
        </p:nvPicPr>
        <p:blipFill>
          <a:blip r:embed="rId4"/>
          <a:stretch>
            <a:fillRect/>
          </a:stretch>
        </p:blipFill>
        <p:spPr>
          <a:xfrm>
            <a:off x="8352641" y="4184623"/>
            <a:ext cx="1843227" cy="2241763"/>
          </a:xfrm>
          <a:prstGeom prst="rect">
            <a:avLst/>
          </a:prstGeom>
        </p:spPr>
      </p:pic>
      <p:pic>
        <p:nvPicPr>
          <p:cNvPr id="14" name="图片 13" descr="upload_281627909"/>
          <p:cNvPicPr>
            <a:picLocks noChangeAspect="1"/>
          </p:cNvPicPr>
          <p:nvPr/>
        </p:nvPicPr>
        <p:blipFill>
          <a:blip r:embed="rId5"/>
          <a:srcRect l="-1107" t="3970" r="1107" b="10973"/>
          <a:stretch>
            <a:fillRect/>
          </a:stretch>
        </p:blipFill>
        <p:spPr>
          <a:xfrm>
            <a:off x="1511114" y="1544325"/>
            <a:ext cx="4549948" cy="2474242"/>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858597843739342053"/>
          <p:cNvPicPr>
            <a:picLocks noChangeAspect="1"/>
          </p:cNvPicPr>
          <p:nvPr/>
        </p:nvPicPr>
        <p:blipFill>
          <a:blip r:embed="rId1"/>
          <a:srcRect l="9095" r="19590"/>
          <a:stretch>
            <a:fillRect/>
          </a:stretch>
        </p:blipFill>
        <p:spPr>
          <a:xfrm>
            <a:off x="4636770" y="3940810"/>
            <a:ext cx="2912745" cy="2403475"/>
          </a:xfrm>
          <a:prstGeom prst="rect">
            <a:avLst/>
          </a:prstGeom>
        </p:spPr>
      </p:pic>
      <p:pic>
        <p:nvPicPr>
          <p:cNvPr id="6" name="图片 5" descr="2016120702"/>
          <p:cNvPicPr>
            <a:picLocks noChangeAspect="1"/>
          </p:cNvPicPr>
          <p:nvPr/>
        </p:nvPicPr>
        <p:blipFill>
          <a:blip r:embed="rId2"/>
          <a:srcRect l="7789"/>
          <a:stretch>
            <a:fillRect/>
          </a:stretch>
        </p:blipFill>
        <p:spPr>
          <a:xfrm>
            <a:off x="4641850" y="1647190"/>
            <a:ext cx="2931795" cy="2120265"/>
          </a:xfrm>
          <a:prstGeom prst="rect">
            <a:avLst/>
          </a:prstGeom>
        </p:spPr>
      </p:pic>
      <p:pic>
        <p:nvPicPr>
          <p:cNvPr id="5" name="图片 4" descr="PIC_20160225_104610_78A"/>
          <p:cNvPicPr>
            <a:picLocks noChangeAspect="1"/>
          </p:cNvPicPr>
          <p:nvPr/>
        </p:nvPicPr>
        <p:blipFill>
          <a:blip r:embed="rId3"/>
          <a:srcRect t="2019" r="9116" b="7544"/>
          <a:stretch>
            <a:fillRect/>
          </a:stretch>
        </p:blipFill>
        <p:spPr>
          <a:xfrm>
            <a:off x="1593215" y="1633855"/>
            <a:ext cx="2858770" cy="2133600"/>
          </a:xfrm>
          <a:prstGeom prst="rect">
            <a:avLst/>
          </a:prstGeom>
        </p:spPr>
      </p:pic>
      <p:pic>
        <p:nvPicPr>
          <p:cNvPr id="3" name="图片 2" descr="微信图片_20220301151737"/>
          <p:cNvPicPr>
            <a:picLocks noChangeAspect="1"/>
          </p:cNvPicPr>
          <p:nvPr/>
        </p:nvPicPr>
        <p:blipFill>
          <a:blip r:embed="rId4"/>
          <a:srcRect b="6916"/>
          <a:stretch>
            <a:fillRect/>
          </a:stretch>
        </p:blipFill>
        <p:spPr>
          <a:xfrm>
            <a:off x="7820025" y="1630045"/>
            <a:ext cx="3060065" cy="2136775"/>
          </a:xfrm>
          <a:prstGeom prst="rect">
            <a:avLst/>
          </a:prstGeom>
        </p:spPr>
      </p:pic>
      <p:sp>
        <p:nvSpPr>
          <p:cNvPr id="4"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dirty="0">
                <a:latin typeface="Arial" panose="020B0604020202090204" pitchFamily="34" charset="0"/>
                <a:ea typeface="黑体" panose="02010609060101010101" charset="-122"/>
                <a:cs typeface="+mn-cs"/>
                <a:sym typeface="+mn-ea"/>
              </a:rPr>
              <a:t>二、储能温控业务</a:t>
            </a:r>
            <a:endParaRPr sz="3200" b="1" dirty="0">
              <a:latin typeface="Arial" panose="020B0604020202090204" pitchFamily="34" charset="0"/>
              <a:ea typeface="黑体" panose="02010609060101010101" charset="-122"/>
              <a:cs typeface="+mn-cs"/>
              <a:sym typeface="+mn-ea"/>
            </a:endParaRPr>
          </a:p>
        </p:txBody>
      </p:sp>
      <p:sp>
        <p:nvSpPr>
          <p:cNvPr id="19" name="Text Box 6"/>
          <p:cNvSpPr txBox="1">
            <a:spLocks noChangeArrowheads="1"/>
          </p:cNvSpPr>
          <p:nvPr/>
        </p:nvSpPr>
        <p:spPr bwMode="auto">
          <a:xfrm>
            <a:off x="3571875" y="3441700"/>
            <a:ext cx="866775" cy="325120"/>
          </a:xfrm>
          <a:prstGeom prst="rect">
            <a:avLst/>
          </a:prstGeom>
          <a:solidFill>
            <a:schemeClr val="bg1">
              <a:lumMod val="95000"/>
              <a:alpha val="71000"/>
            </a:schemeClr>
          </a:solidFill>
        </p:spPr>
        <p:txBody>
          <a:bodyPr wrap="square" lIns="68410" tIns="34205" rIns="68410" bIns="34205" rtlCol="0" anchor="t">
            <a:spAutoFit/>
          </a:bodyPr>
          <a:lstStyle/>
          <a:p>
            <a:pPr lvl="0">
              <a:lnSpc>
                <a:spcPct val="120000"/>
              </a:lnSpc>
            </a:pPr>
            <a:r>
              <a:rPr lang="zh-CN" altLang="en-US" sz="1400" dirty="0">
                <a:solidFill>
                  <a:schemeClr val="tx1">
                    <a:lumMod val="75000"/>
                    <a:lumOff val="25000"/>
                  </a:schemeClr>
                </a:solidFill>
                <a:latin typeface="Arial" panose="020B0604020202090204" pitchFamily="34" charset="0"/>
                <a:ea typeface="黑体" panose="02010609060101010101" charset="-122"/>
              </a:rPr>
              <a:t>捷威动力</a:t>
            </a:r>
            <a:endParaRPr lang="zh-CN" altLang="en-US" sz="1400" dirty="0">
              <a:solidFill>
                <a:schemeClr val="tx1">
                  <a:lumMod val="75000"/>
                  <a:lumOff val="25000"/>
                </a:schemeClr>
              </a:solidFill>
              <a:latin typeface="Arial" panose="020B0604020202090204" pitchFamily="34" charset="0"/>
              <a:ea typeface="黑体" panose="02010609060101010101" charset="-122"/>
            </a:endParaRPr>
          </a:p>
        </p:txBody>
      </p:sp>
      <p:sp>
        <p:nvSpPr>
          <p:cNvPr id="17" name="Text Box 6"/>
          <p:cNvSpPr txBox="1">
            <a:spLocks noChangeArrowheads="1"/>
          </p:cNvSpPr>
          <p:nvPr/>
        </p:nvSpPr>
        <p:spPr bwMode="auto">
          <a:xfrm>
            <a:off x="8006080" y="3449955"/>
            <a:ext cx="2873375" cy="325120"/>
          </a:xfrm>
          <a:prstGeom prst="rect">
            <a:avLst/>
          </a:prstGeom>
          <a:solidFill>
            <a:schemeClr val="bg1">
              <a:lumMod val="95000"/>
              <a:alpha val="71000"/>
            </a:schemeClr>
          </a:solidFill>
        </p:spPr>
        <p:txBody>
          <a:bodyPr wrap="square" lIns="68410" tIns="34205" rIns="68410" bIns="34205" rtlCol="0" anchor="t">
            <a:spAutoFit/>
          </a:bodyPr>
          <a:lstStyle/>
          <a:p>
            <a:pPr lvl="0">
              <a:lnSpc>
                <a:spcPct val="120000"/>
              </a:lnSpc>
            </a:pPr>
            <a:r>
              <a:rPr lang="zh-CN" altLang="en-US" sz="1400" dirty="0">
                <a:solidFill>
                  <a:schemeClr val="tx1">
                    <a:lumMod val="75000"/>
                    <a:lumOff val="25000"/>
                  </a:schemeClr>
                </a:solidFill>
                <a:latin typeface="Arial" panose="020B0604020202090204" pitchFamily="34" charset="0"/>
                <a:ea typeface="黑体" panose="02010609060101010101" charset="-122"/>
                <a:cs typeface="黑体" panose="02010609060101010101" charset="-122"/>
                <a:sym typeface="+mn-ea"/>
              </a:rPr>
              <a:t> 三峡能源庆云储能电站示范项目</a:t>
            </a:r>
            <a:endParaRPr lang="zh-CN" altLang="en-US" sz="1400" dirty="0">
              <a:solidFill>
                <a:schemeClr val="tx1">
                  <a:lumMod val="75000"/>
                  <a:lumOff val="25000"/>
                </a:schemeClr>
              </a:solidFill>
              <a:latin typeface="Arial" panose="020B0604020202090204" pitchFamily="34" charset="0"/>
              <a:ea typeface="黑体" panose="02010609060101010101" charset="-122"/>
              <a:cs typeface="黑体" panose="02010609060101010101" charset="-122"/>
              <a:sym typeface="+mn-ea"/>
            </a:endParaRPr>
          </a:p>
        </p:txBody>
      </p:sp>
      <p:grpSp>
        <p:nvGrpSpPr>
          <p:cNvPr id="26" name="组合 25"/>
          <p:cNvGrpSpPr/>
          <p:nvPr/>
        </p:nvGrpSpPr>
        <p:grpSpPr>
          <a:xfrm>
            <a:off x="7821930" y="3912235"/>
            <a:ext cx="3058160" cy="2470150"/>
            <a:chOff x="6295009" y="2866653"/>
            <a:chExt cx="2472051" cy="1997281"/>
          </a:xfrm>
        </p:grpSpPr>
        <p:pic>
          <p:nvPicPr>
            <p:cNvPr id="29" name="Picture 2" descr="C:\Users\19057684.40001293C\Desktop\Chiller\冷水机案例\微信图片_20210108172543.jpg微信图片_20210108172543"/>
            <p:cNvPicPr>
              <a:picLocks noChangeAspect="1" noChangeArrowheads="1"/>
            </p:cNvPicPr>
            <p:nvPr/>
          </p:nvPicPr>
          <p:blipFill rotWithShape="1">
            <a:blip r:embed="rId5"/>
            <a:srcRect r="6443"/>
            <a:stretch>
              <a:fillRect/>
            </a:stretch>
          </p:blipFill>
          <p:spPr bwMode="auto">
            <a:xfrm>
              <a:off x="6295009" y="2866653"/>
              <a:ext cx="2471895" cy="1979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 Box 6"/>
            <p:cNvSpPr txBox="1">
              <a:spLocks noChangeArrowheads="1"/>
            </p:cNvSpPr>
            <p:nvPr/>
          </p:nvSpPr>
          <p:spPr bwMode="auto">
            <a:xfrm>
              <a:off x="7749187" y="4601053"/>
              <a:ext cx="1017873" cy="262881"/>
            </a:xfrm>
            <a:prstGeom prst="rect">
              <a:avLst/>
            </a:prstGeom>
            <a:solidFill>
              <a:schemeClr val="bg1">
                <a:lumMod val="95000"/>
                <a:alpha val="71000"/>
              </a:schemeClr>
            </a:solidFill>
          </p:spPr>
          <p:txBody>
            <a:bodyPr wrap="square" lIns="68410" tIns="34205" rIns="68410" bIns="34205" rtlCol="0" anchor="t">
              <a:spAutoFit/>
            </a:bodyPr>
            <a:lstStyle/>
            <a:p>
              <a:pPr lvl="0">
                <a:lnSpc>
                  <a:spcPct val="120000"/>
                </a:lnSpc>
              </a:pPr>
              <a:r>
                <a:rPr lang="zh-CN" altLang="en-US" sz="1400" dirty="0">
                  <a:solidFill>
                    <a:schemeClr val="tx1">
                      <a:lumMod val="75000"/>
                      <a:lumOff val="25000"/>
                    </a:schemeClr>
                  </a:solidFill>
                  <a:latin typeface="Arial" panose="020B0604020202090204" pitchFamily="34" charset="0"/>
                  <a:ea typeface="黑体" panose="02010609060101010101" charset="-122"/>
                  <a:sym typeface="+mn-ea"/>
                </a:rPr>
                <a:t>液冷储能项目</a:t>
              </a:r>
              <a:endParaRPr lang="zh-CN" altLang="en-US" sz="1400" dirty="0">
                <a:solidFill>
                  <a:schemeClr val="tx1">
                    <a:lumMod val="75000"/>
                    <a:lumOff val="25000"/>
                  </a:schemeClr>
                </a:solidFill>
                <a:latin typeface="Arial" panose="020B0604020202090204" pitchFamily="34" charset="0"/>
                <a:ea typeface="黑体" panose="02010609060101010101" charset="-122"/>
                <a:sym typeface="+mn-ea"/>
              </a:endParaRPr>
            </a:p>
          </p:txBody>
        </p:sp>
      </p:grpSp>
      <p:sp>
        <p:nvSpPr>
          <p:cNvPr id="28" name="Text Box 6"/>
          <p:cNvSpPr txBox="1">
            <a:spLocks noChangeArrowheads="1"/>
          </p:cNvSpPr>
          <p:nvPr/>
        </p:nvSpPr>
        <p:spPr bwMode="auto">
          <a:xfrm>
            <a:off x="6220460" y="6024245"/>
            <a:ext cx="1354455" cy="325120"/>
          </a:xfrm>
          <a:prstGeom prst="rect">
            <a:avLst/>
          </a:prstGeom>
          <a:solidFill>
            <a:schemeClr val="bg1">
              <a:lumMod val="95000"/>
              <a:alpha val="71000"/>
            </a:schemeClr>
          </a:solidFill>
        </p:spPr>
        <p:txBody>
          <a:bodyPr wrap="square" lIns="68410" tIns="34205" rIns="68410" bIns="34205" rtlCol="0" anchor="t">
            <a:spAutoFit/>
          </a:bodyPr>
          <a:lstStyle/>
          <a:p>
            <a:pPr lvl="0">
              <a:lnSpc>
                <a:spcPct val="120000"/>
              </a:lnSpc>
            </a:pPr>
            <a:r>
              <a:rPr lang="zh-CN" altLang="en-US" sz="1400" dirty="0">
                <a:solidFill>
                  <a:schemeClr val="tx1">
                    <a:lumMod val="75000"/>
                    <a:lumOff val="25000"/>
                  </a:schemeClr>
                </a:solidFill>
                <a:latin typeface="Arial" panose="020B0604020202090204" pitchFamily="34" charset="0"/>
                <a:ea typeface="黑体" panose="02010609060101010101" charset="-122"/>
                <a:sym typeface="+mn-ea"/>
              </a:rPr>
              <a:t>圣阳华电尼玛</a:t>
            </a:r>
            <a:endParaRPr lang="zh-CN" altLang="en-US" sz="1400" dirty="0">
              <a:solidFill>
                <a:schemeClr val="tx1">
                  <a:lumMod val="75000"/>
                  <a:lumOff val="25000"/>
                </a:schemeClr>
              </a:solidFill>
              <a:latin typeface="Arial" panose="020B0604020202090204" pitchFamily="34" charset="0"/>
              <a:ea typeface="黑体" panose="02010609060101010101" charset="-122"/>
              <a:sym typeface="+mn-ea"/>
            </a:endParaRPr>
          </a:p>
        </p:txBody>
      </p:sp>
      <p:grpSp>
        <p:nvGrpSpPr>
          <p:cNvPr id="30" name="组合 29"/>
          <p:cNvGrpSpPr/>
          <p:nvPr/>
        </p:nvGrpSpPr>
        <p:grpSpPr>
          <a:xfrm>
            <a:off x="1579880" y="3950335"/>
            <a:ext cx="2858770" cy="2412365"/>
            <a:chOff x="1290919" y="2896797"/>
            <a:chExt cx="2311238" cy="1949856"/>
          </a:xfrm>
        </p:grpSpPr>
        <p:pic>
          <p:nvPicPr>
            <p:cNvPr id="31" name="Picture 2" descr="D:\Envicool\产品\Application photos\储能\照片\Chiller\海博思创\24244183a90dc0a77b5ef4f8c7d1a2a.jpg"/>
            <p:cNvPicPr>
              <a:picLocks noChangeAspect="1" noChangeArrowheads="1"/>
            </p:cNvPicPr>
            <p:nvPr/>
          </p:nvPicPr>
          <p:blipFill rotWithShape="1">
            <a:blip r:embed="rId6"/>
            <a:srcRect l="12497" b="1522"/>
            <a:stretch>
              <a:fillRect/>
            </a:stretch>
          </p:blipFill>
          <p:spPr bwMode="auto">
            <a:xfrm>
              <a:off x="1290919" y="2896797"/>
              <a:ext cx="2310979" cy="1949856"/>
            </a:xfrm>
            <a:prstGeom prst="rect">
              <a:avLst/>
            </a:prstGeom>
            <a:noFill/>
            <a:extLst>
              <a:ext uri="{909E8E84-426E-40DD-AFC4-6F175D3DCCD1}">
                <a14:hiddenFill xmlns:a14="http://schemas.microsoft.com/office/drawing/2010/main">
                  <a:solidFill>
                    <a:srgbClr val="FFFFFF"/>
                  </a:solidFill>
                </a14:hiddenFill>
              </a:ext>
            </a:extLst>
          </p:spPr>
        </p:pic>
        <p:sp>
          <p:nvSpPr>
            <p:cNvPr id="32" name="Text Box 6"/>
            <p:cNvSpPr txBox="1">
              <a:spLocks noChangeArrowheads="1"/>
            </p:cNvSpPr>
            <p:nvPr/>
          </p:nvSpPr>
          <p:spPr bwMode="auto">
            <a:xfrm>
              <a:off x="2563589" y="4576732"/>
              <a:ext cx="1038568" cy="262787"/>
            </a:xfrm>
            <a:prstGeom prst="rect">
              <a:avLst/>
            </a:prstGeom>
            <a:solidFill>
              <a:schemeClr val="bg1">
                <a:lumMod val="95000"/>
                <a:alpha val="71000"/>
              </a:schemeClr>
            </a:solidFill>
          </p:spPr>
          <p:txBody>
            <a:bodyPr wrap="square" lIns="68410" tIns="34205" rIns="68410" bIns="34205" rtlCol="0" anchor="t">
              <a:spAutoFit/>
            </a:bodyPr>
            <a:lstStyle/>
            <a:p>
              <a:pPr lvl="0">
                <a:lnSpc>
                  <a:spcPct val="120000"/>
                </a:lnSpc>
              </a:pPr>
              <a:r>
                <a:rPr lang="zh-CN" altLang="en-US" sz="1400" dirty="0">
                  <a:solidFill>
                    <a:schemeClr val="tx1">
                      <a:lumMod val="75000"/>
                      <a:lumOff val="25000"/>
                    </a:schemeClr>
                  </a:solidFill>
                  <a:latin typeface="Arial" panose="020B0604020202090204" pitchFamily="34" charset="0"/>
                  <a:ea typeface="黑体" panose="02010609060101010101" charset="-122"/>
                  <a:sym typeface="+mn-ea"/>
                </a:rPr>
                <a:t>液冷储能项目</a:t>
              </a:r>
              <a:endParaRPr lang="zh-CN" altLang="en-US" sz="1400" dirty="0">
                <a:solidFill>
                  <a:schemeClr val="tx1">
                    <a:lumMod val="75000"/>
                    <a:lumOff val="25000"/>
                  </a:schemeClr>
                </a:solidFill>
                <a:latin typeface="Arial" panose="020B0604020202090204" pitchFamily="34" charset="0"/>
                <a:ea typeface="黑体" panose="02010609060101010101" charset="-122"/>
                <a:sym typeface="+mn-ea"/>
              </a:endParaRPr>
            </a:p>
          </p:txBody>
        </p:sp>
      </p:grpSp>
      <p:sp>
        <p:nvSpPr>
          <p:cNvPr id="35" name="Text Box 6"/>
          <p:cNvSpPr txBox="1">
            <a:spLocks noChangeArrowheads="1"/>
          </p:cNvSpPr>
          <p:nvPr/>
        </p:nvSpPr>
        <p:spPr bwMode="auto">
          <a:xfrm>
            <a:off x="6647180" y="3448685"/>
            <a:ext cx="926465" cy="325120"/>
          </a:xfrm>
          <a:prstGeom prst="rect">
            <a:avLst/>
          </a:prstGeom>
          <a:solidFill>
            <a:schemeClr val="bg1">
              <a:lumMod val="95000"/>
              <a:alpha val="71000"/>
            </a:schemeClr>
          </a:solidFill>
        </p:spPr>
        <p:txBody>
          <a:bodyPr wrap="square" lIns="68410" tIns="34205" rIns="68410" bIns="34205" rtlCol="0" anchor="t">
            <a:spAutoFit/>
          </a:bodyPr>
          <a:lstStyle/>
          <a:p>
            <a:pPr lvl="0">
              <a:lnSpc>
                <a:spcPct val="120000"/>
              </a:lnSpc>
            </a:pPr>
            <a:r>
              <a:rPr lang="zh-CN" altLang="en-US" sz="1400" dirty="0">
                <a:solidFill>
                  <a:schemeClr val="tx1">
                    <a:lumMod val="75000"/>
                    <a:lumOff val="25000"/>
                  </a:schemeClr>
                </a:solidFill>
                <a:latin typeface="Arial" panose="020B0604020202090204" pitchFamily="34" charset="0"/>
                <a:ea typeface="黑体" panose="02010609060101010101" charset="-122"/>
                <a:sym typeface="+mn-ea"/>
              </a:rPr>
              <a:t>科陆储能</a:t>
            </a:r>
            <a:endParaRPr lang="zh-CN" altLang="en-US" sz="1400" dirty="0">
              <a:solidFill>
                <a:schemeClr val="tx1">
                  <a:lumMod val="75000"/>
                  <a:lumOff val="25000"/>
                </a:schemeClr>
              </a:solidFill>
              <a:latin typeface="Arial" panose="020B0604020202090204" pitchFamily="34" charset="0"/>
              <a:ea typeface="黑体" panose="02010609060101010101" charset="-122"/>
              <a:sym typeface="+mn-ea"/>
            </a:endParaRPr>
          </a:p>
        </p:txBody>
      </p:sp>
      <p:sp>
        <p:nvSpPr>
          <p:cNvPr id="9" name="标题 1"/>
          <p:cNvSpPr>
            <a:spLocks noGrp="1"/>
          </p:cNvSpPr>
          <p:nvPr/>
        </p:nvSpPr>
        <p:spPr>
          <a:xfrm>
            <a:off x="1472565" y="93599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lang="zh-CN" altLang="en-US" sz="2400" b="1" dirty="0">
                <a:solidFill>
                  <a:srgbClr val="E18F08"/>
                </a:solidFill>
                <a:latin typeface="Arial" panose="020B0604020202090204" pitchFamily="34" charset="0"/>
                <a:ea typeface="黑体" panose="02010609060101010101" charset="-122"/>
                <a:cs typeface="+mn-cs"/>
                <a:sym typeface="+mn-ea"/>
              </a:rPr>
              <a:t>集装箱储能电站</a:t>
            </a:r>
            <a:r>
              <a:rPr sz="2400" b="1" dirty="0">
                <a:solidFill>
                  <a:srgbClr val="E18F08"/>
                </a:solidFill>
                <a:latin typeface="Arial" panose="020B0604020202090204" pitchFamily="34" charset="0"/>
                <a:ea typeface="黑体" panose="02010609060101010101" charset="-122"/>
                <a:cs typeface="+mn-cs"/>
                <a:sym typeface="+mn-ea"/>
              </a:rPr>
              <a:t>应用</a:t>
            </a:r>
            <a:r>
              <a:rPr lang="zh-CN" sz="2400" b="1" dirty="0">
                <a:solidFill>
                  <a:srgbClr val="E18F08"/>
                </a:solidFill>
                <a:latin typeface="Arial" panose="020B0604020202090204" pitchFamily="34" charset="0"/>
                <a:ea typeface="黑体" panose="02010609060101010101" charset="-122"/>
                <a:cs typeface="+mn-cs"/>
                <a:sym typeface="+mn-ea"/>
              </a:rPr>
              <a:t>案例</a:t>
            </a:r>
            <a:endParaRPr lang="zh-CN" sz="2400" b="1" dirty="0">
              <a:solidFill>
                <a:srgbClr val="E18F08"/>
              </a:solidFill>
              <a:latin typeface="Arial" panose="020B0604020202090204" pitchFamily="34" charset="0"/>
              <a:ea typeface="黑体" panose="02010609060101010101" charset="-122"/>
              <a:cs typeface="+mn-cs"/>
              <a:sym typeface="+mn-ea"/>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dirty="0">
                <a:latin typeface="Arial" panose="020B0604020202090204" pitchFamily="34" charset="0"/>
                <a:ea typeface="黑体" panose="02010609060101010101" charset="-122"/>
                <a:cs typeface="+mn-cs"/>
                <a:sym typeface="+mn-ea"/>
              </a:rPr>
              <a:t>三、液冷及电子散热业务</a:t>
            </a:r>
            <a:endParaRPr sz="3200" b="1" dirty="0">
              <a:latin typeface="Arial" panose="020B0604020202090204" pitchFamily="34" charset="0"/>
              <a:ea typeface="黑体" panose="02010609060101010101" charset="-122"/>
              <a:cs typeface="+mn-cs"/>
              <a:sym typeface="+mn-ea"/>
            </a:endParaRPr>
          </a:p>
        </p:txBody>
      </p:sp>
      <p:sp>
        <p:nvSpPr>
          <p:cNvPr id="25" name="矩形 24"/>
          <p:cNvSpPr/>
          <p:nvPr/>
        </p:nvSpPr>
        <p:spPr>
          <a:xfrm>
            <a:off x="6415405" y="1305560"/>
            <a:ext cx="5003800" cy="1444625"/>
          </a:xfrm>
          <a:prstGeom prst="rect">
            <a:avLst/>
          </a:prstGeom>
          <a:blipFill rotWithShape="1">
            <a:blip r:embed="rId1"/>
            <a:stretch>
              <a:fillRect/>
            </a:stretch>
          </a:blipFill>
          <a:ln w="127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阿里巴巴普惠体 R" panose="00020600040101010101" charset="-122"/>
              <a:buNone/>
              <a:defRPr/>
            </a:pPr>
            <a:endParaRPr kumimoji="0" lang="zh-CN" altLang="en-US" sz="1345" b="0" i="0" baseline="0" noProof="1">
              <a:ln>
                <a:noFill/>
              </a:ln>
              <a:solidFill>
                <a:schemeClr val="lt1"/>
              </a:solidFill>
              <a:effectLst/>
              <a:uLnTx/>
              <a:uFillTx/>
              <a:latin typeface="+mn-lt"/>
              <a:ea typeface="黑体" panose="02010609060101010101" charset="-122"/>
              <a:cs typeface="阿里巴巴普惠体 R" panose="00020600040101010101" charset="-122"/>
            </a:endParaRPr>
          </a:p>
        </p:txBody>
      </p:sp>
      <p:sp>
        <p:nvSpPr>
          <p:cNvPr id="26" name="矩形 25"/>
          <p:cNvSpPr/>
          <p:nvPr/>
        </p:nvSpPr>
        <p:spPr>
          <a:xfrm>
            <a:off x="6415405" y="3133090"/>
            <a:ext cx="5003800" cy="1445895"/>
          </a:xfrm>
          <a:prstGeom prst="rect">
            <a:avLst/>
          </a:prstGeom>
          <a:blipFill rotWithShape="1">
            <a:blip r:embed="rId2"/>
            <a:stretch>
              <a:fillRect/>
            </a:stretch>
          </a:blipFill>
          <a:ln w="127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阿里巴巴普惠体 R" panose="00020600040101010101" charset="-122"/>
              <a:buNone/>
              <a:defRPr/>
            </a:pPr>
            <a:endParaRPr kumimoji="0" lang="zh-CN" altLang="en-US" sz="1345" b="0" i="0" baseline="0" noProof="1">
              <a:ln>
                <a:noFill/>
              </a:ln>
              <a:solidFill>
                <a:schemeClr val="lt1"/>
              </a:solidFill>
              <a:effectLst/>
              <a:uLnTx/>
              <a:uFillTx/>
              <a:latin typeface="+mn-lt"/>
              <a:ea typeface="黑体" panose="02010609060101010101" charset="-122"/>
              <a:cs typeface="阿里巴巴普惠体 R" panose="00020600040101010101" charset="-122"/>
            </a:endParaRPr>
          </a:p>
        </p:txBody>
      </p:sp>
      <p:sp>
        <p:nvSpPr>
          <p:cNvPr id="28" name="矩形 6"/>
          <p:cNvSpPr/>
          <p:nvPr/>
        </p:nvSpPr>
        <p:spPr>
          <a:xfrm>
            <a:off x="1031240" y="1232535"/>
            <a:ext cx="5165090" cy="3397250"/>
          </a:xfrm>
          <a:prstGeom prst="rect">
            <a:avLst/>
          </a:prstGeom>
          <a:noFill/>
          <a:ln w="9525">
            <a:noFill/>
          </a:ln>
        </p:spPr>
        <p:txBody>
          <a:bodyPr wrap="square" anchor="t" anchorCtr="0">
            <a:spAutoFit/>
          </a:bodyPr>
          <a:lstStyle/>
          <a:p>
            <a:pPr marL="342900" lvl="0" indent="-342900" algn="just">
              <a:lnSpc>
                <a:spcPct val="130000"/>
              </a:lnSpc>
              <a:spcAft>
                <a:spcPts val="600"/>
              </a:spcAft>
              <a:buClr>
                <a:srgbClr val="E18F08"/>
              </a:buClr>
              <a:buSzPct val="58000"/>
              <a:buFont typeface="Wingdings" panose="05000000000000000000" pitchFamily="2" charset="2"/>
              <a:buChar char="l"/>
            </a:pPr>
            <a:r>
              <a:rPr lang="zh-CN" altLang="en-US" sz="1400" dirty="0">
                <a:solidFill>
                  <a:srgbClr val="262626"/>
                </a:solidFill>
                <a:latin typeface="Arial" panose="020B0604020202090204" pitchFamily="34" charset="0"/>
                <a:ea typeface="黑体" panose="02010609060101010101" charset="-122"/>
                <a:cs typeface="黑体" panose="02010609060101010101" charset="-122"/>
                <a:sym typeface="+mn-ea"/>
              </a:rPr>
              <a:t>针对服务器、激光器、高密度电源、</a:t>
            </a:r>
            <a:r>
              <a:rPr lang="en-US" altLang="zh-CN" sz="1400" dirty="0">
                <a:solidFill>
                  <a:srgbClr val="0E1E3A"/>
                </a:solidFill>
                <a:latin typeface="Arial" panose="020B0604020202090204" pitchFamily="34" charset="0"/>
                <a:ea typeface="黑体" panose="02010609060101010101" charset="-122"/>
                <a:cs typeface="Arial" panose="020B0604020202090204" pitchFamily="34" charset="0"/>
                <a:sym typeface="+mn-ea"/>
              </a:rPr>
              <a:t>RRU</a:t>
            </a:r>
            <a:r>
              <a:rPr lang="zh-CN" altLang="en-US" sz="1400" dirty="0">
                <a:solidFill>
                  <a:srgbClr val="262626"/>
                </a:solidFill>
                <a:latin typeface="Arial" panose="020B0604020202090204" pitchFamily="34" charset="0"/>
                <a:ea typeface="黑体" panose="02010609060101010101" charset="-122"/>
                <a:cs typeface="黑体" panose="02010609060101010101" charset="-122"/>
                <a:sym typeface="+mn-ea"/>
              </a:rPr>
              <a:t>/</a:t>
            </a:r>
            <a:r>
              <a:rPr lang="en-US" altLang="zh-CN" sz="1400" dirty="0">
                <a:solidFill>
                  <a:srgbClr val="0E1E3A"/>
                </a:solidFill>
                <a:latin typeface="Arial" panose="020B0604020202090204" pitchFamily="34" charset="0"/>
                <a:ea typeface="黑体" panose="02010609060101010101" charset="-122"/>
                <a:cs typeface="Arial" panose="020B0604020202090204" pitchFamily="34" charset="0"/>
                <a:sym typeface="+mn-ea"/>
              </a:rPr>
              <a:t>AAU</a:t>
            </a:r>
            <a:r>
              <a:rPr lang="zh-CN" altLang="en-US" sz="1400" dirty="0">
                <a:solidFill>
                  <a:srgbClr val="262626"/>
                </a:solidFill>
                <a:latin typeface="Arial" panose="020B0604020202090204" pitchFamily="34" charset="0"/>
                <a:ea typeface="黑体" panose="02010609060101010101" charset="-122"/>
                <a:cs typeface="黑体" panose="02010609060101010101" charset="-122"/>
                <a:sym typeface="+mn-ea"/>
              </a:rPr>
              <a:t>、光模块等应用领域的先进</a:t>
            </a:r>
            <a:r>
              <a:rPr lang="zh-CN" altLang="en-US" sz="1400" b="1" dirty="0">
                <a:solidFill>
                  <a:srgbClr val="E28E0A"/>
                </a:solidFill>
                <a:latin typeface="Arial" panose="020B0604020202090204" pitchFamily="34" charset="0"/>
                <a:ea typeface="黑体" panose="02010609060101010101" charset="-122"/>
                <a:cs typeface="黑体" panose="02010609060101010101" charset="-122"/>
                <a:sym typeface="+mn-ea"/>
              </a:rPr>
              <a:t>风冷</a:t>
            </a:r>
            <a:r>
              <a:rPr lang="zh-CN" altLang="en-US" sz="1400" dirty="0">
                <a:solidFill>
                  <a:srgbClr val="262626"/>
                </a:solidFill>
                <a:latin typeface="Arial" panose="020B0604020202090204" pitchFamily="34" charset="0"/>
                <a:ea typeface="黑体" panose="02010609060101010101" charset="-122"/>
                <a:cs typeface="黑体" panose="02010609060101010101" charset="-122"/>
                <a:sym typeface="+mn-ea"/>
              </a:rPr>
              <a:t>散热模组和</a:t>
            </a:r>
            <a:r>
              <a:rPr lang="zh-CN" altLang="en-US" sz="1400" b="1" dirty="0">
                <a:solidFill>
                  <a:srgbClr val="E28E0A"/>
                </a:solidFill>
                <a:latin typeface="Arial" panose="020B0604020202090204" pitchFamily="34" charset="0"/>
                <a:ea typeface="黑体" panose="02010609060101010101" charset="-122"/>
                <a:cs typeface="黑体" panose="02010609060101010101" charset="-122"/>
                <a:sym typeface="+mn-ea"/>
              </a:rPr>
              <a:t>液冷</a:t>
            </a:r>
            <a:r>
              <a:rPr lang="zh-CN" altLang="en-US" sz="1400" dirty="0">
                <a:solidFill>
                  <a:srgbClr val="262626"/>
                </a:solidFill>
                <a:latin typeface="Arial" panose="020B0604020202090204" pitchFamily="34" charset="0"/>
                <a:ea typeface="黑体" panose="02010609060101010101" charset="-122"/>
                <a:cs typeface="黑体" panose="02010609060101010101" charset="-122"/>
                <a:sym typeface="+mn-ea"/>
              </a:rPr>
              <a:t>散热解决方案</a:t>
            </a:r>
            <a:endParaRPr lang="zh-CN" altLang="en-US" sz="1400" dirty="0">
              <a:solidFill>
                <a:srgbClr val="262626"/>
              </a:solidFill>
              <a:latin typeface="Arial" panose="020B0604020202090204" pitchFamily="34" charset="0"/>
              <a:ea typeface="黑体" panose="02010609060101010101" charset="-122"/>
              <a:cs typeface="黑体" panose="02010609060101010101" charset="-122"/>
              <a:sym typeface="+mn-ea"/>
            </a:endParaRPr>
          </a:p>
          <a:p>
            <a:pPr marL="342900" lvl="0" indent="-342900" algn="just">
              <a:lnSpc>
                <a:spcPct val="130000"/>
              </a:lnSpc>
              <a:spcAft>
                <a:spcPts val="600"/>
              </a:spcAft>
              <a:buClr>
                <a:srgbClr val="E18F08"/>
              </a:buClr>
              <a:buSzPct val="58000"/>
              <a:buFont typeface="Wingdings" panose="05000000000000000000" pitchFamily="2" charset="2"/>
              <a:buChar char="l"/>
            </a:pPr>
            <a:r>
              <a:rPr lang="zh-CN" altLang="en-US" sz="1400" dirty="0">
                <a:solidFill>
                  <a:srgbClr val="262626"/>
                </a:solidFill>
                <a:latin typeface="Arial" panose="020B0604020202090204" pitchFamily="34" charset="0"/>
                <a:ea typeface="黑体" panose="02010609060101010101" charset="-122"/>
                <a:cs typeface="黑体" panose="02010609060101010101" charset="-122"/>
                <a:sym typeface="+mn-ea"/>
              </a:rPr>
              <a:t>业内</a:t>
            </a:r>
            <a:r>
              <a:rPr lang="zh-CN" altLang="en-US" sz="1400" b="1" dirty="0">
                <a:solidFill>
                  <a:srgbClr val="E28E0A"/>
                </a:solidFill>
                <a:latin typeface="Arial" panose="020B0604020202090204" pitchFamily="34" charset="0"/>
                <a:ea typeface="黑体" panose="02010609060101010101" charset="-122"/>
                <a:cs typeface="黑体" panose="02010609060101010101" charset="-122"/>
                <a:sym typeface="+mn-ea"/>
              </a:rPr>
              <a:t>顶尖的技术团队</a:t>
            </a:r>
            <a:r>
              <a:rPr lang="zh-CN" altLang="en-US" sz="1400" dirty="0">
                <a:solidFill>
                  <a:srgbClr val="262626"/>
                </a:solidFill>
                <a:latin typeface="Arial" panose="020B0604020202090204" pitchFamily="34" charset="0"/>
                <a:ea typeface="黑体" panose="02010609060101010101" charset="-122"/>
                <a:cs typeface="黑体" panose="02010609060101010101" charset="-122"/>
                <a:sym typeface="+mn-ea"/>
              </a:rPr>
              <a:t>，在传热、材料、散热模组设计、制程工艺设计等领域均具备丰富的技术背景和产业经验</a:t>
            </a:r>
            <a:endParaRPr lang="zh-CN" altLang="en-US" sz="1400" dirty="0">
              <a:solidFill>
                <a:srgbClr val="262626"/>
              </a:solidFill>
              <a:latin typeface="Arial" panose="020B0604020202090204" pitchFamily="34" charset="0"/>
              <a:ea typeface="黑体" panose="02010609060101010101" charset="-122"/>
              <a:cs typeface="黑体" panose="02010609060101010101" charset="-122"/>
              <a:sym typeface="+mn-ea"/>
            </a:endParaRPr>
          </a:p>
          <a:p>
            <a:pPr marL="342900" lvl="0" indent="-342900" algn="just">
              <a:lnSpc>
                <a:spcPct val="130000"/>
              </a:lnSpc>
              <a:spcAft>
                <a:spcPts val="600"/>
              </a:spcAft>
              <a:buClr>
                <a:srgbClr val="E18F08"/>
              </a:buClr>
              <a:buSzPct val="58000"/>
              <a:buFont typeface="Wingdings" panose="05000000000000000000" pitchFamily="2" charset="2"/>
              <a:buChar char="l"/>
            </a:pPr>
            <a:r>
              <a:rPr lang="zh-CN" altLang="en-US" sz="1400" dirty="0">
                <a:solidFill>
                  <a:srgbClr val="262626"/>
                </a:solidFill>
                <a:latin typeface="Arial" panose="020B0604020202090204" pitchFamily="34" charset="0"/>
                <a:ea typeface="黑体" panose="02010609060101010101" charset="-122"/>
                <a:cs typeface="黑体" panose="02010609060101010101" charset="-122"/>
                <a:sym typeface="+mn-ea"/>
              </a:rPr>
              <a:t>公司长期跟踪电子器件的</a:t>
            </a:r>
            <a:r>
              <a:rPr lang="zh-CN" altLang="en-US" sz="1400" b="1" dirty="0">
                <a:solidFill>
                  <a:srgbClr val="E28E0A"/>
                </a:solidFill>
                <a:latin typeface="Arial" panose="020B0604020202090204" pitchFamily="34" charset="0"/>
                <a:ea typeface="黑体" panose="02010609060101010101" charset="-122"/>
                <a:cs typeface="黑体" panose="02010609060101010101" charset="-122"/>
                <a:sym typeface="+mn-ea"/>
              </a:rPr>
              <a:t>热密度提升趋势</a:t>
            </a:r>
            <a:r>
              <a:rPr lang="zh-CN" altLang="en-US" sz="1400" dirty="0">
                <a:solidFill>
                  <a:srgbClr val="262626"/>
                </a:solidFill>
                <a:latin typeface="Arial" panose="020B0604020202090204" pitchFamily="34" charset="0"/>
                <a:ea typeface="黑体" panose="02010609060101010101" charset="-122"/>
                <a:cs typeface="黑体" panose="02010609060101010101" charset="-122"/>
                <a:sym typeface="+mn-ea"/>
              </a:rPr>
              <a:t>，并在电子产品热分析、散热方案设计等方面已有长期积累，结合公司机房/机柜的设备散热解决方案，将公司产品和业务向发热源侧延伸</a:t>
            </a:r>
            <a:endParaRPr lang="zh-CN" altLang="en-US" sz="1400" dirty="0">
              <a:solidFill>
                <a:srgbClr val="262626"/>
              </a:solidFill>
              <a:latin typeface="Arial" panose="020B0604020202090204" pitchFamily="34" charset="0"/>
              <a:ea typeface="黑体" panose="02010609060101010101" charset="-122"/>
              <a:cs typeface="黑体" panose="02010609060101010101" charset="-122"/>
              <a:sym typeface="+mn-ea"/>
            </a:endParaRPr>
          </a:p>
          <a:p>
            <a:pPr marL="342900" lvl="0" indent="-342900" algn="just">
              <a:lnSpc>
                <a:spcPct val="130000"/>
              </a:lnSpc>
              <a:spcAft>
                <a:spcPts val="600"/>
              </a:spcAft>
              <a:buClr>
                <a:srgbClr val="E18F08"/>
              </a:buClr>
              <a:buSzPct val="58000"/>
              <a:buFont typeface="Wingdings" panose="05000000000000000000" pitchFamily="2" charset="2"/>
              <a:buChar char="l"/>
            </a:pPr>
            <a:r>
              <a:rPr lang="zh-CN" altLang="en-US" sz="1400" dirty="0">
                <a:solidFill>
                  <a:srgbClr val="262626"/>
                </a:solidFill>
                <a:latin typeface="Arial" panose="020B0604020202090204" pitchFamily="34" charset="0"/>
                <a:ea typeface="黑体" panose="02010609060101010101" charset="-122"/>
                <a:cs typeface="黑体" panose="02010609060101010101" charset="-122"/>
                <a:sym typeface="+mn-ea"/>
              </a:rPr>
              <a:t>已构建首批生产及测试产能，用于风冷散热模组（热管、</a:t>
            </a:r>
            <a:r>
              <a:rPr lang="en-US" altLang="zh-CN" sz="1400" dirty="0">
                <a:solidFill>
                  <a:srgbClr val="0E1E3A"/>
                </a:solidFill>
                <a:latin typeface="Arial" panose="020B0604020202090204" pitchFamily="34" charset="0"/>
                <a:ea typeface="黑体" panose="02010609060101010101" charset="-122"/>
                <a:cs typeface="Arial" panose="020B0604020202090204" pitchFamily="34" charset="0"/>
                <a:sym typeface="+mn-ea"/>
              </a:rPr>
              <a:t>VC</a:t>
            </a:r>
            <a:r>
              <a:rPr lang="zh-CN" altLang="en-US" sz="1400" dirty="0">
                <a:solidFill>
                  <a:srgbClr val="262626"/>
                </a:solidFill>
                <a:latin typeface="Arial" panose="020B0604020202090204" pitchFamily="34" charset="0"/>
                <a:ea typeface="黑体" panose="02010609060101010101" charset="-122"/>
                <a:cs typeface="黑体" panose="02010609060101010101" charset="-122"/>
                <a:sym typeface="+mn-ea"/>
              </a:rPr>
              <a:t>、</a:t>
            </a:r>
            <a:r>
              <a:rPr lang="en-US" altLang="zh-CN" sz="1400" dirty="0">
                <a:solidFill>
                  <a:srgbClr val="0E1E3A"/>
                </a:solidFill>
                <a:latin typeface="Arial" panose="020B0604020202090204" pitchFamily="34" charset="0"/>
                <a:ea typeface="黑体" panose="02010609060101010101" charset="-122"/>
                <a:cs typeface="Arial" panose="020B0604020202090204" pitchFamily="34" charset="0"/>
                <a:sym typeface="+mn-ea"/>
              </a:rPr>
              <a:t>TS</a:t>
            </a:r>
            <a:r>
              <a:rPr lang="zh-CN" altLang="en-US" sz="1400" dirty="0">
                <a:solidFill>
                  <a:srgbClr val="262626"/>
                </a:solidFill>
                <a:latin typeface="Arial" panose="020B0604020202090204" pitchFamily="34" charset="0"/>
                <a:ea typeface="黑体" panose="02010609060101010101" charset="-122"/>
                <a:cs typeface="黑体" panose="02010609060101010101" charset="-122"/>
                <a:sym typeface="+mn-ea"/>
              </a:rPr>
              <a:t>等）、液冷散热核心部件（水冷板、快速接头等），并展开客户的供应商认证与产品定制</a:t>
            </a:r>
            <a:endParaRPr lang="zh-CN" altLang="en-US" sz="1400" dirty="0">
              <a:solidFill>
                <a:srgbClr val="262626"/>
              </a:solidFill>
              <a:latin typeface="Arial" panose="020B0604020202090204" pitchFamily="34" charset="0"/>
              <a:ea typeface="黑体" panose="02010609060101010101" charset="-122"/>
              <a:cs typeface="黑体" panose="02010609060101010101" charset="-122"/>
              <a:sym typeface="+mn-ea"/>
            </a:endParaRPr>
          </a:p>
        </p:txBody>
      </p:sp>
      <p:sp>
        <p:nvSpPr>
          <p:cNvPr id="30" name="文本框 11"/>
          <p:cNvSpPr txBox="1"/>
          <p:nvPr/>
        </p:nvSpPr>
        <p:spPr>
          <a:xfrm>
            <a:off x="1235710" y="6000115"/>
            <a:ext cx="1184275" cy="306705"/>
          </a:xfrm>
          <a:prstGeom prst="rect">
            <a:avLst/>
          </a:prstGeom>
          <a:noFill/>
          <a:ln w="9525">
            <a:noFill/>
          </a:ln>
        </p:spPr>
        <p:txBody>
          <a:bodyPr wrap="square" anchor="t" anchorCtr="0">
            <a:spAutoFit/>
          </a:bodyPr>
          <a:lstStyle/>
          <a:p>
            <a:pPr algn="ctr"/>
            <a:r>
              <a:rPr lang="en-US" altLang="zh-CN" sz="1400" b="1" dirty="0">
                <a:solidFill>
                  <a:srgbClr val="132F6E"/>
                </a:solidFill>
                <a:latin typeface="Arial" panose="020B0604020202090204" pitchFamily="34" charset="0"/>
                <a:ea typeface="黑体" panose="02010609060101010101" charset="-122"/>
                <a:cs typeface="Arial" panose="020B0604020202090204" pitchFamily="34" charset="0"/>
                <a:sym typeface="阿里巴巴普惠体 R" panose="00020600040101010101" charset="-122"/>
              </a:rPr>
              <a:t>GPU</a:t>
            </a:r>
            <a:r>
              <a:rPr lang="zh-CN" altLang="en-US" sz="1400" b="1" dirty="0">
                <a:solidFill>
                  <a:srgbClr val="132F6E"/>
                </a:solidFill>
                <a:latin typeface="Arial" panose="020B0604020202090204" pitchFamily="34" charset="0"/>
                <a:ea typeface="黑体" panose="02010609060101010101" charset="-122"/>
                <a:cs typeface="黑体" panose="02010609060101010101" charset="-122"/>
                <a:sym typeface="阿里巴巴普惠体 R" panose="00020600040101010101" charset="-122"/>
              </a:rPr>
              <a:t>液冷板</a:t>
            </a:r>
            <a:endParaRPr lang="zh-CN" altLang="en-US" sz="1400" b="1" dirty="0">
              <a:solidFill>
                <a:srgbClr val="132F6E"/>
              </a:solidFill>
              <a:latin typeface="Arial" panose="020B0604020202090204" pitchFamily="34" charset="0"/>
              <a:ea typeface="黑体" panose="02010609060101010101" charset="-122"/>
              <a:cs typeface="黑体" panose="02010609060101010101" charset="-122"/>
              <a:sym typeface="阿里巴巴普惠体 R" panose="00020600040101010101" charset="-122"/>
            </a:endParaRPr>
          </a:p>
        </p:txBody>
      </p:sp>
      <p:grpSp>
        <p:nvGrpSpPr>
          <p:cNvPr id="31" name="组合 36"/>
          <p:cNvGrpSpPr/>
          <p:nvPr/>
        </p:nvGrpSpPr>
        <p:grpSpPr>
          <a:xfrm>
            <a:off x="1337310" y="5095875"/>
            <a:ext cx="1026160" cy="818515"/>
            <a:chOff x="442913" y="4986510"/>
            <a:chExt cx="1256790" cy="1001893"/>
          </a:xfrm>
        </p:grpSpPr>
        <p:sp>
          <p:nvSpPr>
            <p:cNvPr id="32" name="矩形 31"/>
            <p:cNvSpPr/>
            <p:nvPr/>
          </p:nvSpPr>
          <p:spPr>
            <a:xfrm>
              <a:off x="442913" y="4986510"/>
              <a:ext cx="1256790" cy="1001910"/>
            </a:xfrm>
            <a:prstGeom prst="rect">
              <a:avLst/>
            </a:prstGeom>
            <a:solidFill>
              <a:srgbClr val="E4E4E2"/>
            </a:solidFill>
            <a:ln w="12700">
              <a:solidFill>
                <a:srgbClr val="132F6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阿里巴巴普惠体 R" panose="00020600040101010101" charset="-122"/>
                <a:buNone/>
                <a:defRPr/>
              </a:pPr>
              <a:endParaRPr kumimoji="0" lang="zh-CN" altLang="en-US" sz="1345" b="1" i="0" baseline="0" noProof="1">
                <a:ln>
                  <a:noFill/>
                </a:ln>
                <a:solidFill>
                  <a:schemeClr val="lt1"/>
                </a:solidFill>
                <a:effectLst/>
                <a:uLnTx/>
                <a:uFillTx/>
                <a:latin typeface="+mn-lt"/>
                <a:ea typeface="黑体" panose="02010609060101010101" charset="-122"/>
                <a:cs typeface="阿里巴巴普惠体 R" panose="00020600040101010101" charset="-122"/>
              </a:endParaRPr>
            </a:p>
          </p:txBody>
        </p:sp>
        <p:pic>
          <p:nvPicPr>
            <p:cNvPr id="33" name="图片 5"/>
            <p:cNvPicPr>
              <a:picLocks noChangeAspect="1"/>
            </p:cNvPicPr>
            <p:nvPr/>
          </p:nvPicPr>
          <p:blipFill>
            <a:blip r:embed="rId3" cstate="print"/>
            <a:stretch>
              <a:fillRect/>
            </a:stretch>
          </p:blipFill>
          <p:spPr>
            <a:xfrm>
              <a:off x="608680" y="5015036"/>
              <a:ext cx="939125" cy="944841"/>
            </a:xfrm>
            <a:prstGeom prst="rect">
              <a:avLst/>
            </a:prstGeom>
            <a:solidFill>
              <a:schemeClr val="lt1"/>
            </a:solidFill>
            <a:effectLst>
              <a:softEdge rad="63500"/>
            </a:effectLst>
          </p:spPr>
        </p:pic>
      </p:grpSp>
      <p:sp>
        <p:nvSpPr>
          <p:cNvPr id="45068" name="文本框 15"/>
          <p:cNvSpPr txBox="1"/>
          <p:nvPr/>
        </p:nvSpPr>
        <p:spPr>
          <a:xfrm>
            <a:off x="2297430" y="6000115"/>
            <a:ext cx="1219835" cy="306705"/>
          </a:xfrm>
          <a:prstGeom prst="rect">
            <a:avLst/>
          </a:prstGeom>
          <a:noFill/>
          <a:ln w="9525">
            <a:noFill/>
          </a:ln>
        </p:spPr>
        <p:txBody>
          <a:bodyPr wrap="square" anchor="t" anchorCtr="0">
            <a:spAutoFit/>
          </a:bodyPr>
          <a:lstStyle/>
          <a:p>
            <a:pPr algn="ctr"/>
            <a:r>
              <a:rPr lang="en-US" altLang="zh-CN" sz="1400" b="1" dirty="0">
                <a:solidFill>
                  <a:srgbClr val="132F6E"/>
                </a:solidFill>
                <a:latin typeface="Arial" panose="020B0604020202090204" pitchFamily="34" charset="0"/>
                <a:ea typeface="黑体" panose="02010609060101010101" charset="-122"/>
                <a:cs typeface="Arial" panose="020B0604020202090204" pitchFamily="34" charset="0"/>
                <a:sym typeface="阿里巴巴普惠体 R" panose="00020600040101010101" charset="-122"/>
              </a:rPr>
              <a:t>CPU</a:t>
            </a:r>
            <a:r>
              <a:rPr lang="zh-CN" altLang="en-US" sz="1400" b="1" dirty="0">
                <a:solidFill>
                  <a:srgbClr val="132F6E"/>
                </a:solidFill>
                <a:latin typeface="Arial" panose="020B0604020202090204" pitchFamily="34" charset="0"/>
                <a:ea typeface="黑体" panose="02010609060101010101" charset="-122"/>
                <a:cs typeface="黑体" panose="02010609060101010101" charset="-122"/>
                <a:sym typeface="阿里巴巴普惠体 R" panose="00020600040101010101" charset="-122"/>
              </a:rPr>
              <a:t>水冷板</a:t>
            </a:r>
            <a:endParaRPr lang="zh-CN" altLang="en-US" sz="1400" b="1" dirty="0">
              <a:solidFill>
                <a:srgbClr val="132F6E"/>
              </a:solidFill>
              <a:latin typeface="Arial" panose="020B0604020202090204" pitchFamily="34" charset="0"/>
              <a:ea typeface="黑体" panose="02010609060101010101" charset="-122"/>
              <a:cs typeface="黑体" panose="02010609060101010101" charset="-122"/>
              <a:sym typeface="阿里巴巴普惠体 R" panose="00020600040101010101" charset="-122"/>
            </a:endParaRPr>
          </a:p>
        </p:txBody>
      </p:sp>
      <p:grpSp>
        <p:nvGrpSpPr>
          <p:cNvPr id="45069" name="组合 37"/>
          <p:cNvGrpSpPr/>
          <p:nvPr/>
        </p:nvGrpSpPr>
        <p:grpSpPr>
          <a:xfrm>
            <a:off x="2421255" y="5095875"/>
            <a:ext cx="1026795" cy="818515"/>
            <a:chOff x="1790842" y="4986510"/>
            <a:chExt cx="1256790" cy="1002323"/>
          </a:xfrm>
        </p:grpSpPr>
        <p:sp>
          <p:nvSpPr>
            <p:cNvPr id="34" name="矩形 33"/>
            <p:cNvSpPr/>
            <p:nvPr/>
          </p:nvSpPr>
          <p:spPr>
            <a:xfrm>
              <a:off x="1790842" y="4986510"/>
              <a:ext cx="1256790" cy="1002323"/>
            </a:xfrm>
            <a:prstGeom prst="rect">
              <a:avLst/>
            </a:prstGeom>
            <a:solidFill>
              <a:srgbClr val="FBFAFF"/>
            </a:solidFill>
            <a:ln w="12700">
              <a:solidFill>
                <a:srgbClr val="132F6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阿里巴巴普惠体 R" panose="00020600040101010101" charset="-122"/>
                <a:buNone/>
                <a:defRPr/>
              </a:pPr>
              <a:endParaRPr kumimoji="0" lang="zh-CN" altLang="en-US" sz="1345" b="1" i="0" baseline="0" noProof="1">
                <a:ln>
                  <a:noFill/>
                </a:ln>
                <a:solidFill>
                  <a:schemeClr val="lt1"/>
                </a:solidFill>
                <a:effectLst/>
                <a:uLnTx/>
                <a:uFillTx/>
                <a:latin typeface="+mn-lt"/>
                <a:ea typeface="黑体" panose="02010609060101010101" charset="-122"/>
                <a:cs typeface="阿里巴巴普惠体 R" panose="00020600040101010101" charset="-122"/>
              </a:endParaRPr>
            </a:p>
          </p:txBody>
        </p:sp>
        <p:pic>
          <p:nvPicPr>
            <p:cNvPr id="45071" name="Picture 7"/>
            <p:cNvPicPr>
              <a:picLocks noChangeAspect="1"/>
            </p:cNvPicPr>
            <p:nvPr/>
          </p:nvPicPr>
          <p:blipFill>
            <a:blip r:embed="rId4"/>
            <a:stretch>
              <a:fillRect/>
            </a:stretch>
          </p:blipFill>
          <p:spPr>
            <a:xfrm>
              <a:off x="1850506" y="5089481"/>
              <a:ext cx="1161688" cy="796644"/>
            </a:xfrm>
            <a:prstGeom prst="rect">
              <a:avLst/>
            </a:prstGeom>
            <a:noFill/>
            <a:ln w="9525">
              <a:noFill/>
            </a:ln>
          </p:spPr>
        </p:pic>
      </p:grpSp>
      <p:grpSp>
        <p:nvGrpSpPr>
          <p:cNvPr id="36" name="组合 38"/>
          <p:cNvGrpSpPr/>
          <p:nvPr/>
        </p:nvGrpSpPr>
        <p:grpSpPr>
          <a:xfrm>
            <a:off x="6466840" y="5095875"/>
            <a:ext cx="1026160" cy="819150"/>
            <a:chOff x="3138770" y="4986510"/>
            <a:chExt cx="1256790" cy="1002323"/>
          </a:xfrm>
        </p:grpSpPr>
        <p:sp>
          <p:nvSpPr>
            <p:cNvPr id="37" name="矩形 36"/>
            <p:cNvSpPr/>
            <p:nvPr/>
          </p:nvSpPr>
          <p:spPr>
            <a:xfrm>
              <a:off x="3138770" y="4986510"/>
              <a:ext cx="1256790" cy="1002323"/>
            </a:xfrm>
            <a:prstGeom prst="rect">
              <a:avLst/>
            </a:prstGeom>
            <a:solidFill>
              <a:srgbClr val="F5F5F5"/>
            </a:solidFill>
            <a:ln w="12700">
              <a:solidFill>
                <a:srgbClr val="132F6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阿里巴巴普惠体 R" panose="00020600040101010101" charset="-122"/>
                <a:buNone/>
                <a:defRPr/>
              </a:pPr>
              <a:endParaRPr kumimoji="0" lang="zh-CN" altLang="en-US" sz="1345" b="1" i="0" baseline="0" noProof="1">
                <a:ln>
                  <a:noFill/>
                </a:ln>
                <a:solidFill>
                  <a:schemeClr val="lt1"/>
                </a:solidFill>
                <a:effectLst/>
                <a:uLnTx/>
                <a:uFillTx/>
                <a:latin typeface="+mn-lt"/>
                <a:ea typeface="黑体" panose="02010609060101010101" charset="-122"/>
                <a:cs typeface="阿里巴巴普惠体 R" panose="00020600040101010101" charset="-122"/>
              </a:endParaRPr>
            </a:p>
          </p:txBody>
        </p:sp>
        <p:pic>
          <p:nvPicPr>
            <p:cNvPr id="38" name="Picture 4"/>
            <p:cNvPicPr>
              <a:picLocks noChangeAspect="1"/>
            </p:cNvPicPr>
            <p:nvPr/>
          </p:nvPicPr>
          <p:blipFill>
            <a:blip r:embed="rId5"/>
            <a:stretch>
              <a:fillRect/>
            </a:stretch>
          </p:blipFill>
          <p:spPr>
            <a:xfrm>
              <a:off x="3191604" y="5305168"/>
              <a:ext cx="1151121" cy="363882"/>
            </a:xfrm>
            <a:prstGeom prst="rect">
              <a:avLst/>
            </a:prstGeom>
            <a:noFill/>
            <a:ln w="9525">
              <a:noFill/>
            </a:ln>
          </p:spPr>
        </p:pic>
      </p:grpSp>
      <p:sp>
        <p:nvSpPr>
          <p:cNvPr id="39" name="文本框 15"/>
          <p:cNvSpPr txBox="1"/>
          <p:nvPr/>
        </p:nvSpPr>
        <p:spPr>
          <a:xfrm>
            <a:off x="6632575" y="6023610"/>
            <a:ext cx="694690" cy="306705"/>
          </a:xfrm>
          <a:prstGeom prst="rect">
            <a:avLst/>
          </a:prstGeom>
          <a:noFill/>
          <a:ln w="9525">
            <a:noFill/>
          </a:ln>
        </p:spPr>
        <p:txBody>
          <a:bodyPr wrap="square" anchor="t" anchorCtr="0">
            <a:spAutoFit/>
          </a:bodyPr>
          <a:lstStyle/>
          <a:p>
            <a:pPr algn="ctr"/>
            <a:r>
              <a:rPr lang="zh-CN" altLang="en-US" sz="1400" b="1" dirty="0">
                <a:solidFill>
                  <a:srgbClr val="132F6E"/>
                </a:solidFill>
                <a:latin typeface="Arial" panose="020B0604020202090204" pitchFamily="34" charset="0"/>
                <a:ea typeface="黑体" panose="02010609060101010101" charset="-122"/>
                <a:cs typeface="阿里巴巴普惠体 R" panose="00020600040101010101" charset="-122"/>
                <a:sym typeface="阿里巴巴普惠体 R" panose="00020600040101010101" charset="-122"/>
              </a:rPr>
              <a:t>热管</a:t>
            </a:r>
            <a:endParaRPr lang="zh-CN" altLang="en-US" sz="1400" b="1" dirty="0">
              <a:solidFill>
                <a:srgbClr val="132F6E"/>
              </a:solidFill>
              <a:latin typeface="Arial" panose="020B0604020202090204" pitchFamily="34" charset="0"/>
              <a:ea typeface="黑体" panose="02010609060101010101" charset="-122"/>
              <a:cs typeface="阿里巴巴普惠体 R" panose="00020600040101010101" charset="-122"/>
              <a:sym typeface="阿里巴巴普惠体 R" panose="00020600040101010101" charset="-122"/>
            </a:endParaRPr>
          </a:p>
        </p:txBody>
      </p:sp>
      <p:grpSp>
        <p:nvGrpSpPr>
          <p:cNvPr id="41" name="组合 39"/>
          <p:cNvGrpSpPr/>
          <p:nvPr/>
        </p:nvGrpSpPr>
        <p:grpSpPr>
          <a:xfrm>
            <a:off x="9626600" y="5095875"/>
            <a:ext cx="891540" cy="819150"/>
            <a:chOff x="4767802" y="4976544"/>
            <a:chExt cx="1092092" cy="1002418"/>
          </a:xfrm>
        </p:grpSpPr>
        <p:sp>
          <p:nvSpPr>
            <p:cNvPr id="42" name="矩形 41"/>
            <p:cNvSpPr/>
            <p:nvPr/>
          </p:nvSpPr>
          <p:spPr>
            <a:xfrm>
              <a:off x="4767802" y="4976544"/>
              <a:ext cx="1092092" cy="1002418"/>
            </a:xfrm>
            <a:prstGeom prst="rect">
              <a:avLst/>
            </a:prstGeom>
            <a:solidFill>
              <a:srgbClr val="FFFFFF"/>
            </a:solidFill>
            <a:ln w="12700">
              <a:solidFill>
                <a:srgbClr val="132F6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阿里巴巴普惠体 R" panose="00020600040101010101" charset="-122"/>
                <a:buNone/>
                <a:defRPr/>
              </a:pPr>
              <a:endParaRPr kumimoji="0" lang="zh-CN" altLang="en-US" sz="1345" b="1" i="0" baseline="0" noProof="1">
                <a:ln>
                  <a:noFill/>
                </a:ln>
                <a:solidFill>
                  <a:schemeClr val="lt1"/>
                </a:solidFill>
                <a:effectLst/>
                <a:uLnTx/>
                <a:uFillTx/>
                <a:latin typeface="+mn-lt"/>
                <a:ea typeface="黑体" panose="02010609060101010101" charset="-122"/>
                <a:cs typeface="阿里巴巴普惠体 R" panose="00020600040101010101" charset="-122"/>
              </a:endParaRPr>
            </a:p>
          </p:txBody>
        </p:sp>
        <p:pic>
          <p:nvPicPr>
            <p:cNvPr id="43" name="Picture 3"/>
            <p:cNvPicPr>
              <a:picLocks noChangeAspect="1"/>
            </p:cNvPicPr>
            <p:nvPr/>
          </p:nvPicPr>
          <p:blipFill>
            <a:blip r:embed="rId6"/>
            <a:stretch>
              <a:fillRect/>
            </a:stretch>
          </p:blipFill>
          <p:spPr>
            <a:xfrm>
              <a:off x="4855842" y="5098302"/>
              <a:ext cx="916012" cy="758377"/>
            </a:xfrm>
            <a:prstGeom prst="rect">
              <a:avLst/>
            </a:prstGeom>
            <a:noFill/>
            <a:ln w="9525">
              <a:noFill/>
            </a:ln>
          </p:spPr>
        </p:pic>
      </p:grpSp>
      <p:sp>
        <p:nvSpPr>
          <p:cNvPr id="44" name="文本框 11"/>
          <p:cNvSpPr txBox="1"/>
          <p:nvPr/>
        </p:nvSpPr>
        <p:spPr>
          <a:xfrm>
            <a:off x="9256395" y="6023610"/>
            <a:ext cx="1631315" cy="304800"/>
          </a:xfrm>
          <a:prstGeom prst="rect">
            <a:avLst/>
          </a:prstGeom>
          <a:noFill/>
          <a:ln w="9525">
            <a:noFill/>
          </a:ln>
        </p:spPr>
        <p:txBody>
          <a:bodyPr wrap="square" anchor="t" anchorCtr="0">
            <a:spAutoFit/>
          </a:bodyPr>
          <a:lstStyle/>
          <a:p>
            <a:pPr algn="ctr"/>
            <a:r>
              <a:rPr lang="en-US" altLang="zh-CN" sz="1400" b="1" dirty="0">
                <a:solidFill>
                  <a:srgbClr val="02337F"/>
                </a:solidFill>
                <a:latin typeface="Arial" panose="020B0604020202090204" pitchFamily="34" charset="0"/>
                <a:ea typeface="黑体" panose="02010609060101010101" charset="-122"/>
                <a:cs typeface="Arial" panose="020B0604020202090204" pitchFamily="34" charset="0"/>
                <a:sym typeface="阿里巴巴普惠体 R" panose="00020600040101010101" charset="-122"/>
              </a:rPr>
              <a:t>3D-TVC</a:t>
            </a:r>
            <a:endParaRPr lang="zh-CN" altLang="en-US" sz="1400" b="1" dirty="0">
              <a:solidFill>
                <a:srgbClr val="02337F"/>
              </a:solidFill>
              <a:latin typeface="Arial" panose="020B0604020202090204" pitchFamily="34" charset="0"/>
              <a:ea typeface="黑体" panose="02010609060101010101" charset="-122"/>
              <a:cs typeface="Arial" panose="020B0604020202090204" pitchFamily="34" charset="0"/>
              <a:sym typeface="阿里巴巴普惠体 R" panose="00020600040101010101" charset="-122"/>
            </a:endParaRPr>
          </a:p>
        </p:txBody>
      </p:sp>
      <p:grpSp>
        <p:nvGrpSpPr>
          <p:cNvPr id="46" name="组合 35"/>
          <p:cNvGrpSpPr/>
          <p:nvPr/>
        </p:nvGrpSpPr>
        <p:grpSpPr>
          <a:xfrm>
            <a:off x="7559040" y="5095875"/>
            <a:ext cx="1026160" cy="819150"/>
            <a:chOff x="5951522" y="4976544"/>
            <a:chExt cx="1256790" cy="1002323"/>
          </a:xfrm>
        </p:grpSpPr>
        <p:sp>
          <p:nvSpPr>
            <p:cNvPr id="54" name="矩形 53"/>
            <p:cNvSpPr/>
            <p:nvPr/>
          </p:nvSpPr>
          <p:spPr>
            <a:xfrm>
              <a:off x="5951522" y="4976544"/>
              <a:ext cx="1256790" cy="1002323"/>
            </a:xfrm>
            <a:prstGeom prst="rect">
              <a:avLst/>
            </a:prstGeom>
            <a:solidFill>
              <a:srgbClr val="F8F6FD"/>
            </a:solidFill>
            <a:ln w="12700">
              <a:solidFill>
                <a:srgbClr val="132F6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阿里巴巴普惠体 R" panose="00020600040101010101" charset="-122"/>
                <a:buNone/>
                <a:defRPr/>
              </a:pPr>
              <a:endParaRPr kumimoji="0" lang="zh-CN" altLang="en-US" sz="1345" b="1" i="0" baseline="0" noProof="1">
                <a:ln>
                  <a:noFill/>
                </a:ln>
                <a:solidFill>
                  <a:schemeClr val="lt1"/>
                </a:solidFill>
                <a:effectLst/>
                <a:uLnTx/>
                <a:uFillTx/>
                <a:latin typeface="+mn-lt"/>
                <a:ea typeface="黑体" panose="02010609060101010101" charset="-122"/>
                <a:cs typeface="阿里巴巴普惠体 R" panose="00020600040101010101" charset="-122"/>
              </a:endParaRPr>
            </a:p>
          </p:txBody>
        </p:sp>
        <p:pic>
          <p:nvPicPr>
            <p:cNvPr id="62" name="Picture 5"/>
            <p:cNvPicPr>
              <a:picLocks noChangeAspect="1"/>
            </p:cNvPicPr>
            <p:nvPr/>
          </p:nvPicPr>
          <p:blipFill>
            <a:blip r:embed="rId7"/>
            <a:stretch>
              <a:fillRect/>
            </a:stretch>
          </p:blipFill>
          <p:spPr>
            <a:xfrm>
              <a:off x="6046956" y="5016542"/>
              <a:ext cx="1065923" cy="908676"/>
            </a:xfrm>
            <a:prstGeom prst="rect">
              <a:avLst/>
            </a:prstGeom>
            <a:noFill/>
            <a:ln w="9525">
              <a:noFill/>
            </a:ln>
          </p:spPr>
        </p:pic>
      </p:grpSp>
      <p:sp>
        <p:nvSpPr>
          <p:cNvPr id="63" name="文本框 11"/>
          <p:cNvSpPr txBox="1">
            <a:spLocks noChangeArrowheads="1"/>
          </p:cNvSpPr>
          <p:nvPr/>
        </p:nvSpPr>
        <p:spPr bwMode="auto">
          <a:xfrm>
            <a:off x="7818120" y="6023610"/>
            <a:ext cx="509270" cy="306705"/>
          </a:xfrm>
          <a:prstGeom prst="rect">
            <a:avLst/>
          </a:prstGeom>
          <a:noFill/>
        </p:spPr>
        <p:txBody>
          <a:bodyPr>
            <a:spAutoFit/>
          </a:bodyPr>
          <a:lstStyle>
            <a:defPPr>
              <a:defRPr lang="zh-CN"/>
            </a:defPPr>
            <a:lvl1pPr algn="ctr">
              <a:defRPr sz="1200">
                <a:solidFill>
                  <a:srgbClr val="132F6E"/>
                </a:solidFill>
                <a:latin typeface="思源黑体 CN Normal" panose="020B0400000000000000" pitchFamily="34" charset="-122"/>
                <a:ea typeface="思源黑体 CN Normal" panose="020B0400000000000000" pitchFamily="34" charset="-122"/>
              </a:defRPr>
            </a:lvl1pPr>
          </a:lstStyle>
          <a:p>
            <a:pPr marL="0" marR="0" lvl="0" indent="0" algn="ctr" defTabSz="914400" rtl="0" eaLnBrk="1" fontAlgn="auto" latinLnBrk="0" hangingPunct="1">
              <a:lnSpc>
                <a:spcPct val="100000"/>
              </a:lnSpc>
              <a:spcBef>
                <a:spcPct val="0"/>
              </a:spcBef>
              <a:spcAft>
                <a:spcPct val="0"/>
              </a:spcAft>
              <a:buClrTx/>
              <a:buSzTx/>
              <a:buFont typeface="阿里巴巴普惠体 R" panose="00020600040101010101" charset="-122"/>
              <a:buNone/>
              <a:defRPr/>
            </a:pPr>
            <a:r>
              <a:rPr kumimoji="0" lang="en-US" altLang="zh-CN" sz="1400" b="1" i="0" baseline="0" noProof="1">
                <a:solidFill>
                  <a:srgbClr val="02337F"/>
                </a:solidFill>
                <a:latin typeface="Arial" panose="020B0604020202090204" pitchFamily="34" charset="0"/>
                <a:ea typeface="黑体" panose="02010609060101010101" charset="-122"/>
                <a:cs typeface="Arial" panose="020B0604020202090204" pitchFamily="34" charset="0"/>
                <a:sym typeface="阿里巴巴普惠体 R" panose="00020600040101010101" charset="-122"/>
              </a:rPr>
              <a:t>VC</a:t>
            </a:r>
            <a:endParaRPr kumimoji="0" lang="en-US" altLang="zh-CN" sz="1400" b="1" i="0" baseline="0" noProof="1">
              <a:solidFill>
                <a:srgbClr val="02337F"/>
              </a:solidFill>
              <a:latin typeface="Arial" panose="020B0604020202090204" pitchFamily="34" charset="0"/>
              <a:ea typeface="黑体" panose="02010609060101010101" charset="-122"/>
              <a:cs typeface="Arial" panose="020B0604020202090204" pitchFamily="34" charset="0"/>
              <a:sym typeface="阿里巴巴普惠体 R" panose="00020600040101010101" charset="-122"/>
            </a:endParaRPr>
          </a:p>
        </p:txBody>
      </p:sp>
      <p:grpSp>
        <p:nvGrpSpPr>
          <p:cNvPr id="65" name="组合 40"/>
          <p:cNvGrpSpPr/>
          <p:nvPr/>
        </p:nvGrpSpPr>
        <p:grpSpPr>
          <a:xfrm>
            <a:off x="8638540" y="5095875"/>
            <a:ext cx="926465" cy="819150"/>
            <a:chOff x="7308083" y="4976544"/>
            <a:chExt cx="1135072" cy="1002323"/>
          </a:xfrm>
        </p:grpSpPr>
        <p:sp>
          <p:nvSpPr>
            <p:cNvPr id="66" name="矩形 65"/>
            <p:cNvSpPr/>
            <p:nvPr/>
          </p:nvSpPr>
          <p:spPr>
            <a:xfrm>
              <a:off x="7308083" y="4976544"/>
              <a:ext cx="1135072" cy="1002323"/>
            </a:xfrm>
            <a:prstGeom prst="rect">
              <a:avLst/>
            </a:prstGeom>
            <a:solidFill>
              <a:srgbClr val="FFFFFF"/>
            </a:solidFill>
            <a:ln w="12700">
              <a:solidFill>
                <a:srgbClr val="132F6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阿里巴巴普惠体 R" panose="00020600040101010101" charset="-122"/>
                <a:buNone/>
                <a:defRPr/>
              </a:pPr>
              <a:endParaRPr kumimoji="0" lang="zh-CN" altLang="en-US" sz="1345" b="1" i="0" baseline="0" noProof="1">
                <a:ln>
                  <a:noFill/>
                </a:ln>
                <a:solidFill>
                  <a:schemeClr val="lt1"/>
                </a:solidFill>
                <a:effectLst/>
                <a:uLnTx/>
                <a:uFillTx/>
                <a:latin typeface="+mn-lt"/>
                <a:ea typeface="黑体" panose="02010609060101010101" charset="-122"/>
                <a:cs typeface="阿里巴巴普惠体 R" panose="00020600040101010101" charset="-122"/>
              </a:endParaRPr>
            </a:p>
          </p:txBody>
        </p:sp>
        <p:pic>
          <p:nvPicPr>
            <p:cNvPr id="67" name="Picture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352663" y="5216581"/>
              <a:ext cx="1045915" cy="568435"/>
            </a:xfrm>
            <a:prstGeom prst="rect">
              <a:avLst/>
            </a:prstGeom>
            <a:noFill/>
            <a:ln w="9525">
              <a:noFill/>
            </a:ln>
          </p:spPr>
        </p:pic>
      </p:grpSp>
      <p:sp>
        <p:nvSpPr>
          <p:cNvPr id="68" name="文本框 11"/>
          <p:cNvSpPr txBox="1"/>
          <p:nvPr/>
        </p:nvSpPr>
        <p:spPr>
          <a:xfrm>
            <a:off x="8517890" y="6032500"/>
            <a:ext cx="1047115" cy="304800"/>
          </a:xfrm>
          <a:prstGeom prst="rect">
            <a:avLst/>
          </a:prstGeom>
          <a:noFill/>
          <a:ln w="9525">
            <a:noFill/>
          </a:ln>
        </p:spPr>
        <p:txBody>
          <a:bodyPr wrap="square" anchor="t" anchorCtr="0">
            <a:spAutoFit/>
          </a:bodyPr>
          <a:lstStyle/>
          <a:p>
            <a:pPr algn="ctr"/>
            <a:r>
              <a:rPr lang="zh-CN" altLang="en-US" sz="1400" b="1" dirty="0" smtClean="0">
                <a:solidFill>
                  <a:srgbClr val="132F6E"/>
                </a:solidFill>
                <a:latin typeface="Arial" panose="020B0604020202090204" pitchFamily="34" charset="0"/>
                <a:ea typeface="黑体" panose="02010609060101010101" charset="-122"/>
                <a:cs typeface="黑体" panose="02010609060101010101" charset="-122"/>
                <a:sym typeface="阿里巴巴普惠体 R" panose="00020600040101010101" charset="-122"/>
              </a:rPr>
              <a:t>VC散热器</a:t>
            </a:r>
            <a:endParaRPr lang="zh-CN" altLang="en-US" sz="1400" b="1" dirty="0" smtClean="0">
              <a:solidFill>
                <a:srgbClr val="132F6E"/>
              </a:solidFill>
              <a:latin typeface="Arial" panose="020B0604020202090204" pitchFamily="34" charset="0"/>
              <a:ea typeface="黑体" panose="02010609060101010101" charset="-122"/>
              <a:cs typeface="黑体" panose="02010609060101010101" charset="-122"/>
              <a:sym typeface="阿里巴巴普惠体 R" panose="00020600040101010101" charset="-122"/>
            </a:endParaRPr>
          </a:p>
        </p:txBody>
      </p:sp>
      <p:grpSp>
        <p:nvGrpSpPr>
          <p:cNvPr id="70" name="组合 41"/>
          <p:cNvGrpSpPr/>
          <p:nvPr/>
        </p:nvGrpSpPr>
        <p:grpSpPr>
          <a:xfrm>
            <a:off x="5658485" y="5094605"/>
            <a:ext cx="755015" cy="819150"/>
            <a:chOff x="8834995" y="4976544"/>
            <a:chExt cx="924371" cy="1002323"/>
          </a:xfrm>
        </p:grpSpPr>
        <p:sp>
          <p:nvSpPr>
            <p:cNvPr id="71" name="矩形 70"/>
            <p:cNvSpPr/>
            <p:nvPr/>
          </p:nvSpPr>
          <p:spPr>
            <a:xfrm>
              <a:off x="8834995" y="4976544"/>
              <a:ext cx="924371" cy="1002323"/>
            </a:xfrm>
            <a:prstGeom prst="rect">
              <a:avLst/>
            </a:prstGeom>
            <a:solidFill>
              <a:srgbClr val="FFFFFF"/>
            </a:solidFill>
            <a:ln w="12700">
              <a:solidFill>
                <a:srgbClr val="132F6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阿里巴巴普惠体 R" panose="00020600040101010101" charset="-122"/>
                <a:buNone/>
                <a:defRPr/>
              </a:pPr>
              <a:endParaRPr kumimoji="0" lang="zh-CN" altLang="en-US" sz="1345" b="1" i="0" baseline="0" noProof="1">
                <a:ln>
                  <a:noFill/>
                </a:ln>
                <a:solidFill>
                  <a:schemeClr val="lt1"/>
                </a:solidFill>
                <a:effectLst/>
                <a:uLnTx/>
                <a:uFillTx/>
                <a:latin typeface="+mn-lt"/>
                <a:ea typeface="黑体" panose="02010609060101010101" charset="-122"/>
                <a:cs typeface="阿里巴巴普惠体 R" panose="00020600040101010101" charset="-122"/>
              </a:endParaRPr>
            </a:p>
          </p:txBody>
        </p:sp>
        <p:pic>
          <p:nvPicPr>
            <p:cNvPr id="72" name="Picture 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859965" y="5107413"/>
              <a:ext cx="845702" cy="736166"/>
            </a:xfrm>
            <a:prstGeom prst="rect">
              <a:avLst/>
            </a:prstGeom>
            <a:noFill/>
            <a:ln w="9525">
              <a:noFill/>
            </a:ln>
          </p:spPr>
        </p:pic>
      </p:grpSp>
      <p:sp>
        <p:nvSpPr>
          <p:cNvPr id="73" name="文本框 11"/>
          <p:cNvSpPr txBox="1"/>
          <p:nvPr/>
        </p:nvSpPr>
        <p:spPr>
          <a:xfrm>
            <a:off x="5430520" y="6032500"/>
            <a:ext cx="1211580" cy="306705"/>
          </a:xfrm>
          <a:prstGeom prst="rect">
            <a:avLst/>
          </a:prstGeom>
          <a:noFill/>
          <a:ln w="9525">
            <a:noFill/>
          </a:ln>
        </p:spPr>
        <p:txBody>
          <a:bodyPr wrap="square" anchor="t" anchorCtr="0">
            <a:spAutoFit/>
          </a:bodyPr>
          <a:lstStyle/>
          <a:p>
            <a:pPr algn="ctr"/>
            <a:r>
              <a:rPr lang="zh-CN" altLang="en-US" sz="1400" b="1" dirty="0" smtClean="0">
                <a:solidFill>
                  <a:srgbClr val="132F6E"/>
                </a:solidFill>
                <a:latin typeface="Arial" panose="020B0604020202090204" pitchFamily="34" charset="0"/>
                <a:ea typeface="黑体" panose="02010609060101010101" charset="-122"/>
                <a:cs typeface="阿里巴巴普惠体 R" panose="00020600040101010101" charset="-122"/>
                <a:sym typeface="阿里巴巴普惠体 R" panose="00020600040101010101" charset="-122"/>
              </a:rPr>
              <a:t>热管散热器</a:t>
            </a:r>
            <a:endParaRPr lang="zh-CN" altLang="en-US" sz="1400" b="1" dirty="0" smtClean="0">
              <a:solidFill>
                <a:srgbClr val="132F6E"/>
              </a:solidFill>
              <a:latin typeface="Arial" panose="020B0604020202090204" pitchFamily="34" charset="0"/>
              <a:ea typeface="黑体" panose="02010609060101010101" charset="-122"/>
              <a:cs typeface="阿里巴巴普惠体 R" panose="00020600040101010101" charset="-122"/>
              <a:sym typeface="阿里巴巴普惠体 R" panose="00020600040101010101" charset="-122"/>
            </a:endParaRPr>
          </a:p>
        </p:txBody>
      </p:sp>
      <p:sp>
        <p:nvSpPr>
          <p:cNvPr id="75" name="矩形 74"/>
          <p:cNvSpPr/>
          <p:nvPr/>
        </p:nvSpPr>
        <p:spPr>
          <a:xfrm>
            <a:off x="3498850" y="5102860"/>
            <a:ext cx="1028065" cy="819150"/>
          </a:xfrm>
          <a:prstGeom prst="rect">
            <a:avLst/>
          </a:prstGeom>
          <a:solidFill>
            <a:srgbClr val="FFFFFF"/>
          </a:solidFill>
          <a:ln w="12700">
            <a:solidFill>
              <a:srgbClr val="132F6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阿里巴巴普惠体 R" panose="00020600040101010101" charset="-122"/>
              <a:buNone/>
              <a:defRPr/>
            </a:pPr>
            <a:endParaRPr kumimoji="0" lang="zh-CN" altLang="en-US" sz="1345" b="1" i="0" baseline="0" noProof="1">
              <a:ln>
                <a:noFill/>
              </a:ln>
              <a:solidFill>
                <a:schemeClr val="lt1"/>
              </a:solidFill>
              <a:effectLst/>
              <a:uLnTx/>
              <a:uFillTx/>
              <a:latin typeface="+mn-lt"/>
              <a:ea typeface="黑体" panose="02010609060101010101" charset="-122"/>
              <a:cs typeface="阿里巴巴普惠体 R" panose="00020600040101010101" charset="-122"/>
            </a:endParaRPr>
          </a:p>
        </p:txBody>
      </p:sp>
      <p:sp>
        <p:nvSpPr>
          <p:cNvPr id="76" name="文本框 11"/>
          <p:cNvSpPr txBox="1"/>
          <p:nvPr/>
        </p:nvSpPr>
        <p:spPr>
          <a:xfrm>
            <a:off x="3351530" y="6002020"/>
            <a:ext cx="1297940" cy="521970"/>
          </a:xfrm>
          <a:prstGeom prst="rect">
            <a:avLst/>
          </a:prstGeom>
          <a:noFill/>
          <a:ln w="9525">
            <a:noFill/>
          </a:ln>
        </p:spPr>
        <p:txBody>
          <a:bodyPr wrap="square" anchor="t" anchorCtr="0">
            <a:spAutoFit/>
          </a:bodyPr>
          <a:lstStyle/>
          <a:p>
            <a:pPr algn="ctr"/>
            <a:r>
              <a:rPr lang="zh-CN" altLang="en-US" sz="1400" b="1" dirty="0" smtClean="0">
                <a:solidFill>
                  <a:srgbClr val="132F6E"/>
                </a:solidFill>
                <a:latin typeface="Arial" panose="020B0604020202090204" pitchFamily="34" charset="0"/>
                <a:ea typeface="黑体" panose="02010609060101010101" charset="-122"/>
                <a:cs typeface="黑体" panose="02010609060101010101" charset="-122"/>
                <a:sym typeface="阿里巴巴普惠体 R" panose="00020600040101010101" charset="-122"/>
              </a:rPr>
              <a:t>液冷快速</a:t>
            </a:r>
            <a:endParaRPr lang="zh-CN" altLang="en-US" sz="1400" b="1" dirty="0" smtClean="0">
              <a:solidFill>
                <a:srgbClr val="132F6E"/>
              </a:solidFill>
              <a:latin typeface="Arial" panose="020B0604020202090204" pitchFamily="34" charset="0"/>
              <a:ea typeface="黑体" panose="02010609060101010101" charset="-122"/>
              <a:cs typeface="黑体" panose="02010609060101010101" charset="-122"/>
              <a:sym typeface="阿里巴巴普惠体 R" panose="00020600040101010101" charset="-122"/>
            </a:endParaRPr>
          </a:p>
          <a:p>
            <a:pPr algn="ctr"/>
            <a:r>
              <a:rPr lang="zh-CN" altLang="en-US" sz="1400" b="1" dirty="0" smtClean="0">
                <a:solidFill>
                  <a:srgbClr val="132F6E"/>
                </a:solidFill>
                <a:latin typeface="Arial" panose="020B0604020202090204" pitchFamily="34" charset="0"/>
                <a:ea typeface="黑体" panose="02010609060101010101" charset="-122"/>
                <a:cs typeface="黑体" panose="02010609060101010101" charset="-122"/>
                <a:sym typeface="阿里巴巴普惠体 R" panose="00020600040101010101" charset="-122"/>
              </a:rPr>
              <a:t>连接器</a:t>
            </a:r>
            <a:endParaRPr lang="zh-CN" altLang="en-US" sz="1400" b="1" dirty="0" smtClean="0">
              <a:solidFill>
                <a:srgbClr val="132F6E"/>
              </a:solidFill>
              <a:latin typeface="Arial" panose="020B0604020202090204" pitchFamily="34" charset="0"/>
              <a:ea typeface="黑体" panose="02010609060101010101" charset="-122"/>
              <a:cs typeface="黑体" panose="02010609060101010101" charset="-122"/>
              <a:sym typeface="阿里巴巴普惠体 R" panose="00020600040101010101" charset="-122"/>
            </a:endParaRPr>
          </a:p>
        </p:txBody>
      </p:sp>
      <p:sp>
        <p:nvSpPr>
          <p:cNvPr id="78" name="文本框 11"/>
          <p:cNvSpPr txBox="1"/>
          <p:nvPr/>
        </p:nvSpPr>
        <p:spPr>
          <a:xfrm>
            <a:off x="4570095" y="6000115"/>
            <a:ext cx="995045" cy="521970"/>
          </a:xfrm>
          <a:prstGeom prst="rect">
            <a:avLst/>
          </a:prstGeom>
          <a:noFill/>
          <a:ln w="9525">
            <a:noFill/>
          </a:ln>
        </p:spPr>
        <p:txBody>
          <a:bodyPr wrap="square" anchor="t" anchorCtr="0">
            <a:spAutoFit/>
          </a:bodyPr>
          <a:lstStyle/>
          <a:p>
            <a:pPr algn="ctr"/>
            <a:r>
              <a:rPr lang="zh-CN" altLang="en-US" sz="1400" b="1" dirty="0" smtClean="0">
                <a:solidFill>
                  <a:srgbClr val="132F6E"/>
                </a:solidFill>
                <a:latin typeface="Arial" panose="020B0604020202090204" pitchFamily="34" charset="0"/>
                <a:ea typeface="黑体" panose="02010609060101010101" charset="-122"/>
                <a:cs typeface="阿里巴巴普惠体 R" panose="00020600040101010101" charset="-122"/>
                <a:sym typeface="阿里巴巴普惠体 R" panose="00020600040101010101" charset="-122"/>
              </a:rPr>
              <a:t>服务器</a:t>
            </a:r>
            <a:endParaRPr lang="zh-CN" altLang="en-US" sz="1400" b="1" dirty="0" smtClean="0">
              <a:solidFill>
                <a:srgbClr val="132F6E"/>
              </a:solidFill>
              <a:latin typeface="Arial" panose="020B0604020202090204" pitchFamily="34" charset="0"/>
              <a:ea typeface="黑体" panose="02010609060101010101" charset="-122"/>
              <a:cs typeface="阿里巴巴普惠体 R" panose="00020600040101010101" charset="-122"/>
              <a:sym typeface="阿里巴巴普惠体 R" panose="00020600040101010101" charset="-122"/>
            </a:endParaRPr>
          </a:p>
          <a:p>
            <a:pPr algn="ctr"/>
            <a:r>
              <a:rPr lang="zh-CN" altLang="en-US" sz="1400" b="1" dirty="0" smtClean="0">
                <a:solidFill>
                  <a:srgbClr val="132F6E"/>
                </a:solidFill>
                <a:latin typeface="Arial" panose="020B0604020202090204" pitchFamily="34" charset="0"/>
                <a:ea typeface="黑体" panose="02010609060101010101" charset="-122"/>
                <a:cs typeface="阿里巴巴普惠体 R" panose="00020600040101010101" charset="-122"/>
                <a:sym typeface="阿里巴巴普惠体 R" panose="00020600040101010101" charset="-122"/>
              </a:rPr>
              <a:t>液冷</a:t>
            </a:r>
            <a:r>
              <a:rPr lang="zh-CN" altLang="en-US" sz="1400" b="1" dirty="0">
                <a:solidFill>
                  <a:srgbClr val="132F6E"/>
                </a:solidFill>
                <a:latin typeface="Arial" panose="020B0604020202090204" pitchFamily="34" charset="0"/>
                <a:ea typeface="黑体" panose="02010609060101010101" charset="-122"/>
                <a:cs typeface="阿里巴巴普惠体 R" panose="00020600040101010101" charset="-122"/>
                <a:sym typeface="阿里巴巴普惠体 R" panose="00020600040101010101" charset="-122"/>
              </a:rPr>
              <a:t>模组</a:t>
            </a:r>
            <a:endParaRPr lang="zh-CN" altLang="en-US" sz="1400" b="1" dirty="0">
              <a:solidFill>
                <a:srgbClr val="132F6E"/>
              </a:solidFill>
              <a:latin typeface="Arial" panose="020B0604020202090204" pitchFamily="34" charset="0"/>
              <a:ea typeface="黑体" panose="02010609060101010101" charset="-122"/>
              <a:cs typeface="阿里巴巴普惠体 R" panose="00020600040101010101" charset="-122"/>
              <a:sym typeface="阿里巴巴普惠体 R" panose="00020600040101010101" charset="-122"/>
            </a:endParaRPr>
          </a:p>
        </p:txBody>
      </p:sp>
      <p:grpSp>
        <p:nvGrpSpPr>
          <p:cNvPr id="79" name="组合 43"/>
          <p:cNvGrpSpPr/>
          <p:nvPr/>
        </p:nvGrpSpPr>
        <p:grpSpPr>
          <a:xfrm>
            <a:off x="4570730" y="5095875"/>
            <a:ext cx="1026795" cy="817880"/>
            <a:chOff x="11343235" y="4976544"/>
            <a:chExt cx="1256790" cy="1001893"/>
          </a:xfrm>
        </p:grpSpPr>
        <p:sp>
          <p:nvSpPr>
            <p:cNvPr id="80" name="矩形 79"/>
            <p:cNvSpPr/>
            <p:nvPr/>
          </p:nvSpPr>
          <p:spPr>
            <a:xfrm>
              <a:off x="11342655" y="4976544"/>
              <a:ext cx="1257951" cy="1001010"/>
            </a:xfrm>
            <a:prstGeom prst="rect">
              <a:avLst/>
            </a:prstGeom>
            <a:solidFill>
              <a:srgbClr val="FFFFFF"/>
            </a:solidFill>
            <a:ln w="12700">
              <a:solidFill>
                <a:srgbClr val="132F6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阿里巴巴普惠体 R" panose="00020600040101010101" charset="-122"/>
                <a:buNone/>
                <a:defRPr/>
              </a:pPr>
              <a:endParaRPr kumimoji="0" lang="zh-CN" altLang="en-US" sz="1345" b="1" i="0" baseline="0" noProof="1">
                <a:ln>
                  <a:noFill/>
                </a:ln>
                <a:solidFill>
                  <a:schemeClr val="lt1"/>
                </a:solidFill>
                <a:effectLst/>
                <a:uLnTx/>
                <a:uFillTx/>
                <a:latin typeface="+mn-lt"/>
                <a:ea typeface="黑体" panose="02010609060101010101" charset="-122"/>
                <a:cs typeface="阿里巴巴普惠体 R" panose="00020600040101010101" charset="-122"/>
              </a:endParaRPr>
            </a:p>
          </p:txBody>
        </p:sp>
        <p:pic>
          <p:nvPicPr>
            <p:cNvPr id="81" name="Picture 2"/>
            <p:cNvPicPr>
              <a:picLocks noChangeAspect="1"/>
            </p:cNvPicPr>
            <p:nvPr/>
          </p:nvPicPr>
          <p:blipFill>
            <a:blip r:embed="rId10"/>
            <a:srcRect b="24937"/>
            <a:stretch>
              <a:fillRect/>
            </a:stretch>
          </p:blipFill>
          <p:spPr>
            <a:xfrm>
              <a:off x="11366350" y="5169965"/>
              <a:ext cx="1213201" cy="517645"/>
            </a:xfrm>
            <a:prstGeom prst="rect">
              <a:avLst/>
            </a:prstGeom>
            <a:noFill/>
            <a:ln w="9525">
              <a:noFill/>
            </a:ln>
          </p:spPr>
        </p:pic>
      </p:grpSp>
      <p:sp>
        <p:nvSpPr>
          <p:cNvPr id="82" name="矩形 81"/>
          <p:cNvSpPr/>
          <p:nvPr/>
        </p:nvSpPr>
        <p:spPr>
          <a:xfrm>
            <a:off x="6415405" y="2705100"/>
            <a:ext cx="4977765" cy="349250"/>
          </a:xfrm>
          <a:prstGeom prst="rect">
            <a:avLst/>
          </a:prstGeom>
          <a:noFill/>
        </p:spPr>
        <p:txBody>
          <a:bodyPr wrap="square">
            <a:spAutoFit/>
          </a:bodyP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20000"/>
              </a:lnSpc>
              <a:spcBef>
                <a:spcPct val="0"/>
              </a:spcBef>
              <a:spcAft>
                <a:spcPct val="0"/>
              </a:spcAft>
              <a:buClrTx/>
              <a:buSzTx/>
              <a:buFont typeface="阿里巴巴普惠体 R" panose="00020600040101010101" charset="-122"/>
              <a:buNone/>
              <a:defRPr/>
            </a:pPr>
            <a:r>
              <a:rPr kumimoji="0" lang="zh-CN" altLang="en-US" sz="1400" b="0" i="0" baseline="0" noProof="0" smtClean="0">
                <a:ln>
                  <a:noFill/>
                </a:ln>
                <a:solidFill>
                  <a:srgbClr val="00347F"/>
                </a:solidFill>
                <a:effectLst/>
                <a:uLnTx/>
                <a:uFillTx/>
                <a:latin typeface="Arial" panose="020B0604020202090204" pitchFamily="34" charset="0"/>
                <a:ea typeface="黑体" panose="02010609060101010101" charset="-122"/>
                <a:cs typeface="阿里巴巴普惠体 R" panose="00020600040101010101" charset="-122"/>
              </a:rPr>
              <a:t>测试平台：导热性能、散热器模组性能、系统验证</a:t>
            </a:r>
            <a:endParaRPr kumimoji="0" lang="zh-CN" altLang="en-US" sz="1400" b="0" i="0" baseline="0" noProof="0" smtClean="0">
              <a:ln>
                <a:noFill/>
              </a:ln>
              <a:solidFill>
                <a:srgbClr val="00347F"/>
              </a:solidFill>
              <a:effectLst/>
              <a:uLnTx/>
              <a:uFillTx/>
              <a:latin typeface="Arial" panose="020B0604020202090204" pitchFamily="34" charset="0"/>
              <a:ea typeface="黑体" panose="02010609060101010101" charset="-122"/>
              <a:cs typeface="阿里巴巴普惠体 R" panose="00020600040101010101" charset="-122"/>
            </a:endParaRPr>
          </a:p>
        </p:txBody>
      </p:sp>
      <p:sp>
        <p:nvSpPr>
          <p:cNvPr id="83" name="矩形 82"/>
          <p:cNvSpPr/>
          <p:nvPr/>
        </p:nvSpPr>
        <p:spPr>
          <a:xfrm>
            <a:off x="6414135" y="4520565"/>
            <a:ext cx="5005070" cy="370840"/>
          </a:xfrm>
          <a:prstGeom prst="rect">
            <a:avLst/>
          </a:prstGeom>
          <a:noFill/>
        </p:spPr>
        <p:txBody>
          <a:bodyPr wrap="square">
            <a:spAutoFit/>
          </a:bodyP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30000"/>
              </a:lnSpc>
              <a:spcBef>
                <a:spcPct val="0"/>
              </a:spcBef>
              <a:spcAft>
                <a:spcPts val="600"/>
              </a:spcAft>
              <a:buClr>
                <a:srgbClr val="E18F08"/>
              </a:buClr>
              <a:buSzPct val="58000"/>
              <a:buFont typeface="阿里巴巴普惠体 R" panose="00020600040101010101" charset="-122"/>
              <a:buNone/>
              <a:defRPr/>
            </a:pPr>
            <a:r>
              <a:rPr kumimoji="0" lang="zh-CN" altLang="en-US" sz="1400" b="0" i="0" baseline="0" noProof="0" smtClean="0">
                <a:ln>
                  <a:noFill/>
                </a:ln>
                <a:solidFill>
                  <a:srgbClr val="00347F"/>
                </a:solidFill>
                <a:effectLst/>
                <a:uLnTx/>
                <a:uFillTx/>
                <a:latin typeface="Arial" panose="020B0604020202090204" pitchFamily="34" charset="0"/>
                <a:ea typeface="黑体" panose="02010609060101010101" charset="-122"/>
                <a:cs typeface="黑体" panose="02010609060101010101" charset="-122"/>
              </a:rPr>
              <a:t>精密加工平台：</a:t>
            </a:r>
            <a:r>
              <a:rPr kumimoji="0" lang="en-US" altLang="zh-CN" sz="1400" b="0" i="0" baseline="0" noProof="0" smtClean="0">
                <a:ln>
                  <a:noFill/>
                </a:ln>
                <a:solidFill>
                  <a:srgbClr val="00347F"/>
                </a:solidFill>
                <a:effectLst/>
                <a:uLnTx/>
                <a:uFillTx/>
                <a:latin typeface="Arial" panose="020B0604020202090204" pitchFamily="34" charset="0"/>
                <a:ea typeface="黑体" panose="02010609060101010101" charset="-122"/>
                <a:cs typeface="Arial" panose="020B0604020202090204" pitchFamily="34" charset="0"/>
              </a:rPr>
              <a:t>CNC</a:t>
            </a:r>
            <a:r>
              <a:rPr kumimoji="0" lang="zh-CN" altLang="en-US" sz="1400" b="0" i="0" baseline="0" noProof="0" smtClean="0">
                <a:ln>
                  <a:noFill/>
                </a:ln>
                <a:solidFill>
                  <a:srgbClr val="00347F"/>
                </a:solidFill>
                <a:effectLst/>
                <a:uLnTx/>
                <a:uFillTx/>
                <a:latin typeface="Arial" panose="020B0604020202090204" pitchFamily="34" charset="0"/>
                <a:ea typeface="黑体" panose="02010609060101010101" charset="-122"/>
                <a:cs typeface="黑体" panose="02010609060101010101" charset="-122"/>
              </a:rPr>
              <a:t>加工、钎焊、回流焊、氦检</a:t>
            </a:r>
            <a:r>
              <a:rPr kumimoji="0" lang="en-US" altLang="zh-CN" sz="1400" b="0" i="0" baseline="0" noProof="0" smtClean="0">
                <a:ln>
                  <a:noFill/>
                </a:ln>
                <a:solidFill>
                  <a:srgbClr val="00347F"/>
                </a:solidFill>
                <a:effectLst/>
                <a:uLnTx/>
                <a:uFillTx/>
                <a:latin typeface="Arial" panose="020B0604020202090204" pitchFamily="34" charset="0"/>
                <a:ea typeface="黑体" panose="02010609060101010101" charset="-122"/>
                <a:cs typeface="黑体" panose="02010609060101010101" charset="-122"/>
              </a:rPr>
              <a:t>…</a:t>
            </a:r>
            <a:endParaRPr kumimoji="0" lang="en-US" altLang="zh-CN" sz="1400" b="0" i="0" baseline="0" noProof="0" smtClean="0">
              <a:ln>
                <a:noFill/>
              </a:ln>
              <a:solidFill>
                <a:srgbClr val="00347F"/>
              </a:solidFill>
              <a:effectLst/>
              <a:uLnTx/>
              <a:uFillTx/>
              <a:latin typeface="Arial" panose="020B0604020202090204" pitchFamily="34" charset="0"/>
              <a:ea typeface="黑体" panose="02010609060101010101" charset="-122"/>
              <a:cs typeface="黑体" panose="02010609060101010101" charset="-122"/>
            </a:endParaRPr>
          </a:p>
        </p:txBody>
      </p:sp>
      <p:grpSp>
        <p:nvGrpSpPr>
          <p:cNvPr id="84" name="组合 83"/>
          <p:cNvGrpSpPr/>
          <p:nvPr/>
        </p:nvGrpSpPr>
        <p:grpSpPr>
          <a:xfrm>
            <a:off x="3470275" y="5125085"/>
            <a:ext cx="1053465" cy="807085"/>
            <a:chOff x="2757" y="782"/>
            <a:chExt cx="5020" cy="3848"/>
          </a:xfrm>
        </p:grpSpPr>
        <p:pic>
          <p:nvPicPr>
            <p:cNvPr id="85" name="图片 84" descr="3"/>
            <p:cNvPicPr>
              <a:picLocks noChangeAspect="1"/>
            </p:cNvPicPr>
            <p:nvPr/>
          </p:nvPicPr>
          <p:blipFill>
            <a:blip r:embed="rId11"/>
            <a:srcRect l="6249" t="12615" r="13847" b="10294"/>
            <a:stretch>
              <a:fillRect/>
            </a:stretch>
          </p:blipFill>
          <p:spPr>
            <a:xfrm rot="18060000">
              <a:off x="2211" y="1328"/>
              <a:ext cx="3849" cy="2756"/>
            </a:xfrm>
            <a:prstGeom prst="rect">
              <a:avLst/>
            </a:prstGeom>
            <a:effectLst/>
          </p:spPr>
        </p:pic>
        <p:pic>
          <p:nvPicPr>
            <p:cNvPr id="86" name="图片 85" descr="12"/>
            <p:cNvPicPr>
              <a:picLocks noChangeAspect="1"/>
            </p:cNvPicPr>
            <p:nvPr/>
          </p:nvPicPr>
          <p:blipFill>
            <a:blip r:embed="rId12"/>
            <a:srcRect l="31626" t="20391" r="29346" b="17614"/>
            <a:stretch>
              <a:fillRect/>
            </a:stretch>
          </p:blipFill>
          <p:spPr>
            <a:xfrm>
              <a:off x="4252" y="1328"/>
              <a:ext cx="2636" cy="2791"/>
            </a:xfrm>
            <a:prstGeom prst="rect">
              <a:avLst/>
            </a:prstGeom>
            <a:effectLst/>
          </p:spPr>
        </p:pic>
        <p:pic>
          <p:nvPicPr>
            <p:cNvPr id="87" name="图片 86" descr="2"/>
            <p:cNvPicPr>
              <a:picLocks noChangeAspect="1"/>
            </p:cNvPicPr>
            <p:nvPr/>
          </p:nvPicPr>
          <p:blipFill>
            <a:blip r:embed="rId13"/>
            <a:srcRect l="30620" t="20691" r="28744" b="21148"/>
            <a:stretch>
              <a:fillRect/>
            </a:stretch>
          </p:blipFill>
          <p:spPr>
            <a:xfrm rot="18720000">
              <a:off x="5014" y="1252"/>
              <a:ext cx="2828" cy="2698"/>
            </a:xfrm>
            <a:prstGeom prst="rect">
              <a:avLst/>
            </a:prstGeom>
            <a:effectLst/>
          </p:spPr>
        </p:pic>
      </p:grpSp>
      <p:grpSp>
        <p:nvGrpSpPr>
          <p:cNvPr id="89" name="组合 41"/>
          <p:cNvGrpSpPr/>
          <p:nvPr/>
        </p:nvGrpSpPr>
        <p:grpSpPr>
          <a:xfrm>
            <a:off x="10573385" y="5095875"/>
            <a:ext cx="945515" cy="819150"/>
            <a:chOff x="8746158" y="4976544"/>
            <a:chExt cx="1158005" cy="1002323"/>
          </a:xfrm>
        </p:grpSpPr>
        <p:sp>
          <p:nvSpPr>
            <p:cNvPr id="90" name="矩形 89"/>
            <p:cNvSpPr/>
            <p:nvPr/>
          </p:nvSpPr>
          <p:spPr>
            <a:xfrm>
              <a:off x="8746158" y="4976544"/>
              <a:ext cx="1158005" cy="1002323"/>
            </a:xfrm>
            <a:prstGeom prst="rect">
              <a:avLst/>
            </a:prstGeom>
            <a:solidFill>
              <a:srgbClr val="FFFFFF"/>
            </a:solidFill>
            <a:ln w="12700">
              <a:solidFill>
                <a:srgbClr val="132F6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阿里巴巴普惠体 R" panose="00020600040101010101" charset="-122"/>
                <a:buNone/>
                <a:defRPr/>
              </a:pPr>
              <a:endParaRPr kumimoji="0" lang="zh-CN" altLang="en-US" sz="1345" b="1" i="0" baseline="0" noProof="1">
                <a:ln>
                  <a:noFill/>
                </a:ln>
                <a:solidFill>
                  <a:schemeClr val="lt1"/>
                </a:solidFill>
                <a:effectLst/>
                <a:uLnTx/>
                <a:uFillTx/>
                <a:latin typeface="+mn-lt"/>
                <a:ea typeface="黑体" panose="02010609060101010101" charset="-122"/>
                <a:cs typeface="阿里巴巴普惠体 R" panose="00020600040101010101" charset="-122"/>
              </a:endParaRPr>
            </a:p>
          </p:txBody>
        </p:sp>
        <p:pic>
          <p:nvPicPr>
            <p:cNvPr id="91" name="Picture 2"/>
            <p:cNvPicPr>
              <a:picLocks noChangeAspect="1"/>
            </p:cNvPicPr>
            <p:nvPr/>
          </p:nvPicPr>
          <p:blipFill>
            <a:blip r:embed="rId14"/>
            <a:stretch>
              <a:fillRect/>
            </a:stretch>
          </p:blipFill>
          <p:spPr>
            <a:xfrm>
              <a:off x="8824423" y="5169966"/>
              <a:ext cx="986015" cy="615052"/>
            </a:xfrm>
            <a:prstGeom prst="rect">
              <a:avLst/>
            </a:prstGeom>
            <a:noFill/>
            <a:ln w="9525">
              <a:noFill/>
            </a:ln>
          </p:spPr>
        </p:pic>
      </p:grpSp>
      <p:sp>
        <p:nvSpPr>
          <p:cNvPr id="92" name="文本框 11"/>
          <p:cNvSpPr txBox="1"/>
          <p:nvPr/>
        </p:nvSpPr>
        <p:spPr>
          <a:xfrm>
            <a:off x="10714990" y="6032500"/>
            <a:ext cx="803910" cy="306705"/>
          </a:xfrm>
          <a:prstGeom prst="rect">
            <a:avLst/>
          </a:prstGeom>
          <a:noFill/>
          <a:ln w="9525">
            <a:noFill/>
          </a:ln>
        </p:spPr>
        <p:txBody>
          <a:bodyPr wrap="square" anchor="t" anchorCtr="0">
            <a:spAutoFit/>
          </a:bodyPr>
          <a:lstStyle/>
          <a:p>
            <a:pPr algn="ctr"/>
            <a:r>
              <a:rPr lang="zh-CN" altLang="en-US" sz="1400" b="1" dirty="0">
                <a:solidFill>
                  <a:srgbClr val="132F6E"/>
                </a:solidFill>
                <a:latin typeface="Arial" panose="020B0604020202090204" pitchFamily="34" charset="0"/>
                <a:ea typeface="黑体" panose="02010609060101010101" charset="-122"/>
                <a:cs typeface="阿里巴巴普惠体 R" panose="00020600040101010101" charset="-122"/>
                <a:sym typeface="阿里巴巴普惠体 R" panose="00020600040101010101" charset="-122"/>
              </a:rPr>
              <a:t>吹胀板</a:t>
            </a:r>
            <a:endParaRPr lang="zh-CN" altLang="en-US" sz="1400" b="1" dirty="0">
              <a:solidFill>
                <a:srgbClr val="132F6E"/>
              </a:solidFill>
              <a:latin typeface="Arial" panose="020B0604020202090204" pitchFamily="34" charset="0"/>
              <a:ea typeface="黑体" panose="02010609060101010101" charset="-122"/>
              <a:cs typeface="阿里巴巴普惠体 R" panose="00020600040101010101" charset="-122"/>
              <a:sym typeface="阿里巴巴普惠体 R" panose="00020600040101010101" charset="-122"/>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nvSpPr>
        <p:spPr>
          <a:xfrm>
            <a:off x="1472565" y="93599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lang="en-US" sz="2400" b="1" dirty="0">
                <a:solidFill>
                  <a:srgbClr val="E18F08"/>
                </a:solidFill>
                <a:latin typeface="Arial" panose="020B0604020202090204" pitchFamily="34" charset="0"/>
                <a:ea typeface="黑体" panose="02010609060101010101" charset="-122"/>
                <a:cs typeface="Arial" panose="020B0604020202090204" pitchFamily="34" charset="0"/>
                <a:sym typeface="+mn-ea"/>
              </a:rPr>
              <a:t>Coolinside</a:t>
            </a:r>
            <a:r>
              <a:rPr sz="2400" b="1" dirty="0">
                <a:solidFill>
                  <a:srgbClr val="E18F08"/>
                </a:solidFill>
                <a:latin typeface="Arial" panose="020B0604020202090204" pitchFamily="34" charset="0"/>
                <a:ea typeface="黑体" panose="02010609060101010101" charset="-122"/>
                <a:cs typeface="+mn-cs"/>
                <a:sym typeface="+mn-ea"/>
              </a:rPr>
              <a:t> 全链条</a:t>
            </a:r>
            <a:r>
              <a:rPr lang="zh-CN" sz="2400" b="1" dirty="0">
                <a:solidFill>
                  <a:srgbClr val="E18F08"/>
                </a:solidFill>
                <a:latin typeface="Arial" panose="020B0604020202090204" pitchFamily="34" charset="0"/>
                <a:ea typeface="黑体" panose="02010609060101010101" charset="-122"/>
                <a:cs typeface="+mn-cs"/>
                <a:sym typeface="+mn-ea"/>
              </a:rPr>
              <a:t>液冷解决方案</a:t>
            </a:r>
            <a:endParaRPr lang="zh-CN" sz="2400" b="1" dirty="0">
              <a:solidFill>
                <a:srgbClr val="E18F08"/>
              </a:solidFill>
              <a:latin typeface="Arial" panose="020B0604020202090204" pitchFamily="34" charset="0"/>
              <a:ea typeface="黑体" panose="02010609060101010101" charset="-122"/>
              <a:cs typeface="+mn-cs"/>
              <a:sym typeface="+mn-ea"/>
            </a:endParaRPr>
          </a:p>
        </p:txBody>
      </p:sp>
      <p:sp>
        <p:nvSpPr>
          <p:cNvPr id="4"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dirty="0">
                <a:latin typeface="Arial" panose="020B0604020202090204" pitchFamily="34" charset="0"/>
                <a:ea typeface="黑体" panose="02010609060101010101" charset="-122"/>
                <a:cs typeface="+mn-cs"/>
                <a:sym typeface="+mn-ea"/>
              </a:rPr>
              <a:t>三、液冷及电子散热业务</a:t>
            </a:r>
            <a:endParaRPr sz="3200" b="1" dirty="0">
              <a:latin typeface="Arial" panose="020B0604020202090204" pitchFamily="34" charset="0"/>
              <a:ea typeface="黑体" panose="02010609060101010101" charset="-122"/>
              <a:cs typeface="+mn-cs"/>
              <a:sym typeface="+mn-ea"/>
            </a:endParaRPr>
          </a:p>
        </p:txBody>
      </p:sp>
      <p:pic>
        <p:nvPicPr>
          <p:cNvPr id="5" name="图片 4" descr="Coolinside 全链条液冷解决方案"/>
          <p:cNvPicPr>
            <a:picLocks noChangeAspect="1"/>
          </p:cNvPicPr>
          <p:nvPr/>
        </p:nvPicPr>
        <p:blipFill>
          <a:blip r:embed="rId1"/>
          <a:srcRect l="4305" r="3709"/>
          <a:stretch>
            <a:fillRect/>
          </a:stretch>
        </p:blipFill>
        <p:spPr>
          <a:xfrm>
            <a:off x="2255203" y="1457960"/>
            <a:ext cx="7681595" cy="5108575"/>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nvSpPr>
        <p:spPr>
          <a:xfrm>
            <a:off x="1472565" y="93599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2400" b="1" dirty="0">
                <a:solidFill>
                  <a:srgbClr val="E18F08"/>
                </a:solidFill>
                <a:latin typeface="Arial" panose="020B0604020202090204" pitchFamily="34" charset="0"/>
                <a:ea typeface="黑体" panose="02010609060101010101" charset="-122"/>
                <a:cs typeface="+mn-cs"/>
                <a:sym typeface="+mn-ea"/>
              </a:rPr>
              <a:t>液冷案例</a:t>
            </a:r>
            <a:endParaRPr sz="2400" b="1" dirty="0">
              <a:solidFill>
                <a:srgbClr val="E18F08"/>
              </a:solidFill>
              <a:latin typeface="Arial" panose="020B0604020202090204" pitchFamily="34" charset="0"/>
              <a:ea typeface="黑体" panose="02010609060101010101" charset="-122"/>
              <a:cs typeface="+mn-cs"/>
              <a:sym typeface="+mn-ea"/>
            </a:endParaRPr>
          </a:p>
        </p:txBody>
      </p:sp>
      <p:sp>
        <p:nvSpPr>
          <p:cNvPr id="4"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dirty="0">
                <a:latin typeface="Arial" panose="020B0604020202090204" pitchFamily="34" charset="0"/>
                <a:ea typeface="黑体" panose="02010609060101010101" charset="-122"/>
                <a:cs typeface="+mn-cs"/>
                <a:sym typeface="+mn-ea"/>
              </a:rPr>
              <a:t>三、液冷及电子散热业务</a:t>
            </a:r>
            <a:endParaRPr sz="3200" b="1" dirty="0">
              <a:latin typeface="Arial" panose="020B0604020202090204" pitchFamily="34" charset="0"/>
              <a:ea typeface="黑体" panose="02010609060101010101" charset="-122"/>
              <a:cs typeface="+mn-cs"/>
              <a:sym typeface="+mn-ea"/>
            </a:endParaRPr>
          </a:p>
        </p:txBody>
      </p:sp>
      <p:grpSp>
        <p:nvGrpSpPr>
          <p:cNvPr id="14" name="组合 13"/>
          <p:cNvGrpSpPr/>
          <p:nvPr/>
        </p:nvGrpSpPr>
        <p:grpSpPr>
          <a:xfrm>
            <a:off x="988942" y="1969770"/>
            <a:ext cx="10222822" cy="3659996"/>
            <a:chOff x="2289" y="3322"/>
            <a:chExt cx="12173" cy="4358"/>
          </a:xfrm>
        </p:grpSpPr>
        <p:pic>
          <p:nvPicPr>
            <p:cNvPr id="3" name="图片 2"/>
            <p:cNvPicPr>
              <a:picLocks noChangeAspect="1"/>
            </p:cNvPicPr>
            <p:nvPr/>
          </p:nvPicPr>
          <p:blipFill>
            <a:blip r:embed="rId1" cstate="print"/>
            <a:srcRect t="5440"/>
            <a:stretch>
              <a:fillRect/>
            </a:stretch>
          </p:blipFill>
          <p:spPr>
            <a:xfrm>
              <a:off x="2394" y="3322"/>
              <a:ext cx="2669" cy="3711"/>
            </a:xfrm>
            <a:prstGeom prst="rect">
              <a:avLst/>
            </a:prstGeom>
          </p:spPr>
        </p:pic>
        <p:pic>
          <p:nvPicPr>
            <p:cNvPr id="5" name="图片 4" descr="侧视图"/>
            <p:cNvPicPr>
              <a:picLocks noChangeAspect="1"/>
            </p:cNvPicPr>
            <p:nvPr/>
          </p:nvPicPr>
          <p:blipFill>
            <a:blip r:embed="rId2" cstate="print"/>
            <a:srcRect t="6426" r="9556" b="8608"/>
            <a:stretch>
              <a:fillRect/>
            </a:stretch>
          </p:blipFill>
          <p:spPr>
            <a:xfrm>
              <a:off x="5799" y="3322"/>
              <a:ext cx="2788" cy="3784"/>
            </a:xfrm>
            <a:prstGeom prst="rect">
              <a:avLst/>
            </a:prstGeom>
          </p:spPr>
        </p:pic>
        <p:pic>
          <p:nvPicPr>
            <p:cNvPr id="7" name="图片 6"/>
            <p:cNvPicPr>
              <a:picLocks noChangeAspect="1"/>
            </p:cNvPicPr>
            <p:nvPr/>
          </p:nvPicPr>
          <p:blipFill>
            <a:blip r:embed="rId3" cstate="print"/>
            <a:srcRect r="13499"/>
            <a:stretch>
              <a:fillRect/>
            </a:stretch>
          </p:blipFill>
          <p:spPr>
            <a:xfrm>
              <a:off x="9649" y="3322"/>
              <a:ext cx="4813" cy="3710"/>
            </a:xfrm>
            <a:prstGeom prst="rect">
              <a:avLst/>
            </a:prstGeom>
          </p:spPr>
        </p:pic>
        <p:sp>
          <p:nvSpPr>
            <p:cNvPr id="6" name="数十万套温控产品于世界各地在网运行，可靠性经受住市场的严格检验，故障率控制在千分之三以下"/>
            <p:cNvSpPr txBox="1"/>
            <p:nvPr/>
          </p:nvSpPr>
          <p:spPr>
            <a:xfrm>
              <a:off x="2289" y="7343"/>
              <a:ext cx="2890" cy="333"/>
            </a:xfrm>
            <a:prstGeom prst="rect">
              <a:avLst/>
            </a:prstGeom>
            <a:noFill/>
            <a:ln w="12700" cap="flat">
              <a:noFill/>
              <a:miter lim="400000"/>
            </a:ln>
            <a:effectLst/>
          </p:spPr>
          <p:txBody>
            <a:bodyPr wrap="square" lIns="25703" tIns="25703" rIns="25703" bIns="25703" numCol="1" anchor="t">
              <a:spAutoFit/>
            </a:bodyPr>
            <a:lstStyle>
              <a:lvl1pPr>
                <a:lnSpc>
                  <a:spcPct val="150000"/>
                </a:lnSpc>
                <a:defRPr sz="1000">
                  <a:solidFill>
                    <a:srgbClr val="FFFFFF"/>
                  </a:solidFill>
                  <a:latin typeface="+mn-lt"/>
                  <a:ea typeface="+mn-ea"/>
                  <a:cs typeface="+mn-cs"/>
                  <a:sym typeface="阿里巴巴普惠体 R" panose="00020600040101010101" charset="-122"/>
                </a:defRPr>
              </a:lvl1pPr>
            </a:lstStyle>
            <a:p>
              <a:pPr algn="ctr" eaLnBrk="1">
                <a:lnSpc>
                  <a:spcPts val="1800"/>
                </a:lnSpc>
              </a:pPr>
              <a:r>
                <a:rPr lang="en-US" altLang="zh-CN" sz="1400" dirty="0">
                  <a:solidFill>
                    <a:schemeClr val="tx1">
                      <a:lumMod val="85000"/>
                      <a:lumOff val="1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200</a:t>
              </a:r>
              <a:r>
                <a:rPr lang="en-US" altLang="zh-CN" sz="1400" dirty="0">
                  <a:solidFill>
                    <a:schemeClr val="tx1">
                      <a:lumMod val="85000"/>
                      <a:lumOff val="15000"/>
                    </a:schemeClr>
                  </a:solidFill>
                  <a:latin typeface="Arial" panose="020B0604020202090204" pitchFamily="34" charset="0"/>
                  <a:ea typeface="黑体" panose="02010609060101010101" charset="-122"/>
                  <a:cs typeface="Arial" panose="020B0604020202090204" pitchFamily="34" charset="0"/>
                  <a:sym typeface="思源黑体 CN Regular" panose="020B0500000000000000" pitchFamily="34" charset="-122"/>
                </a:rPr>
                <a:t>kW</a:t>
              </a:r>
              <a:r>
                <a:rPr lang="en-US" altLang="zh-CN" sz="1400" dirty="0">
                  <a:solidFill>
                    <a:schemeClr val="tx1">
                      <a:lumMod val="85000"/>
                      <a:lumOff val="1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a:t>
              </a:r>
              <a:r>
                <a:rPr lang="en-US" altLang="zh-CN" sz="1400" dirty="0">
                  <a:solidFill>
                    <a:schemeClr val="tx1">
                      <a:lumMod val="85000"/>
                      <a:lumOff val="15000"/>
                    </a:schemeClr>
                  </a:solidFill>
                  <a:latin typeface="Arial" panose="020B0604020202090204" pitchFamily="34" charset="0"/>
                  <a:ea typeface="黑体" panose="02010609060101010101" charset="-122"/>
                  <a:cs typeface="Arial" panose="020B0604020202090204" pitchFamily="34" charset="0"/>
                  <a:sym typeface="思源黑体 CN Regular" panose="020B0500000000000000" pitchFamily="34" charset="-122"/>
                </a:rPr>
                <a:t>Rack</a:t>
              </a:r>
              <a:r>
                <a:rPr lang="zh-CN" altLang="en-US" sz="1400" dirty="0">
                  <a:solidFill>
                    <a:schemeClr val="tx1">
                      <a:lumMod val="85000"/>
                      <a:lumOff val="1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液冷散热案例</a:t>
              </a:r>
              <a:endParaRPr lang="zh-CN" altLang="en-US" sz="1400" dirty="0">
                <a:solidFill>
                  <a:schemeClr val="tx1">
                    <a:lumMod val="85000"/>
                    <a:lumOff val="1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endParaRPr>
            </a:p>
          </p:txBody>
        </p:sp>
        <p:sp>
          <p:nvSpPr>
            <p:cNvPr id="12" name="数十万套温控产品于世界各地在网运行，可靠性经受住市场的严格检验，故障率控制在千分之三以下"/>
            <p:cNvSpPr txBox="1"/>
            <p:nvPr/>
          </p:nvSpPr>
          <p:spPr>
            <a:xfrm>
              <a:off x="5903" y="7343"/>
              <a:ext cx="2684" cy="333"/>
            </a:xfrm>
            <a:prstGeom prst="rect">
              <a:avLst/>
            </a:prstGeom>
            <a:noFill/>
            <a:ln w="12700" cap="flat">
              <a:noFill/>
              <a:miter lim="400000"/>
            </a:ln>
            <a:effectLst/>
          </p:spPr>
          <p:txBody>
            <a:bodyPr wrap="square" lIns="25703" tIns="25703" rIns="25703" bIns="25703" numCol="1" anchor="t">
              <a:spAutoFit/>
            </a:bodyPr>
            <a:lstStyle>
              <a:lvl1pPr>
                <a:lnSpc>
                  <a:spcPct val="150000"/>
                </a:lnSpc>
                <a:defRPr sz="1000">
                  <a:solidFill>
                    <a:srgbClr val="FFFFFF"/>
                  </a:solidFill>
                  <a:latin typeface="+mn-lt"/>
                  <a:ea typeface="+mn-ea"/>
                  <a:cs typeface="+mn-cs"/>
                  <a:sym typeface="阿里巴巴普惠体 R" panose="00020600040101010101" charset="-122"/>
                </a:defRPr>
              </a:lvl1pPr>
            </a:lstStyle>
            <a:p>
              <a:pPr algn="ctr" eaLnBrk="1">
                <a:lnSpc>
                  <a:spcPts val="1800"/>
                </a:lnSpc>
              </a:pPr>
              <a:r>
                <a:rPr lang="zh-CN" altLang="en-US" sz="1400" dirty="0">
                  <a:solidFill>
                    <a:schemeClr val="tx1">
                      <a:lumMod val="85000"/>
                      <a:lumOff val="15000"/>
                    </a:schemeClr>
                  </a:solidFill>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rPr>
                <a:t>高功率计算型设备液冷</a:t>
              </a:r>
              <a:endParaRPr lang="zh-CN" altLang="en-US" sz="1400" dirty="0">
                <a:solidFill>
                  <a:schemeClr val="tx1">
                    <a:lumMod val="85000"/>
                    <a:lumOff val="15000"/>
                  </a:schemeClr>
                </a:solidFill>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13" name="数十万套温控产品于世界各地在网运行，可靠性经受住市场的严格检验，故障率控制在千分之三以下"/>
            <p:cNvSpPr txBox="1"/>
            <p:nvPr/>
          </p:nvSpPr>
          <p:spPr>
            <a:xfrm>
              <a:off x="10343" y="7343"/>
              <a:ext cx="3490" cy="337"/>
            </a:xfrm>
            <a:prstGeom prst="rect">
              <a:avLst/>
            </a:prstGeom>
            <a:noFill/>
            <a:ln w="12700" cap="flat">
              <a:noFill/>
              <a:miter lim="400000"/>
            </a:ln>
            <a:effectLst/>
          </p:spPr>
          <p:txBody>
            <a:bodyPr wrap="square" lIns="25703" tIns="25703" rIns="25703" bIns="25703" numCol="1" anchor="t">
              <a:spAutoFit/>
            </a:bodyPr>
            <a:lstStyle>
              <a:lvl1pPr>
                <a:lnSpc>
                  <a:spcPct val="150000"/>
                </a:lnSpc>
                <a:defRPr sz="1000">
                  <a:solidFill>
                    <a:srgbClr val="FFFFFF"/>
                  </a:solidFill>
                  <a:latin typeface="+mn-lt"/>
                  <a:ea typeface="+mn-ea"/>
                  <a:cs typeface="+mn-cs"/>
                  <a:sym typeface="阿里巴巴普惠体 R" panose="00020600040101010101" charset="-122"/>
                </a:defRPr>
              </a:lvl1pPr>
            </a:lstStyle>
            <a:p>
              <a:pPr algn="ctr" eaLnBrk="1">
                <a:lnSpc>
                  <a:spcPts val="1800"/>
                </a:lnSpc>
              </a:pPr>
              <a:r>
                <a:rPr lang="zh-CN" altLang="en-US" sz="1400" dirty="0">
                  <a:solidFill>
                    <a:schemeClr val="tx1">
                      <a:lumMod val="85000"/>
                      <a:lumOff val="15000"/>
                    </a:schemeClr>
                  </a:solidFill>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rPr>
                <a:t>互联网</a:t>
              </a:r>
              <a:r>
                <a:rPr lang="zh-CN" altLang="en-US" sz="1400" dirty="0" smtClean="0">
                  <a:solidFill>
                    <a:schemeClr val="tx1">
                      <a:lumMod val="85000"/>
                      <a:lumOff val="15000"/>
                    </a:schemeClr>
                  </a:solidFill>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rPr>
                <a:t>龙头企业液冷</a:t>
              </a:r>
              <a:r>
                <a:rPr lang="zh-CN" altLang="en-US" sz="1400" dirty="0">
                  <a:solidFill>
                    <a:schemeClr val="tx1">
                      <a:lumMod val="85000"/>
                      <a:lumOff val="15000"/>
                    </a:schemeClr>
                  </a:solidFill>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rPr>
                <a:t>方案规模部署</a:t>
              </a:r>
              <a:endParaRPr lang="zh-CN" altLang="en-US" sz="1400" dirty="0">
                <a:solidFill>
                  <a:schemeClr val="tx1">
                    <a:lumMod val="85000"/>
                    <a:lumOff val="15000"/>
                  </a:schemeClr>
                </a:solidFill>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endParaRPr>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dirty="0">
                <a:latin typeface="Arial" panose="020B0604020202090204" pitchFamily="34" charset="0"/>
                <a:ea typeface="黑体" panose="02010609060101010101" charset="-122"/>
                <a:cs typeface="+mn-cs"/>
                <a:sym typeface="+mn-ea"/>
              </a:rPr>
              <a:t>四、机柜空调</a:t>
            </a:r>
            <a:r>
              <a:rPr lang="zh-CN" altLang="en-US" sz="3200" b="1" dirty="0">
                <a:latin typeface="Arial" panose="020B0604020202090204" pitchFamily="34" charset="0"/>
                <a:ea typeface="黑体" panose="02010609060101010101" charset="-122"/>
                <a:cs typeface="+mn-cs"/>
                <a:sym typeface="+mn-ea"/>
              </a:rPr>
              <a:t>业务</a:t>
            </a:r>
            <a:endParaRPr sz="3200" b="1" dirty="0">
              <a:latin typeface="Arial" panose="020B0604020202090204" pitchFamily="34" charset="0"/>
              <a:ea typeface="黑体" panose="02010609060101010101" charset="-122"/>
              <a:cs typeface="+mn-cs"/>
              <a:sym typeface="+mn-ea"/>
            </a:endParaRPr>
          </a:p>
        </p:txBody>
      </p:sp>
      <p:sp>
        <p:nvSpPr>
          <p:cNvPr id="16386" name="矩形 62"/>
          <p:cNvSpPr/>
          <p:nvPr/>
        </p:nvSpPr>
        <p:spPr>
          <a:xfrm>
            <a:off x="875665" y="1141730"/>
            <a:ext cx="4962525" cy="3153410"/>
          </a:xfrm>
          <a:prstGeom prst="rect">
            <a:avLst/>
          </a:prstGeom>
          <a:noFill/>
          <a:ln w="9525">
            <a:noFill/>
          </a:ln>
        </p:spPr>
        <p:txBody>
          <a:bodyPr anchor="t" anchorCtr="0">
            <a:spAutoFit/>
          </a:bodyPr>
          <a:lstStyle/>
          <a:p>
            <a:pPr marL="342900" indent="-342900" algn="just">
              <a:lnSpc>
                <a:spcPct val="150000"/>
              </a:lnSpc>
              <a:spcAft>
                <a:spcPts val="600"/>
              </a:spcAft>
              <a:buClr>
                <a:srgbClr val="E18F08"/>
              </a:buClr>
              <a:buSzPct val="58000"/>
              <a:buFont typeface="Wingdings" panose="05000000000000000000" pitchFamily="2" charset="2"/>
              <a:buChar char="l"/>
            </a:pPr>
            <a:r>
              <a:rPr lang="zh-CN" altLang="en-US" sz="1400" dirty="0">
                <a:solidFill>
                  <a:srgbClr val="262626"/>
                </a:solidFill>
                <a:latin typeface="Arial" panose="020B0604020202090204" pitchFamily="34" charset="0"/>
                <a:ea typeface="黑体" panose="02010609060101010101" charset="-122"/>
                <a:cs typeface="黑体" panose="02010609060101010101" charset="-122"/>
              </a:rPr>
              <a:t>针对无线通信基站、宽带接入站点、工业自动化、智能电网各级输配电设备柜、储能电站等户外机柜或集装箱应用场合提供温控节能解决方案，近年来还拓展了智能制造、新能源汽车充电桩、</a:t>
            </a:r>
            <a:r>
              <a:rPr lang="en-US" altLang="zh-CN" sz="1400" dirty="0">
                <a:solidFill>
                  <a:srgbClr val="262626"/>
                </a:solidFill>
                <a:latin typeface="Arial" panose="020B0604020202090204" pitchFamily="34" charset="0"/>
                <a:ea typeface="黑体" panose="02010609060101010101" charset="-122"/>
                <a:cs typeface="Arial" panose="020B0604020202090204" pitchFamily="34" charset="0"/>
              </a:rPr>
              <a:t>ETC</a:t>
            </a:r>
            <a:r>
              <a:rPr lang="zh-CN" altLang="en-US" sz="1400" dirty="0">
                <a:solidFill>
                  <a:srgbClr val="262626"/>
                </a:solidFill>
                <a:latin typeface="Arial" panose="020B0604020202090204" pitchFamily="34" charset="0"/>
                <a:ea typeface="黑体" panose="02010609060101010101" charset="-122"/>
                <a:cs typeface="黑体" panose="02010609060101010101" charset="-122"/>
              </a:rPr>
              <a:t>门架系统等新应用领域</a:t>
            </a:r>
            <a:endParaRPr lang="zh-CN" altLang="en-US" sz="1400" dirty="0">
              <a:solidFill>
                <a:srgbClr val="262626"/>
              </a:solidFill>
              <a:latin typeface="Arial" panose="020B0604020202090204" pitchFamily="34" charset="0"/>
              <a:ea typeface="黑体" panose="02010609060101010101" charset="-122"/>
              <a:cs typeface="黑体" panose="02010609060101010101" charset="-122"/>
            </a:endParaRPr>
          </a:p>
          <a:p>
            <a:pPr marL="342900" indent="-342900" algn="just">
              <a:lnSpc>
                <a:spcPct val="150000"/>
              </a:lnSpc>
              <a:spcAft>
                <a:spcPts val="600"/>
              </a:spcAft>
              <a:buClr>
                <a:srgbClr val="E18F08"/>
              </a:buClr>
              <a:buSzPct val="58000"/>
              <a:buFont typeface="Wingdings" panose="05000000000000000000" pitchFamily="2" charset="2"/>
              <a:buChar char="l"/>
            </a:pPr>
            <a:r>
              <a:rPr lang="zh-CN" altLang="en-US" sz="1400" dirty="0">
                <a:solidFill>
                  <a:srgbClr val="262626"/>
                </a:solidFill>
                <a:latin typeface="Arial" panose="020B0604020202090204" pitchFamily="34" charset="0"/>
                <a:ea typeface="黑体" panose="02010609060101010101" charset="-122"/>
                <a:cs typeface="黑体" panose="02010609060101010101" charset="-122"/>
              </a:rPr>
              <a:t>凭借公司扎实的技术创新能力、优良的产品品质、有竞争力的性价比和品牌美誉度，在</a:t>
            </a:r>
            <a:r>
              <a:rPr lang="zh-CN" altLang="en-US" sz="1400" b="1" dirty="0">
                <a:solidFill>
                  <a:srgbClr val="E18F08"/>
                </a:solidFill>
                <a:latin typeface="Arial" panose="020B0604020202090204" pitchFamily="34" charset="0"/>
                <a:ea typeface="黑体" panose="02010609060101010101" charset="-122"/>
                <a:cs typeface="黑体" panose="02010609060101010101" charset="-122"/>
              </a:rPr>
              <a:t>通信、</a:t>
            </a:r>
            <a:r>
              <a:rPr lang="en-US" altLang="zh-CN" sz="1400" b="1" dirty="0">
                <a:solidFill>
                  <a:srgbClr val="E18F08"/>
                </a:solidFill>
                <a:latin typeface="Arial" panose="020B0604020202090204" pitchFamily="34" charset="0"/>
                <a:ea typeface="黑体" panose="02010609060101010101" charset="-122"/>
                <a:cs typeface="Arial" panose="020B0604020202090204" pitchFamily="34" charset="0"/>
              </a:rPr>
              <a:t>ETC</a:t>
            </a:r>
            <a:r>
              <a:rPr lang="zh-CN" altLang="en-US" sz="1400" dirty="0">
                <a:solidFill>
                  <a:srgbClr val="262626"/>
                </a:solidFill>
                <a:latin typeface="Arial" panose="020B0604020202090204" pitchFamily="34" charset="0"/>
                <a:ea typeface="黑体" panose="02010609060101010101" charset="-122"/>
                <a:cs typeface="黑体" panose="02010609060101010101" charset="-122"/>
              </a:rPr>
              <a:t>等行业中保持着</a:t>
            </a:r>
            <a:r>
              <a:rPr lang="zh-CN" altLang="en-US" sz="1400" b="1" dirty="0">
                <a:solidFill>
                  <a:srgbClr val="E18F08"/>
                </a:solidFill>
                <a:latin typeface="Arial" panose="020B0604020202090204" pitchFamily="34" charset="0"/>
                <a:ea typeface="黑体" panose="02010609060101010101" charset="-122"/>
                <a:cs typeface="黑体" panose="02010609060101010101" charset="-122"/>
              </a:rPr>
              <a:t>显著领先的行业地位</a:t>
            </a:r>
            <a:endParaRPr lang="zh-CN" altLang="en-US" sz="1400" b="1" dirty="0">
              <a:solidFill>
                <a:srgbClr val="E18F08"/>
              </a:solidFill>
              <a:latin typeface="Arial" panose="020B0604020202090204" pitchFamily="34" charset="0"/>
              <a:ea typeface="黑体" panose="02010609060101010101" charset="-122"/>
              <a:cs typeface="黑体" panose="02010609060101010101" charset="-122"/>
            </a:endParaRPr>
          </a:p>
          <a:p>
            <a:pPr marL="342900" indent="-342900" algn="just">
              <a:lnSpc>
                <a:spcPct val="150000"/>
              </a:lnSpc>
              <a:spcAft>
                <a:spcPts val="600"/>
              </a:spcAft>
              <a:buClr>
                <a:srgbClr val="E18F08"/>
              </a:buClr>
              <a:buSzPct val="58000"/>
              <a:buFont typeface="Wingdings" panose="05000000000000000000" pitchFamily="2" charset="2"/>
              <a:buChar char="l"/>
            </a:pPr>
            <a:r>
              <a:rPr lang="zh-CN" altLang="en-US" sz="1400" dirty="0">
                <a:solidFill>
                  <a:srgbClr val="262626"/>
                </a:solidFill>
                <a:latin typeface="Arial" panose="020B0604020202090204" pitchFamily="34" charset="0"/>
                <a:ea typeface="黑体" panose="02010609060101010101" charset="-122"/>
                <a:cs typeface="黑体" panose="02010609060101010101" charset="-122"/>
              </a:rPr>
              <a:t>产品技术类别与型号齐全，客制化能力强，不断拓展设备机柜散热</a:t>
            </a:r>
            <a:r>
              <a:rPr lang="zh-CN" altLang="en-US" sz="1400" b="1" dirty="0">
                <a:solidFill>
                  <a:srgbClr val="E18F08"/>
                </a:solidFill>
                <a:latin typeface="Arial" panose="020B0604020202090204" pitchFamily="34" charset="0"/>
                <a:ea typeface="黑体" panose="02010609060101010101" charset="-122"/>
                <a:cs typeface="黑体" panose="02010609060101010101" charset="-122"/>
              </a:rPr>
              <a:t>新需求</a:t>
            </a:r>
            <a:endParaRPr lang="zh-CN" altLang="en-US" sz="1400" b="1" dirty="0">
              <a:solidFill>
                <a:srgbClr val="E18F08"/>
              </a:solidFill>
              <a:latin typeface="Arial" panose="020B0604020202090204" pitchFamily="34" charset="0"/>
              <a:ea typeface="黑体" panose="02010609060101010101" charset="-122"/>
              <a:cs typeface="黑体" panose="02010609060101010101" charset="-122"/>
            </a:endParaRPr>
          </a:p>
        </p:txBody>
      </p:sp>
      <p:grpSp>
        <p:nvGrpSpPr>
          <p:cNvPr id="41" name="组合 40"/>
          <p:cNvGrpSpPr/>
          <p:nvPr/>
        </p:nvGrpSpPr>
        <p:grpSpPr>
          <a:xfrm>
            <a:off x="3485515" y="4387215"/>
            <a:ext cx="984250" cy="1581785"/>
            <a:chOff x="6006" y="6644"/>
            <a:chExt cx="1550" cy="2491"/>
          </a:xfrm>
        </p:grpSpPr>
        <p:grpSp>
          <p:nvGrpSpPr>
            <p:cNvPr id="16436" name="组合 41"/>
            <p:cNvGrpSpPr/>
            <p:nvPr/>
          </p:nvGrpSpPr>
          <p:grpSpPr>
            <a:xfrm>
              <a:off x="6006" y="6644"/>
              <a:ext cx="1549" cy="643"/>
              <a:chOff x="9322993" y="3937192"/>
              <a:chExt cx="1056789" cy="439091"/>
            </a:xfrm>
          </p:grpSpPr>
          <p:sp>
            <p:nvSpPr>
              <p:cNvPr id="40" name="矩形: 圆角 39"/>
              <p:cNvSpPr/>
              <p:nvPr/>
            </p:nvSpPr>
            <p:spPr>
              <a:xfrm>
                <a:off x="9323248" y="3936685"/>
                <a:ext cx="1055849" cy="439964"/>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pic>
            <p:nvPicPr>
              <p:cNvPr id="16438" name="图片 40"/>
              <p:cNvPicPr>
                <a:picLocks noChangeAspect="1"/>
              </p:cNvPicPr>
              <p:nvPr/>
            </p:nvPicPr>
            <p:blipFill>
              <a:blip r:embed="rId1"/>
              <a:stretch>
                <a:fillRect/>
              </a:stretch>
            </p:blipFill>
            <p:spPr>
              <a:xfrm>
                <a:off x="9436755" y="4060424"/>
                <a:ext cx="829265" cy="192626"/>
              </a:xfrm>
              <a:prstGeom prst="rect">
                <a:avLst/>
              </a:prstGeom>
              <a:noFill/>
              <a:ln w="9525">
                <a:noFill/>
              </a:ln>
            </p:spPr>
          </p:pic>
        </p:grpSp>
        <p:grpSp>
          <p:nvGrpSpPr>
            <p:cNvPr id="39" name="组合 38"/>
            <p:cNvGrpSpPr/>
            <p:nvPr/>
          </p:nvGrpSpPr>
          <p:grpSpPr>
            <a:xfrm>
              <a:off x="6006" y="7553"/>
              <a:ext cx="1550" cy="1582"/>
              <a:chOff x="6006" y="7553"/>
              <a:chExt cx="1550" cy="1582"/>
            </a:xfrm>
          </p:grpSpPr>
          <p:grpSp>
            <p:nvGrpSpPr>
              <p:cNvPr id="16433" name="组合 38"/>
              <p:cNvGrpSpPr/>
              <p:nvPr/>
            </p:nvGrpSpPr>
            <p:grpSpPr>
              <a:xfrm>
                <a:off x="6007" y="8492"/>
                <a:ext cx="1549" cy="643"/>
                <a:chOff x="9322993" y="2594262"/>
                <a:chExt cx="1056789" cy="439091"/>
              </a:xfrm>
            </p:grpSpPr>
            <p:sp>
              <p:nvSpPr>
                <p:cNvPr id="37" name="矩形: 圆角 36"/>
                <p:cNvSpPr/>
                <p:nvPr/>
              </p:nvSpPr>
              <p:spPr>
                <a:xfrm>
                  <a:off x="9322345" y="2595012"/>
                  <a:ext cx="1057437" cy="438377"/>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pic>
              <p:nvPicPr>
                <p:cNvPr id="16435" name="图形 37"/>
                <p:cNvPicPr>
                  <a:picLocks noChangeAspect="1"/>
                </p:cNvPicPr>
                <p:nvPr/>
              </p:nvPicPr>
              <p:blipFill>
                <a:blip r:embed="rId2"/>
                <a:stretch>
                  <a:fillRect/>
                </a:stretch>
              </p:blipFill>
              <p:spPr>
                <a:xfrm>
                  <a:off x="9511220" y="2622164"/>
                  <a:ext cx="680336" cy="383288"/>
                </a:xfrm>
                <a:prstGeom prst="rect">
                  <a:avLst/>
                </a:prstGeom>
                <a:noFill/>
                <a:ln w="9525">
                  <a:noFill/>
                </a:ln>
              </p:spPr>
            </p:pic>
          </p:grpSp>
          <p:sp>
            <p:nvSpPr>
              <p:cNvPr id="49" name="矩形: 圆角 48"/>
              <p:cNvSpPr/>
              <p:nvPr/>
            </p:nvSpPr>
            <p:spPr>
              <a:xfrm>
                <a:off x="6006" y="7553"/>
                <a:ext cx="1550" cy="642"/>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grpSp>
      </p:grpSp>
      <p:grpSp>
        <p:nvGrpSpPr>
          <p:cNvPr id="33" name="组合 32"/>
          <p:cNvGrpSpPr/>
          <p:nvPr/>
        </p:nvGrpSpPr>
        <p:grpSpPr>
          <a:xfrm>
            <a:off x="4732020" y="4964430"/>
            <a:ext cx="984250" cy="407670"/>
            <a:chOff x="3670" y="9413"/>
            <a:chExt cx="1550" cy="642"/>
          </a:xfrm>
        </p:grpSpPr>
        <p:sp>
          <p:nvSpPr>
            <p:cNvPr id="84" name="矩形: 圆角 127"/>
            <p:cNvSpPr/>
            <p:nvPr/>
          </p:nvSpPr>
          <p:spPr>
            <a:xfrm>
              <a:off x="3670" y="9413"/>
              <a:ext cx="1550" cy="642"/>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pic>
          <p:nvPicPr>
            <p:cNvPr id="16452" name="图片 100"/>
            <p:cNvPicPr>
              <a:picLocks noChangeAspect="1"/>
            </p:cNvPicPr>
            <p:nvPr/>
          </p:nvPicPr>
          <p:blipFill>
            <a:blip r:embed="rId3"/>
            <a:stretch>
              <a:fillRect/>
            </a:stretch>
          </p:blipFill>
          <p:spPr>
            <a:xfrm>
              <a:off x="3740" y="9501"/>
              <a:ext cx="1410" cy="477"/>
            </a:xfrm>
            <a:prstGeom prst="rect">
              <a:avLst/>
            </a:prstGeom>
            <a:noFill/>
            <a:ln w="9525">
              <a:noFill/>
            </a:ln>
          </p:spPr>
        </p:pic>
      </p:grpSp>
      <p:grpSp>
        <p:nvGrpSpPr>
          <p:cNvPr id="31" name="组合 30"/>
          <p:cNvGrpSpPr/>
          <p:nvPr/>
        </p:nvGrpSpPr>
        <p:grpSpPr>
          <a:xfrm>
            <a:off x="4733290" y="4387850"/>
            <a:ext cx="984250" cy="407670"/>
            <a:chOff x="1468" y="9392"/>
            <a:chExt cx="1550" cy="642"/>
          </a:xfrm>
        </p:grpSpPr>
        <p:sp>
          <p:nvSpPr>
            <p:cNvPr id="46" name="矩形: 圆角 45"/>
            <p:cNvSpPr/>
            <p:nvPr/>
          </p:nvSpPr>
          <p:spPr>
            <a:xfrm>
              <a:off x="1468" y="9392"/>
              <a:ext cx="1550" cy="642"/>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pic>
          <p:nvPicPr>
            <p:cNvPr id="16453" name="图形 99"/>
            <p:cNvPicPr>
              <a:picLocks noChangeAspect="1"/>
            </p:cNvPicPr>
            <p:nvPr/>
          </p:nvPicPr>
          <p:blipFill>
            <a:blip r:embed="rId4"/>
            <a:stretch>
              <a:fillRect/>
            </a:stretch>
          </p:blipFill>
          <p:spPr>
            <a:xfrm>
              <a:off x="1607" y="9602"/>
              <a:ext cx="1268" cy="224"/>
            </a:xfrm>
            <a:prstGeom prst="rect">
              <a:avLst/>
            </a:prstGeom>
            <a:noFill/>
            <a:ln w="9525">
              <a:noFill/>
            </a:ln>
          </p:spPr>
        </p:pic>
      </p:grpSp>
      <p:grpSp>
        <p:nvGrpSpPr>
          <p:cNvPr id="24" name="组合 23"/>
          <p:cNvGrpSpPr/>
          <p:nvPr/>
        </p:nvGrpSpPr>
        <p:grpSpPr>
          <a:xfrm>
            <a:off x="990600" y="4392930"/>
            <a:ext cx="982980" cy="407670"/>
            <a:chOff x="1470" y="6653"/>
            <a:chExt cx="1548" cy="642"/>
          </a:xfrm>
        </p:grpSpPr>
        <p:sp>
          <p:nvSpPr>
            <p:cNvPr id="29" name="矩形: 圆角 28"/>
            <p:cNvSpPr/>
            <p:nvPr/>
          </p:nvSpPr>
          <p:spPr>
            <a:xfrm>
              <a:off x="1470" y="6653"/>
              <a:ext cx="1548" cy="642"/>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pic>
          <p:nvPicPr>
            <p:cNvPr id="16432" name="图片 32" descr="image27"/>
            <p:cNvPicPr>
              <a:picLocks noChangeAspect="1"/>
            </p:cNvPicPr>
            <p:nvPr/>
          </p:nvPicPr>
          <p:blipFill>
            <a:blip r:embed="rId5"/>
            <a:stretch>
              <a:fillRect/>
            </a:stretch>
          </p:blipFill>
          <p:spPr>
            <a:xfrm>
              <a:off x="1982" y="6714"/>
              <a:ext cx="521" cy="519"/>
            </a:xfrm>
            <a:prstGeom prst="rect">
              <a:avLst/>
            </a:prstGeom>
            <a:noFill/>
            <a:ln w="9525">
              <a:noFill/>
            </a:ln>
          </p:spPr>
        </p:pic>
      </p:grpSp>
      <p:grpSp>
        <p:nvGrpSpPr>
          <p:cNvPr id="26" name="组合 25"/>
          <p:cNvGrpSpPr/>
          <p:nvPr/>
        </p:nvGrpSpPr>
        <p:grpSpPr>
          <a:xfrm>
            <a:off x="990600" y="4964430"/>
            <a:ext cx="982980" cy="407670"/>
            <a:chOff x="1470" y="7553"/>
            <a:chExt cx="1548" cy="642"/>
          </a:xfrm>
        </p:grpSpPr>
        <p:sp>
          <p:nvSpPr>
            <p:cNvPr id="44" name="矩形: 圆角 43"/>
            <p:cNvSpPr/>
            <p:nvPr/>
          </p:nvSpPr>
          <p:spPr>
            <a:xfrm>
              <a:off x="1470" y="7553"/>
              <a:ext cx="1548" cy="642"/>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pic>
          <p:nvPicPr>
            <p:cNvPr id="16454" name="Picture 2"/>
            <p:cNvPicPr>
              <a:picLocks noChangeAspect="1"/>
            </p:cNvPicPr>
            <p:nvPr/>
          </p:nvPicPr>
          <p:blipFill>
            <a:blip r:embed="rId6"/>
            <a:stretch>
              <a:fillRect/>
            </a:stretch>
          </p:blipFill>
          <p:spPr>
            <a:xfrm>
              <a:off x="1603" y="7709"/>
              <a:ext cx="1268" cy="356"/>
            </a:xfrm>
            <a:prstGeom prst="rect">
              <a:avLst/>
            </a:prstGeom>
            <a:noFill/>
            <a:ln w="9525">
              <a:noFill/>
            </a:ln>
          </p:spPr>
        </p:pic>
      </p:grpSp>
      <p:grpSp>
        <p:nvGrpSpPr>
          <p:cNvPr id="28" name="组合 27"/>
          <p:cNvGrpSpPr/>
          <p:nvPr/>
        </p:nvGrpSpPr>
        <p:grpSpPr>
          <a:xfrm>
            <a:off x="990600" y="5554345"/>
            <a:ext cx="982980" cy="407670"/>
            <a:chOff x="1470" y="8482"/>
            <a:chExt cx="1548" cy="642"/>
          </a:xfrm>
        </p:grpSpPr>
        <p:sp>
          <p:nvSpPr>
            <p:cNvPr id="48" name="矩形: 圆角 47"/>
            <p:cNvSpPr/>
            <p:nvPr/>
          </p:nvSpPr>
          <p:spPr>
            <a:xfrm>
              <a:off x="1470" y="8482"/>
              <a:ext cx="1548" cy="643"/>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pic>
          <p:nvPicPr>
            <p:cNvPr id="16455" name="Picture 3"/>
            <p:cNvPicPr>
              <a:picLocks noChangeAspect="1"/>
            </p:cNvPicPr>
            <p:nvPr/>
          </p:nvPicPr>
          <p:blipFill>
            <a:blip r:embed="rId7"/>
            <a:stretch>
              <a:fillRect/>
            </a:stretch>
          </p:blipFill>
          <p:spPr>
            <a:xfrm>
              <a:off x="1740" y="8564"/>
              <a:ext cx="1110" cy="479"/>
            </a:xfrm>
            <a:prstGeom prst="rect">
              <a:avLst/>
            </a:prstGeom>
            <a:noFill/>
            <a:ln w="9525">
              <a:noFill/>
            </a:ln>
          </p:spPr>
        </p:pic>
      </p:grpSp>
      <p:grpSp>
        <p:nvGrpSpPr>
          <p:cNvPr id="42" name="组合 41"/>
          <p:cNvGrpSpPr/>
          <p:nvPr/>
        </p:nvGrpSpPr>
        <p:grpSpPr>
          <a:xfrm>
            <a:off x="2235200" y="4392930"/>
            <a:ext cx="988695" cy="1572895"/>
            <a:chOff x="3663" y="6653"/>
            <a:chExt cx="1557" cy="2477"/>
          </a:xfrm>
        </p:grpSpPr>
        <p:grpSp>
          <p:nvGrpSpPr>
            <p:cNvPr id="25" name="组合 24"/>
            <p:cNvGrpSpPr/>
            <p:nvPr/>
          </p:nvGrpSpPr>
          <p:grpSpPr>
            <a:xfrm>
              <a:off x="3663" y="6653"/>
              <a:ext cx="1550" cy="643"/>
              <a:chOff x="3663" y="6653"/>
              <a:chExt cx="1550" cy="643"/>
            </a:xfrm>
          </p:grpSpPr>
          <p:pic>
            <p:nvPicPr>
              <p:cNvPr id="16429" name="图片 29" descr="image68"/>
              <p:cNvPicPr>
                <a:picLocks noChangeAspect="1"/>
              </p:cNvPicPr>
              <p:nvPr/>
            </p:nvPicPr>
            <p:blipFill>
              <a:blip r:embed="rId8"/>
              <a:stretch>
                <a:fillRect/>
              </a:stretch>
            </p:blipFill>
            <p:spPr>
              <a:xfrm>
                <a:off x="3917" y="6817"/>
                <a:ext cx="1042" cy="298"/>
              </a:xfrm>
              <a:prstGeom prst="rect">
                <a:avLst/>
              </a:prstGeom>
              <a:noFill/>
              <a:ln w="9525">
                <a:noFill/>
              </a:ln>
            </p:spPr>
          </p:pic>
          <p:sp>
            <p:nvSpPr>
              <p:cNvPr id="32" name="矩形: 圆角 31"/>
              <p:cNvSpPr/>
              <p:nvPr/>
            </p:nvSpPr>
            <p:spPr>
              <a:xfrm>
                <a:off x="3663" y="6653"/>
                <a:ext cx="1550" cy="643"/>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grpSp>
        <p:grpSp>
          <p:nvGrpSpPr>
            <p:cNvPr id="27" name="组合 26"/>
            <p:cNvGrpSpPr/>
            <p:nvPr/>
          </p:nvGrpSpPr>
          <p:grpSpPr>
            <a:xfrm>
              <a:off x="3670" y="7553"/>
              <a:ext cx="1550" cy="642"/>
              <a:chOff x="3670" y="7553"/>
              <a:chExt cx="1550" cy="642"/>
            </a:xfrm>
          </p:grpSpPr>
          <p:pic>
            <p:nvPicPr>
              <p:cNvPr id="16443" name="图片 10"/>
              <p:cNvPicPr>
                <a:picLocks noChangeAspect="1"/>
              </p:cNvPicPr>
              <p:nvPr/>
            </p:nvPicPr>
            <p:blipFill>
              <a:blip r:embed="rId9"/>
              <a:stretch>
                <a:fillRect/>
              </a:stretch>
            </p:blipFill>
            <p:spPr>
              <a:xfrm>
                <a:off x="3873" y="7653"/>
                <a:ext cx="1144" cy="413"/>
              </a:xfrm>
              <a:prstGeom prst="rect">
                <a:avLst/>
              </a:prstGeom>
              <a:noFill/>
              <a:ln w="9525">
                <a:noFill/>
              </a:ln>
            </p:spPr>
          </p:pic>
          <p:sp>
            <p:nvSpPr>
              <p:cNvPr id="47" name="矩形: 圆角 46"/>
              <p:cNvSpPr/>
              <p:nvPr/>
            </p:nvSpPr>
            <p:spPr>
              <a:xfrm>
                <a:off x="3670" y="7553"/>
                <a:ext cx="1550" cy="642"/>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grpSp>
        <p:grpSp>
          <p:nvGrpSpPr>
            <p:cNvPr id="30" name="组合 29"/>
            <p:cNvGrpSpPr/>
            <p:nvPr/>
          </p:nvGrpSpPr>
          <p:grpSpPr>
            <a:xfrm>
              <a:off x="3665" y="8486"/>
              <a:ext cx="1548" cy="644"/>
              <a:chOff x="3665" y="8486"/>
              <a:chExt cx="1548" cy="644"/>
            </a:xfrm>
          </p:grpSpPr>
          <p:sp>
            <p:nvSpPr>
              <p:cNvPr id="35" name="矩形: 圆角 34"/>
              <p:cNvSpPr/>
              <p:nvPr/>
            </p:nvSpPr>
            <p:spPr>
              <a:xfrm>
                <a:off x="3665" y="8486"/>
                <a:ext cx="1548" cy="645"/>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pic>
            <p:nvPicPr>
              <p:cNvPr id="16456" name="Picture 2"/>
              <p:cNvPicPr>
                <a:picLocks noChangeAspect="1"/>
              </p:cNvPicPr>
              <p:nvPr/>
            </p:nvPicPr>
            <p:blipFill>
              <a:blip r:embed="rId10"/>
              <a:stretch>
                <a:fillRect/>
              </a:stretch>
            </p:blipFill>
            <p:spPr>
              <a:xfrm>
                <a:off x="4079" y="8575"/>
                <a:ext cx="749" cy="511"/>
              </a:xfrm>
              <a:prstGeom prst="rect">
                <a:avLst/>
              </a:prstGeom>
              <a:noFill/>
              <a:ln w="9525">
                <a:noFill/>
              </a:ln>
            </p:spPr>
          </p:pic>
        </p:grpSp>
      </p:grpSp>
      <p:sp>
        <p:nvSpPr>
          <p:cNvPr id="16388" name="TextBox 12"/>
          <p:cNvSpPr txBox="1"/>
          <p:nvPr/>
        </p:nvSpPr>
        <p:spPr>
          <a:xfrm>
            <a:off x="6167120" y="2356485"/>
            <a:ext cx="1805940" cy="304800"/>
          </a:xfrm>
          <a:prstGeom prst="rect">
            <a:avLst/>
          </a:prstGeom>
          <a:noFill/>
          <a:ln w="9525">
            <a:noFill/>
          </a:ln>
        </p:spPr>
        <p:txBody>
          <a:bodyPr wrap="square" anchor="t" anchorCtr="0">
            <a:spAutoFit/>
          </a:bodyPr>
          <a:lstStyle/>
          <a:p>
            <a:pPr algn="ctr"/>
            <a:r>
              <a:rPr lang="zh-CN" altLang="en-US" sz="1400" dirty="0">
                <a:solidFill>
                  <a:srgbClr val="132F6E"/>
                </a:solidFill>
                <a:latin typeface="Arial" panose="020B0604020202090204" pitchFamily="34" charset="0"/>
                <a:ea typeface="黑体" panose="02010609060101010101" charset="-122"/>
              </a:rPr>
              <a:t>通信基站户外柜应用</a:t>
            </a:r>
            <a:endParaRPr lang="zh-CN" altLang="en-US" sz="1400" dirty="0">
              <a:solidFill>
                <a:srgbClr val="132F6E"/>
              </a:solidFill>
              <a:latin typeface="Arial" panose="020B0604020202090204" pitchFamily="34" charset="0"/>
              <a:ea typeface="黑体" panose="02010609060101010101" charset="-122"/>
            </a:endParaRPr>
          </a:p>
        </p:txBody>
      </p:sp>
      <p:sp>
        <p:nvSpPr>
          <p:cNvPr id="74" name="矩形 73"/>
          <p:cNvSpPr/>
          <p:nvPr/>
        </p:nvSpPr>
        <p:spPr>
          <a:xfrm>
            <a:off x="6156960" y="1326515"/>
            <a:ext cx="1675130" cy="988060"/>
          </a:xfrm>
          <a:prstGeom prst="rect">
            <a:avLst/>
          </a:prstGeom>
          <a:blipFill rotWithShape="1">
            <a:blip r:embed="rId11"/>
            <a:stretch>
              <a:fillRect/>
            </a:stretch>
          </a:blipFill>
          <a:ln w="12700">
            <a:solidFill>
              <a:srgbClr val="E18F0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1">
              <a:ln>
                <a:noFill/>
              </a:ln>
              <a:solidFill>
                <a:schemeClr val="lt1"/>
              </a:solidFill>
              <a:effectLst/>
              <a:uLnTx/>
              <a:uFillTx/>
              <a:latin typeface="+mn-lt"/>
              <a:ea typeface="黑体" panose="02010609060101010101" charset="-122"/>
              <a:cs typeface="+mn-cs"/>
            </a:endParaRPr>
          </a:p>
        </p:txBody>
      </p:sp>
      <p:sp>
        <p:nvSpPr>
          <p:cNvPr id="16393" name="TextBox 59"/>
          <p:cNvSpPr txBox="1"/>
          <p:nvPr/>
        </p:nvSpPr>
        <p:spPr>
          <a:xfrm>
            <a:off x="7875905" y="2356485"/>
            <a:ext cx="1946910" cy="304800"/>
          </a:xfrm>
          <a:prstGeom prst="rect">
            <a:avLst/>
          </a:prstGeom>
          <a:noFill/>
          <a:ln w="9525">
            <a:noFill/>
          </a:ln>
        </p:spPr>
        <p:txBody>
          <a:bodyPr wrap="square" anchor="t" anchorCtr="0">
            <a:spAutoFit/>
          </a:bodyPr>
          <a:lstStyle/>
          <a:p>
            <a:pPr algn="ctr"/>
            <a:r>
              <a:rPr lang="en-US" altLang="zh-CN" sz="1400" dirty="0">
                <a:solidFill>
                  <a:srgbClr val="132F6E"/>
                </a:solidFill>
                <a:latin typeface="Arial" panose="020B0604020202090204" pitchFamily="34" charset="0"/>
                <a:ea typeface="黑体" panose="02010609060101010101" charset="-122"/>
                <a:cs typeface="黑体" panose="02010609060101010101" charset="-122"/>
              </a:rPr>
              <a:t>ETC</a:t>
            </a:r>
            <a:r>
              <a:rPr lang="zh-CN" altLang="en-US" sz="1400" dirty="0">
                <a:solidFill>
                  <a:srgbClr val="132F6E"/>
                </a:solidFill>
                <a:latin typeface="Arial" panose="020B0604020202090204" pitchFamily="34" charset="0"/>
                <a:ea typeface="黑体" panose="02010609060101010101" charset="-122"/>
                <a:cs typeface="黑体" panose="02010609060101010101" charset="-122"/>
              </a:rPr>
              <a:t>门架机柜应用</a:t>
            </a:r>
            <a:endParaRPr lang="zh-CN" altLang="en-US" sz="1400" dirty="0">
              <a:solidFill>
                <a:srgbClr val="132F6E"/>
              </a:solidFill>
              <a:latin typeface="Arial" panose="020B0604020202090204" pitchFamily="34" charset="0"/>
              <a:ea typeface="黑体" panose="02010609060101010101" charset="-122"/>
              <a:cs typeface="黑体" panose="02010609060101010101" charset="-122"/>
            </a:endParaRPr>
          </a:p>
        </p:txBody>
      </p:sp>
      <p:sp>
        <p:nvSpPr>
          <p:cNvPr id="75" name="矩形 74"/>
          <p:cNvSpPr/>
          <p:nvPr/>
        </p:nvSpPr>
        <p:spPr>
          <a:xfrm>
            <a:off x="8128635" y="1326515"/>
            <a:ext cx="1379220" cy="988060"/>
          </a:xfrm>
          <a:prstGeom prst="rect">
            <a:avLst/>
          </a:prstGeom>
          <a:blipFill rotWithShape="1">
            <a:blip r:embed="rId12"/>
            <a:stretch>
              <a:fillRect/>
            </a:stretch>
          </a:blipFill>
          <a:ln w="12700">
            <a:solidFill>
              <a:srgbClr val="E18F0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1">
              <a:ln>
                <a:noFill/>
              </a:ln>
              <a:solidFill>
                <a:schemeClr val="lt1"/>
              </a:solidFill>
              <a:effectLst/>
              <a:uLnTx/>
              <a:uFillTx/>
              <a:latin typeface="+mn-lt"/>
              <a:ea typeface="黑体" panose="02010609060101010101" charset="-122"/>
              <a:cs typeface="+mn-cs"/>
            </a:endParaRPr>
          </a:p>
        </p:txBody>
      </p:sp>
      <p:sp>
        <p:nvSpPr>
          <p:cNvPr id="16399" name="TextBox 14"/>
          <p:cNvSpPr txBox="1"/>
          <p:nvPr/>
        </p:nvSpPr>
        <p:spPr>
          <a:xfrm>
            <a:off x="9796145" y="2354580"/>
            <a:ext cx="1523365" cy="304800"/>
          </a:xfrm>
          <a:prstGeom prst="rect">
            <a:avLst/>
          </a:prstGeom>
          <a:noFill/>
          <a:ln w="9525">
            <a:noFill/>
          </a:ln>
        </p:spPr>
        <p:txBody>
          <a:bodyPr wrap="square" anchor="t" anchorCtr="0">
            <a:spAutoFit/>
          </a:bodyPr>
          <a:lstStyle/>
          <a:p>
            <a:pPr algn="ctr"/>
            <a:r>
              <a:rPr lang="zh-CN" altLang="en-US" sz="1400" dirty="0">
                <a:solidFill>
                  <a:srgbClr val="132F6E"/>
                </a:solidFill>
                <a:latin typeface="Arial" panose="020B0604020202090204" pitchFamily="34" charset="0"/>
                <a:ea typeface="黑体" panose="02010609060101010101" charset="-122"/>
              </a:rPr>
              <a:t>智能制造应用</a:t>
            </a:r>
            <a:endParaRPr lang="zh-CN" altLang="en-US" sz="1400" dirty="0">
              <a:solidFill>
                <a:srgbClr val="132F6E"/>
              </a:solidFill>
              <a:latin typeface="Arial" panose="020B0604020202090204" pitchFamily="34" charset="0"/>
              <a:ea typeface="黑体" panose="02010609060101010101" charset="-122"/>
            </a:endParaRPr>
          </a:p>
        </p:txBody>
      </p:sp>
      <p:sp>
        <p:nvSpPr>
          <p:cNvPr id="79" name="矩形 78"/>
          <p:cNvSpPr/>
          <p:nvPr/>
        </p:nvSpPr>
        <p:spPr>
          <a:xfrm>
            <a:off x="9804400" y="1326515"/>
            <a:ext cx="1525270" cy="987425"/>
          </a:xfrm>
          <a:prstGeom prst="rect">
            <a:avLst/>
          </a:prstGeom>
          <a:blipFill rotWithShape="1">
            <a:blip r:embed="rId13"/>
            <a:stretch>
              <a:fillRect/>
            </a:stretch>
          </a:blipFill>
          <a:ln w="12700">
            <a:solidFill>
              <a:srgbClr val="E18F0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1">
              <a:ln>
                <a:noFill/>
              </a:ln>
              <a:solidFill>
                <a:schemeClr val="lt1"/>
              </a:solidFill>
              <a:effectLst/>
              <a:uLnTx/>
              <a:uFillTx/>
              <a:latin typeface="+mn-lt"/>
              <a:ea typeface="黑体" panose="02010609060101010101" charset="-122"/>
              <a:cs typeface="+mn-cs"/>
            </a:endParaRPr>
          </a:p>
        </p:txBody>
      </p:sp>
      <p:pic>
        <p:nvPicPr>
          <p:cNvPr id="9" name="Picture 2"/>
          <p:cNvPicPr>
            <a:picLocks noChangeAspect="1" noChangeArrowheads="1"/>
          </p:cNvPicPr>
          <p:nvPr/>
        </p:nvPicPr>
        <p:blipFill>
          <a:blip r:embed="rId14"/>
          <a:srcRect/>
          <a:stretch>
            <a:fillRect/>
          </a:stretch>
        </p:blipFill>
        <p:spPr bwMode="auto">
          <a:xfrm>
            <a:off x="6160135" y="2793365"/>
            <a:ext cx="1661160" cy="1089660"/>
          </a:xfrm>
          <a:prstGeom prst="rect">
            <a:avLst/>
          </a:prstGeom>
          <a:noFill/>
          <a:ln w="12700">
            <a:solidFill>
              <a:srgbClr val="E18F08"/>
            </a:solidFill>
            <a:miter lim="800000"/>
            <a:headEnd/>
            <a:tailEnd/>
          </a:ln>
        </p:spPr>
      </p:pic>
      <p:sp>
        <p:nvSpPr>
          <p:cNvPr id="10" name="TextBox 12"/>
          <p:cNvSpPr txBox="1"/>
          <p:nvPr/>
        </p:nvSpPr>
        <p:spPr>
          <a:xfrm>
            <a:off x="6414135" y="3924300"/>
            <a:ext cx="1152525" cy="306705"/>
          </a:xfrm>
          <a:prstGeom prst="rect">
            <a:avLst/>
          </a:prstGeom>
          <a:noFill/>
          <a:ln w="9525">
            <a:noFill/>
          </a:ln>
        </p:spPr>
        <p:txBody>
          <a:bodyPr wrap="square" anchor="t" anchorCtr="0">
            <a:spAutoFit/>
          </a:bodyPr>
          <a:lstStyle/>
          <a:p>
            <a:pPr marL="0" lvl="1" indent="0" algn="ctr" eaLnBrk="1"/>
            <a:r>
              <a:rPr lang="zh-CN" altLang="en-US" sz="1400" dirty="0">
                <a:solidFill>
                  <a:srgbClr val="132F6E"/>
                </a:solidFill>
                <a:latin typeface="Arial" panose="020B0604020202090204" pitchFamily="34" charset="0"/>
                <a:ea typeface="黑体" panose="02010609060101010101" charset="-122"/>
                <a:sym typeface="+mn-ea"/>
              </a:rPr>
              <a:t>分体式空调</a:t>
            </a:r>
            <a:endParaRPr lang="zh-CN" altLang="en-US" sz="1400" dirty="0">
              <a:solidFill>
                <a:srgbClr val="132F6E"/>
              </a:solidFill>
              <a:latin typeface="Arial" panose="020B0604020202090204" pitchFamily="34" charset="0"/>
              <a:ea typeface="黑体" panose="02010609060101010101" charset="-122"/>
              <a:sym typeface="+mn-ea"/>
            </a:endParaRPr>
          </a:p>
        </p:txBody>
      </p:sp>
      <p:pic>
        <p:nvPicPr>
          <p:cNvPr id="17" name="图片 16" descr="IMG_20130807_152631黄 (5)"/>
          <p:cNvPicPr>
            <a:picLocks noChangeAspect="1"/>
          </p:cNvPicPr>
          <p:nvPr/>
        </p:nvPicPr>
        <p:blipFill>
          <a:blip r:embed="rId15"/>
          <a:srcRect l="8203" t="3350" r="6073"/>
          <a:stretch>
            <a:fillRect/>
          </a:stretch>
        </p:blipFill>
        <p:spPr>
          <a:xfrm>
            <a:off x="8092440" y="4399915"/>
            <a:ext cx="1473200" cy="1245870"/>
          </a:xfrm>
          <a:prstGeom prst="rect">
            <a:avLst/>
          </a:prstGeom>
          <a:ln w="12700">
            <a:solidFill>
              <a:srgbClr val="E18F08"/>
            </a:solidFill>
          </a:ln>
        </p:spPr>
      </p:pic>
      <p:sp>
        <p:nvSpPr>
          <p:cNvPr id="11" name="TextBox 12"/>
          <p:cNvSpPr txBox="1"/>
          <p:nvPr/>
        </p:nvSpPr>
        <p:spPr>
          <a:xfrm>
            <a:off x="8109585" y="5755005"/>
            <a:ext cx="1440180" cy="304800"/>
          </a:xfrm>
          <a:prstGeom prst="rect">
            <a:avLst/>
          </a:prstGeom>
          <a:noFill/>
          <a:ln w="9525">
            <a:noFill/>
          </a:ln>
        </p:spPr>
        <p:txBody>
          <a:bodyPr wrap="square" anchor="t" anchorCtr="0">
            <a:spAutoFit/>
          </a:bodyPr>
          <a:lstStyle/>
          <a:p>
            <a:pPr marL="0" lvl="1" indent="0" algn="ctr" eaLnBrk="1"/>
            <a:r>
              <a:rPr lang="zh-CN" altLang="en-US" sz="1400" dirty="0">
                <a:solidFill>
                  <a:srgbClr val="132F6E"/>
                </a:solidFill>
                <a:latin typeface="Arial" panose="020B0604020202090204" pitchFamily="34" charset="0"/>
                <a:ea typeface="黑体" panose="02010609060101010101" charset="-122"/>
                <a:sym typeface="+mn-ea"/>
              </a:rPr>
              <a:t>通讯宏基站应用</a:t>
            </a:r>
            <a:endParaRPr lang="zh-CN" altLang="en-US" sz="1400" dirty="0">
              <a:solidFill>
                <a:srgbClr val="132F6E"/>
              </a:solidFill>
              <a:latin typeface="Arial" panose="020B0604020202090204" pitchFamily="34" charset="0"/>
              <a:ea typeface="黑体" panose="02010609060101010101" charset="-122"/>
              <a:sym typeface="+mn-ea"/>
            </a:endParaRPr>
          </a:p>
        </p:txBody>
      </p:sp>
      <p:pic>
        <p:nvPicPr>
          <p:cNvPr id="15" name="图片 12" descr="IMG_1280-李"/>
          <p:cNvPicPr>
            <a:picLocks noChangeAspect="1" noChangeArrowheads="1"/>
          </p:cNvPicPr>
          <p:nvPr/>
        </p:nvPicPr>
        <p:blipFill>
          <a:blip r:embed="rId16"/>
          <a:srcRect t="9718" r="12296" b="6763"/>
          <a:stretch>
            <a:fillRect/>
          </a:stretch>
        </p:blipFill>
        <p:spPr bwMode="auto">
          <a:xfrm>
            <a:off x="9805670" y="2793365"/>
            <a:ext cx="1524635" cy="1089025"/>
          </a:xfrm>
          <a:prstGeom prst="rect">
            <a:avLst/>
          </a:prstGeom>
          <a:noFill/>
          <a:ln w="12700">
            <a:solidFill>
              <a:srgbClr val="E18F08"/>
            </a:solidFill>
            <a:miter lim="800000"/>
            <a:headEnd/>
            <a:tailEnd/>
          </a:ln>
          <a:extLst>
            <a:ext uri="{909E8E84-426E-40DD-AFC4-6F175D3DCCD1}">
              <a14:hiddenFill xmlns:a14="http://schemas.microsoft.com/office/drawing/2010/main">
                <a:solidFill>
                  <a:srgbClr val="FFFFFF"/>
                </a:solidFill>
              </a14:hiddenFill>
            </a:ext>
          </a:extLst>
        </p:spPr>
      </p:pic>
      <p:sp>
        <p:nvSpPr>
          <p:cNvPr id="16" name="TextBox 12"/>
          <p:cNvSpPr txBox="1"/>
          <p:nvPr/>
        </p:nvSpPr>
        <p:spPr>
          <a:xfrm>
            <a:off x="9796780" y="3924300"/>
            <a:ext cx="1532255" cy="306705"/>
          </a:xfrm>
          <a:prstGeom prst="rect">
            <a:avLst/>
          </a:prstGeom>
          <a:noFill/>
          <a:ln w="9525">
            <a:noFill/>
          </a:ln>
        </p:spPr>
        <p:txBody>
          <a:bodyPr wrap="square" anchor="t" anchorCtr="0">
            <a:spAutoFit/>
          </a:bodyPr>
          <a:lstStyle/>
          <a:p>
            <a:pPr marL="0" lvl="1" indent="0" algn="ctr" eaLnBrk="1"/>
            <a:r>
              <a:rPr lang="zh-CN" altLang="en-US" sz="1400" dirty="0">
                <a:solidFill>
                  <a:srgbClr val="132F6E"/>
                </a:solidFill>
                <a:latin typeface="Arial" panose="020B0604020202090204" pitchFamily="34" charset="0"/>
                <a:ea typeface="黑体" panose="02010609060101010101" charset="-122"/>
                <a:sym typeface="+mn-ea"/>
              </a:rPr>
              <a:t>交流空调应用</a:t>
            </a:r>
            <a:endParaRPr lang="zh-CN" altLang="en-US" sz="1400" dirty="0">
              <a:solidFill>
                <a:srgbClr val="132F6E"/>
              </a:solidFill>
              <a:latin typeface="Arial" panose="020B0604020202090204" pitchFamily="34" charset="0"/>
              <a:ea typeface="黑体" panose="02010609060101010101" charset="-122"/>
              <a:sym typeface="+mn-ea"/>
            </a:endParaRPr>
          </a:p>
        </p:txBody>
      </p:sp>
      <p:pic>
        <p:nvPicPr>
          <p:cNvPr id="18" name="图片 17" descr="微信图片_20180913191842"/>
          <p:cNvPicPr>
            <a:picLocks noChangeAspect="1"/>
          </p:cNvPicPr>
          <p:nvPr/>
        </p:nvPicPr>
        <p:blipFill>
          <a:blip r:embed="rId17"/>
          <a:srcRect t="20988" r="8600" b="26631"/>
          <a:stretch>
            <a:fillRect/>
          </a:stretch>
        </p:blipFill>
        <p:spPr bwMode="auto">
          <a:xfrm>
            <a:off x="6167120" y="4378325"/>
            <a:ext cx="1664335" cy="1271270"/>
          </a:xfrm>
          <a:prstGeom prst="rect">
            <a:avLst/>
          </a:prstGeom>
          <a:noFill/>
          <a:ln w="12700">
            <a:solidFill>
              <a:srgbClr val="E18F08"/>
            </a:solidFill>
          </a:ln>
        </p:spPr>
      </p:pic>
      <p:sp>
        <p:nvSpPr>
          <p:cNvPr id="19" name="TextBox 12"/>
          <p:cNvSpPr txBox="1"/>
          <p:nvPr/>
        </p:nvSpPr>
        <p:spPr>
          <a:xfrm>
            <a:off x="6167120" y="5745480"/>
            <a:ext cx="1652905" cy="304800"/>
          </a:xfrm>
          <a:prstGeom prst="rect">
            <a:avLst/>
          </a:prstGeom>
          <a:noFill/>
          <a:ln w="9525">
            <a:noFill/>
          </a:ln>
        </p:spPr>
        <p:txBody>
          <a:bodyPr wrap="square" anchor="t" anchorCtr="0">
            <a:spAutoFit/>
          </a:bodyPr>
          <a:lstStyle/>
          <a:p>
            <a:pPr marL="0" lvl="1" indent="0" algn="ctr" eaLnBrk="1"/>
            <a:r>
              <a:rPr lang="zh-CN" altLang="en-US" sz="1400" dirty="0">
                <a:solidFill>
                  <a:srgbClr val="132F6E"/>
                </a:solidFill>
                <a:latin typeface="Arial" panose="020B0604020202090204" pitchFamily="34" charset="0"/>
                <a:ea typeface="黑体" panose="02010609060101010101" charset="-122"/>
                <a:sym typeface="+mn-ea"/>
              </a:rPr>
              <a:t>智能快递柜应用</a:t>
            </a:r>
            <a:endParaRPr lang="zh-CN" altLang="en-US" sz="1400" dirty="0">
              <a:solidFill>
                <a:srgbClr val="132F6E"/>
              </a:solidFill>
              <a:latin typeface="Arial" panose="020B0604020202090204" pitchFamily="34" charset="0"/>
              <a:ea typeface="黑体" panose="02010609060101010101" charset="-122"/>
              <a:sym typeface="+mn-ea"/>
            </a:endParaRPr>
          </a:p>
        </p:txBody>
      </p:sp>
      <p:pic>
        <p:nvPicPr>
          <p:cNvPr id="20" name="图片 19" descr="dc20 3"/>
          <p:cNvPicPr>
            <a:picLocks noChangeAspect="1"/>
          </p:cNvPicPr>
          <p:nvPr/>
        </p:nvPicPr>
        <p:blipFill>
          <a:blip r:embed="rId18"/>
          <a:srcRect r="18501" b="2211"/>
          <a:stretch>
            <a:fillRect/>
          </a:stretch>
        </p:blipFill>
        <p:spPr>
          <a:xfrm>
            <a:off x="8129270" y="2791460"/>
            <a:ext cx="1378585" cy="1108075"/>
          </a:xfrm>
          <a:prstGeom prst="rect">
            <a:avLst/>
          </a:prstGeom>
          <a:ln w="12700">
            <a:solidFill>
              <a:srgbClr val="E18F08"/>
            </a:solidFill>
          </a:ln>
        </p:spPr>
      </p:pic>
      <p:sp>
        <p:nvSpPr>
          <p:cNvPr id="21" name="TextBox 12"/>
          <p:cNvSpPr txBox="1"/>
          <p:nvPr/>
        </p:nvSpPr>
        <p:spPr>
          <a:xfrm>
            <a:off x="8181340" y="3948430"/>
            <a:ext cx="1336040" cy="306705"/>
          </a:xfrm>
          <a:prstGeom prst="rect">
            <a:avLst/>
          </a:prstGeom>
          <a:noFill/>
          <a:ln w="9525">
            <a:noFill/>
          </a:ln>
        </p:spPr>
        <p:txBody>
          <a:bodyPr wrap="square" anchor="t" anchorCtr="0">
            <a:spAutoFit/>
          </a:bodyPr>
          <a:lstStyle/>
          <a:p>
            <a:pPr marL="0" lvl="1" indent="0" algn="ctr" eaLnBrk="1"/>
            <a:r>
              <a:rPr lang="zh-CN" altLang="en-US" sz="1400" dirty="0">
                <a:solidFill>
                  <a:srgbClr val="132F6E"/>
                </a:solidFill>
                <a:latin typeface="Arial" panose="020B0604020202090204" pitchFamily="34" charset="0"/>
                <a:ea typeface="黑体" panose="02010609060101010101" charset="-122"/>
                <a:sym typeface="+mn-ea"/>
              </a:rPr>
              <a:t>直流空调应用</a:t>
            </a:r>
            <a:endParaRPr lang="zh-CN" altLang="en-US" sz="1400" dirty="0">
              <a:solidFill>
                <a:srgbClr val="132F6E"/>
              </a:solidFill>
              <a:latin typeface="Arial" panose="020B0604020202090204" pitchFamily="34" charset="0"/>
              <a:ea typeface="黑体" panose="02010609060101010101" charset="-122"/>
              <a:sym typeface="+mn-ea"/>
            </a:endParaRPr>
          </a:p>
        </p:txBody>
      </p:sp>
      <p:pic>
        <p:nvPicPr>
          <p:cNvPr id="22" name="图片 2"/>
          <p:cNvPicPr>
            <a:picLocks noChangeAspect="1" noChangeArrowheads="1"/>
          </p:cNvPicPr>
          <p:nvPr/>
        </p:nvPicPr>
        <p:blipFill>
          <a:blip r:embed="rId19"/>
          <a:srcRect l="13216" r="18621" b="3456"/>
          <a:stretch>
            <a:fillRect/>
          </a:stretch>
        </p:blipFill>
        <p:spPr bwMode="auto">
          <a:xfrm>
            <a:off x="9796780" y="4378325"/>
            <a:ext cx="1541780" cy="1274445"/>
          </a:xfrm>
          <a:prstGeom prst="rect">
            <a:avLst/>
          </a:prstGeom>
          <a:noFill/>
          <a:ln w="12700">
            <a:solidFill>
              <a:srgbClr val="E18F08"/>
            </a:solidFill>
            <a:miter lim="800000"/>
            <a:headEnd/>
            <a:tailEnd/>
          </a:ln>
          <a:extLst>
            <a:ext uri="{909E8E84-426E-40DD-AFC4-6F175D3DCCD1}">
              <a14:hiddenFill xmlns:a14="http://schemas.microsoft.com/office/drawing/2010/main">
                <a:solidFill>
                  <a:srgbClr val="FFFFFF"/>
                </a:solidFill>
              </a14:hiddenFill>
            </a:ext>
          </a:extLst>
        </p:spPr>
      </p:pic>
      <p:sp>
        <p:nvSpPr>
          <p:cNvPr id="23" name="TextBox 12"/>
          <p:cNvSpPr txBox="1"/>
          <p:nvPr/>
        </p:nvSpPr>
        <p:spPr>
          <a:xfrm>
            <a:off x="9672320" y="5745480"/>
            <a:ext cx="1791970" cy="304800"/>
          </a:xfrm>
          <a:prstGeom prst="rect">
            <a:avLst/>
          </a:prstGeom>
          <a:noFill/>
          <a:ln w="9525">
            <a:noFill/>
          </a:ln>
        </p:spPr>
        <p:txBody>
          <a:bodyPr wrap="square" anchor="t" anchorCtr="0">
            <a:spAutoFit/>
          </a:bodyPr>
          <a:lstStyle/>
          <a:p>
            <a:pPr marL="0" lvl="1" indent="0" algn="ctr" defTabSz="914400" eaLnBrk="1">
              <a:lnSpc>
                <a:spcPct val="100000"/>
              </a:lnSpc>
              <a:spcBef>
                <a:spcPts val="0"/>
              </a:spcBef>
            </a:pPr>
            <a:r>
              <a:rPr lang="zh-CN" altLang="en-US" sz="1400" dirty="0">
                <a:solidFill>
                  <a:srgbClr val="132F6E"/>
                </a:solidFill>
                <a:latin typeface="Arial" panose="020B0604020202090204" pitchFamily="34" charset="0"/>
                <a:ea typeface="黑体" panose="02010609060101010101" charset="-122"/>
                <a:sym typeface="+mn-ea"/>
              </a:rPr>
              <a:t>高速公路收费站应用</a:t>
            </a:r>
            <a:endParaRPr lang="zh-CN" altLang="en-US" sz="1400" dirty="0">
              <a:solidFill>
                <a:srgbClr val="132F6E"/>
              </a:solidFill>
              <a:latin typeface="Arial" panose="020B0604020202090204" pitchFamily="34" charset="0"/>
              <a:ea typeface="黑体" panose="02010609060101010101" charset="-122"/>
              <a:sym typeface="+mn-ea"/>
            </a:endParaRPr>
          </a:p>
        </p:txBody>
      </p:sp>
      <p:grpSp>
        <p:nvGrpSpPr>
          <p:cNvPr id="5" name="组合 4"/>
          <p:cNvGrpSpPr/>
          <p:nvPr/>
        </p:nvGrpSpPr>
        <p:grpSpPr>
          <a:xfrm>
            <a:off x="4731385" y="5561330"/>
            <a:ext cx="984250" cy="407670"/>
            <a:chOff x="7451" y="8843"/>
            <a:chExt cx="1550" cy="642"/>
          </a:xfrm>
        </p:grpSpPr>
        <p:sp>
          <p:nvSpPr>
            <p:cNvPr id="86" name="矩形: 圆角 48"/>
            <p:cNvSpPr/>
            <p:nvPr/>
          </p:nvSpPr>
          <p:spPr>
            <a:xfrm>
              <a:off x="7451" y="8843"/>
              <a:ext cx="1550" cy="642"/>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pic>
          <p:nvPicPr>
            <p:cNvPr id="3" name="图片 2"/>
            <p:cNvPicPr>
              <a:picLocks noChangeAspect="1"/>
            </p:cNvPicPr>
            <p:nvPr/>
          </p:nvPicPr>
          <p:blipFill>
            <a:blip r:embed="rId20"/>
            <a:stretch>
              <a:fillRect/>
            </a:stretch>
          </p:blipFill>
          <p:spPr>
            <a:xfrm>
              <a:off x="7791" y="8907"/>
              <a:ext cx="897" cy="514"/>
            </a:xfrm>
            <a:prstGeom prst="rect">
              <a:avLst/>
            </a:prstGeom>
          </p:spPr>
        </p:pic>
      </p:grpSp>
      <p:sp>
        <p:nvSpPr>
          <p:cNvPr id="12" name="矩形: 圆角 47"/>
          <p:cNvSpPr/>
          <p:nvPr/>
        </p:nvSpPr>
        <p:spPr>
          <a:xfrm>
            <a:off x="986155" y="6142355"/>
            <a:ext cx="982980" cy="408305"/>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pic>
        <p:nvPicPr>
          <p:cNvPr id="14" name="Picture 4"/>
          <p:cNvPicPr/>
          <p:nvPr/>
        </p:nvPicPr>
        <p:blipFill>
          <a:blip r:embed="rId21"/>
          <a:srcRect/>
          <a:stretch>
            <a:fillRect/>
          </a:stretch>
        </p:blipFill>
        <p:spPr bwMode="auto">
          <a:xfrm>
            <a:off x="1298575" y="6173153"/>
            <a:ext cx="358140" cy="358140"/>
          </a:xfrm>
          <a:prstGeom prst="rect">
            <a:avLst/>
          </a:prstGeom>
          <a:noFill/>
          <a:ln w="9525">
            <a:noFill/>
            <a:miter lim="800000"/>
            <a:headEnd/>
            <a:tailEnd/>
          </a:ln>
        </p:spPr>
      </p:pic>
      <p:sp>
        <p:nvSpPr>
          <p:cNvPr id="38" name="矩形: 圆角 47"/>
          <p:cNvSpPr/>
          <p:nvPr/>
        </p:nvSpPr>
        <p:spPr>
          <a:xfrm>
            <a:off x="2235200" y="6142355"/>
            <a:ext cx="982980" cy="408305"/>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pic>
        <p:nvPicPr>
          <p:cNvPr id="45" name="图片 44"/>
          <p:cNvPicPr/>
          <p:nvPr/>
        </p:nvPicPr>
        <p:blipFill>
          <a:blip r:embed="rId22"/>
          <a:stretch>
            <a:fillRect/>
          </a:stretch>
        </p:blipFill>
        <p:spPr>
          <a:xfrm>
            <a:off x="2301875" y="6203633"/>
            <a:ext cx="849630" cy="285750"/>
          </a:xfrm>
          <a:prstGeom prst="rect">
            <a:avLst/>
          </a:prstGeom>
        </p:spPr>
      </p:pic>
      <p:sp>
        <p:nvSpPr>
          <p:cNvPr id="51" name="矩形: 圆角 47"/>
          <p:cNvSpPr/>
          <p:nvPr/>
        </p:nvSpPr>
        <p:spPr>
          <a:xfrm>
            <a:off x="3485515" y="6148705"/>
            <a:ext cx="982980" cy="408305"/>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pic>
        <p:nvPicPr>
          <p:cNvPr id="52" name="图片 51"/>
          <p:cNvPicPr/>
          <p:nvPr/>
        </p:nvPicPr>
        <p:blipFill>
          <a:blip r:embed="rId23"/>
          <a:stretch>
            <a:fillRect/>
          </a:stretch>
        </p:blipFill>
        <p:spPr>
          <a:xfrm>
            <a:off x="3589338" y="6219508"/>
            <a:ext cx="775335" cy="266700"/>
          </a:xfrm>
          <a:prstGeom prst="rect">
            <a:avLst/>
          </a:prstGeom>
        </p:spPr>
      </p:pic>
      <p:sp>
        <p:nvSpPr>
          <p:cNvPr id="53" name="矩形: 圆角 47"/>
          <p:cNvSpPr/>
          <p:nvPr/>
        </p:nvSpPr>
        <p:spPr>
          <a:xfrm>
            <a:off x="4731385" y="6142355"/>
            <a:ext cx="982980" cy="408305"/>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pic>
        <p:nvPicPr>
          <p:cNvPr id="54" name="图片 53"/>
          <p:cNvPicPr/>
          <p:nvPr/>
        </p:nvPicPr>
        <p:blipFill>
          <a:blip r:embed="rId24"/>
          <a:stretch>
            <a:fillRect/>
          </a:stretch>
        </p:blipFill>
        <p:spPr>
          <a:xfrm>
            <a:off x="4872038" y="6217920"/>
            <a:ext cx="701675" cy="257175"/>
          </a:xfrm>
          <a:prstGeom prst="rect">
            <a:avLst/>
          </a:prstGeom>
        </p:spPr>
      </p:pic>
      <p:pic>
        <p:nvPicPr>
          <p:cNvPr id="2" name="图片 1"/>
          <p:cNvPicPr>
            <a:picLocks noChangeAspect="1"/>
          </p:cNvPicPr>
          <p:nvPr/>
        </p:nvPicPr>
        <p:blipFill>
          <a:blip r:embed="rId25"/>
          <a:stretch>
            <a:fillRect/>
          </a:stretch>
        </p:blipFill>
        <p:spPr>
          <a:xfrm>
            <a:off x="3513455" y="5097145"/>
            <a:ext cx="953135" cy="187960"/>
          </a:xfrm>
          <a:prstGeom prst="rect">
            <a:avLst/>
          </a:prstGeo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nvSpPr>
        <p:spPr>
          <a:xfrm>
            <a:off x="1472565" y="93599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2400" b="1" dirty="0">
                <a:solidFill>
                  <a:srgbClr val="E18F08"/>
                </a:solidFill>
                <a:latin typeface="Arial" panose="020B0604020202090204" pitchFamily="34" charset="0"/>
                <a:ea typeface="黑体" panose="02010609060101010101" charset="-122"/>
                <a:cs typeface="+mn-cs"/>
                <a:sym typeface="+mn-ea"/>
              </a:rPr>
              <a:t>机柜温控高可靠性解决方案</a:t>
            </a:r>
            <a:endParaRPr sz="2400" b="1" dirty="0">
              <a:solidFill>
                <a:srgbClr val="E18F08"/>
              </a:solidFill>
              <a:latin typeface="Arial" panose="020B0604020202090204" pitchFamily="34" charset="0"/>
              <a:ea typeface="黑体" panose="02010609060101010101" charset="-122"/>
              <a:cs typeface="+mn-cs"/>
              <a:sym typeface="+mn-ea"/>
            </a:endParaRPr>
          </a:p>
        </p:txBody>
      </p:sp>
      <p:grpSp>
        <p:nvGrpSpPr>
          <p:cNvPr id="107" name="组合 106"/>
          <p:cNvGrpSpPr/>
          <p:nvPr/>
        </p:nvGrpSpPr>
        <p:grpSpPr>
          <a:xfrm>
            <a:off x="1513840" y="1828800"/>
            <a:ext cx="2006600" cy="2792095"/>
            <a:chOff x="1102" y="3186"/>
            <a:chExt cx="2087" cy="2904"/>
          </a:xfrm>
        </p:grpSpPr>
        <p:grpSp>
          <p:nvGrpSpPr>
            <p:cNvPr id="76" name="Group 47"/>
            <p:cNvGrpSpPr/>
            <p:nvPr/>
          </p:nvGrpSpPr>
          <p:grpSpPr>
            <a:xfrm>
              <a:off x="1102" y="3186"/>
              <a:ext cx="2087" cy="2904"/>
              <a:chOff x="663207" y="1246791"/>
              <a:chExt cx="1324962" cy="1844937"/>
            </a:xfrm>
            <a:solidFill>
              <a:srgbClr val="2F5597"/>
            </a:solidFill>
          </p:grpSpPr>
          <p:sp>
            <p:nvSpPr>
              <p:cNvPr id="77" name="Rounded Rectangle 26"/>
              <p:cNvSpPr/>
              <p:nvPr userDrawn="1"/>
            </p:nvSpPr>
            <p:spPr>
              <a:xfrm>
                <a:off x="663207" y="1246791"/>
                <a:ext cx="1324962" cy="1612996"/>
              </a:xfrm>
              <a:prstGeom prst="roundRect">
                <a:avLst>
                  <a:gd name="adj" fmla="val 711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latin typeface="思源黑体 CN Regular" panose="020B0500000000000000" pitchFamily="34" charset="-122"/>
                  <a:ea typeface="黑体" panose="02010609060101010101" charset="-122"/>
                  <a:cs typeface="+mn-ea"/>
                  <a:sym typeface="+mn-lt"/>
                </a:endParaRPr>
              </a:p>
            </p:txBody>
          </p:sp>
          <p:sp>
            <p:nvSpPr>
              <p:cNvPr id="78" name="Isosceles Triangle 43"/>
              <p:cNvSpPr/>
              <p:nvPr userDrawn="1"/>
            </p:nvSpPr>
            <p:spPr>
              <a:xfrm rot="10800000">
                <a:off x="1122392" y="2859785"/>
                <a:ext cx="406592" cy="23194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latin typeface="思源黑体 CN Regular" panose="020B0500000000000000" pitchFamily="34" charset="-122"/>
                  <a:ea typeface="黑体" panose="02010609060101010101" charset="-122"/>
                  <a:cs typeface="+mn-ea"/>
                  <a:sym typeface="+mn-lt"/>
                </a:endParaRPr>
              </a:p>
            </p:txBody>
          </p:sp>
        </p:grpSp>
        <p:sp>
          <p:nvSpPr>
            <p:cNvPr id="79" name="Round Same Side Corner Rectangle 44"/>
            <p:cNvSpPr/>
            <p:nvPr/>
          </p:nvSpPr>
          <p:spPr>
            <a:xfrm>
              <a:off x="1102" y="3186"/>
              <a:ext cx="2087" cy="1723"/>
            </a:xfrm>
            <a:prstGeom prst="round2SameRect">
              <a:avLst>
                <a:gd name="adj1" fmla="val 8730"/>
                <a:gd name="adj2" fmla="val 0"/>
              </a:avLst>
            </a:prstGeom>
            <a:solidFill>
              <a:srgbClr val="033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solidFill>
                  <a:schemeClr val="accent1">
                    <a:lumMod val="50000"/>
                  </a:schemeClr>
                </a:solidFill>
                <a:latin typeface="思源黑体 CN Regular" panose="020B0500000000000000" pitchFamily="34" charset="-122"/>
                <a:ea typeface="黑体" panose="02010609060101010101" charset="-122"/>
                <a:cs typeface="+mn-ea"/>
                <a:sym typeface="+mn-lt"/>
              </a:endParaRPr>
            </a:p>
          </p:txBody>
        </p:sp>
        <p:sp>
          <p:nvSpPr>
            <p:cNvPr id="103" name="文本框 102"/>
            <p:cNvSpPr txBox="1"/>
            <p:nvPr/>
          </p:nvSpPr>
          <p:spPr>
            <a:xfrm>
              <a:off x="1449" y="5062"/>
              <a:ext cx="1468" cy="415"/>
            </a:xfrm>
            <a:prstGeom prst="rect">
              <a:avLst/>
            </a:prstGeom>
            <a:noFill/>
          </p:spPr>
          <p:txBody>
            <a:bodyPr wrap="square" rtlCol="0">
              <a:spAutoFit/>
            </a:bodyPr>
            <a:lstStyle/>
            <a:p>
              <a:pPr algn="ctr"/>
              <a:r>
                <a:rPr lang="zh-CN" altLang="en-US" sz="2000" b="1" dirty="0">
                  <a:solidFill>
                    <a:schemeClr val="bg1"/>
                  </a:solidFill>
                  <a:latin typeface="Arial" panose="020B0604020202090204" pitchFamily="34" charset="0"/>
                  <a:ea typeface="黑体" panose="02010609060101010101" charset="-122"/>
                  <a:cs typeface="思源黑体 CN Regular" panose="020B0500000000000000" pitchFamily="34" charset="-122"/>
                  <a:sym typeface="+mn-ea"/>
                </a:rPr>
                <a:t>高可靠性</a:t>
              </a:r>
              <a:endParaRPr lang="zh-CN" altLang="en-US" sz="2000" b="1" dirty="0">
                <a:solidFill>
                  <a:schemeClr val="bg1"/>
                </a:solidFill>
                <a:latin typeface="Arial" panose="020B0604020202090204" pitchFamily="34" charset="0"/>
                <a:ea typeface="黑体" panose="02010609060101010101" charset="-122"/>
                <a:cs typeface="思源黑体 CN Regular" panose="020B0500000000000000" pitchFamily="34" charset="-122"/>
                <a:sym typeface="+mn-ea"/>
              </a:endParaRPr>
            </a:p>
          </p:txBody>
        </p:sp>
      </p:grpSp>
      <p:grpSp>
        <p:nvGrpSpPr>
          <p:cNvPr id="112" name="组合 111"/>
          <p:cNvGrpSpPr/>
          <p:nvPr/>
        </p:nvGrpSpPr>
        <p:grpSpPr>
          <a:xfrm>
            <a:off x="3956050" y="1828800"/>
            <a:ext cx="2006600" cy="2792095"/>
            <a:chOff x="4610" y="3091"/>
            <a:chExt cx="2087" cy="2904"/>
          </a:xfrm>
        </p:grpSpPr>
        <p:grpSp>
          <p:nvGrpSpPr>
            <p:cNvPr id="80" name="Group 48"/>
            <p:cNvGrpSpPr/>
            <p:nvPr/>
          </p:nvGrpSpPr>
          <p:grpSpPr>
            <a:xfrm>
              <a:off x="4610" y="3091"/>
              <a:ext cx="2087" cy="2904"/>
              <a:chOff x="663207" y="1246790"/>
              <a:chExt cx="1324962" cy="1844938"/>
            </a:xfrm>
            <a:solidFill>
              <a:srgbClr val="E99409"/>
            </a:solidFill>
          </p:grpSpPr>
          <p:sp>
            <p:nvSpPr>
              <p:cNvPr id="81" name="Rounded Rectangle 49"/>
              <p:cNvSpPr/>
              <p:nvPr userDrawn="1"/>
            </p:nvSpPr>
            <p:spPr>
              <a:xfrm>
                <a:off x="663207" y="1246790"/>
                <a:ext cx="1324962" cy="1612996"/>
              </a:xfrm>
              <a:prstGeom prst="roundRect">
                <a:avLst>
                  <a:gd name="adj" fmla="val 7114"/>
                </a:avLst>
              </a:prstGeom>
              <a:grpFill/>
              <a:ln>
                <a:solidFill>
                  <a:srgbClr val="E08F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latin typeface="思源黑体 CN Regular" panose="020B0500000000000000" pitchFamily="34" charset="-122"/>
                  <a:ea typeface="黑体" panose="02010609060101010101" charset="-122"/>
                  <a:cs typeface="+mn-ea"/>
                  <a:sym typeface="+mn-lt"/>
                </a:endParaRPr>
              </a:p>
            </p:txBody>
          </p:sp>
          <p:sp>
            <p:nvSpPr>
              <p:cNvPr id="82" name="Isosceles Triangle 50"/>
              <p:cNvSpPr/>
              <p:nvPr userDrawn="1"/>
            </p:nvSpPr>
            <p:spPr>
              <a:xfrm rot="10800000">
                <a:off x="1122392" y="2859785"/>
                <a:ext cx="406592" cy="231943"/>
              </a:xfrm>
              <a:prstGeom prst="triangle">
                <a:avLst/>
              </a:prstGeom>
              <a:grpFill/>
              <a:ln>
                <a:solidFill>
                  <a:srgbClr val="E08F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latin typeface="思源黑体 CN Regular" panose="020B0500000000000000" pitchFamily="34" charset="-122"/>
                  <a:ea typeface="黑体" panose="02010609060101010101" charset="-122"/>
                  <a:cs typeface="+mn-ea"/>
                  <a:sym typeface="+mn-lt"/>
                </a:endParaRPr>
              </a:p>
            </p:txBody>
          </p:sp>
        </p:grpSp>
        <p:sp>
          <p:nvSpPr>
            <p:cNvPr id="83" name="Round Same Side Corner Rectangle 52"/>
            <p:cNvSpPr/>
            <p:nvPr/>
          </p:nvSpPr>
          <p:spPr>
            <a:xfrm>
              <a:off x="4610" y="3091"/>
              <a:ext cx="2087" cy="1723"/>
            </a:xfrm>
            <a:prstGeom prst="round2SameRect">
              <a:avLst>
                <a:gd name="adj1" fmla="val 8730"/>
                <a:gd name="adj2" fmla="val 0"/>
              </a:avLst>
            </a:prstGeom>
            <a:solidFill>
              <a:srgbClr val="E08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solidFill>
                  <a:schemeClr val="accent2">
                    <a:lumMod val="50000"/>
                  </a:schemeClr>
                </a:solidFill>
                <a:latin typeface="思源黑体 CN Regular" panose="020B0500000000000000" pitchFamily="34" charset="-122"/>
                <a:ea typeface="黑体" panose="02010609060101010101" charset="-122"/>
                <a:cs typeface="+mn-ea"/>
                <a:sym typeface="+mn-lt"/>
              </a:endParaRPr>
            </a:p>
          </p:txBody>
        </p:sp>
        <p:sp>
          <p:nvSpPr>
            <p:cNvPr id="104" name="文本框 103"/>
            <p:cNvSpPr txBox="1"/>
            <p:nvPr/>
          </p:nvSpPr>
          <p:spPr>
            <a:xfrm>
              <a:off x="5041" y="4967"/>
              <a:ext cx="1252" cy="415"/>
            </a:xfrm>
            <a:prstGeom prst="rect">
              <a:avLst/>
            </a:prstGeom>
            <a:noFill/>
          </p:spPr>
          <p:txBody>
            <a:bodyPr wrap="square" rtlCol="0">
              <a:spAutoFit/>
            </a:bodyPr>
            <a:lstStyle/>
            <a:p>
              <a:pPr algn="ctr"/>
              <a:r>
                <a:rPr lang="zh-CN" altLang="en-US" sz="2000" b="1" dirty="0">
                  <a:solidFill>
                    <a:schemeClr val="bg1"/>
                  </a:solidFill>
                  <a:latin typeface="Arial" panose="020B0604020202090204" pitchFamily="34" charset="0"/>
                  <a:ea typeface="黑体" panose="02010609060101010101" charset="-122"/>
                  <a:cs typeface="思源黑体 CN Regular" panose="020B0500000000000000" pitchFamily="34" charset="-122"/>
                  <a:sym typeface="+mn-ea"/>
                </a:rPr>
                <a:t>高能效</a:t>
              </a:r>
              <a:endParaRPr lang="zh-CN" altLang="en-US" sz="2000" b="1" dirty="0">
                <a:solidFill>
                  <a:schemeClr val="bg1"/>
                </a:solidFill>
                <a:latin typeface="Arial" panose="020B0604020202090204" pitchFamily="34" charset="0"/>
                <a:ea typeface="黑体" panose="02010609060101010101" charset="-122"/>
                <a:cs typeface="思源黑体 CN Regular" panose="020B0500000000000000" pitchFamily="34" charset="-122"/>
                <a:sym typeface="+mn-ea"/>
              </a:endParaRPr>
            </a:p>
          </p:txBody>
        </p:sp>
      </p:grpSp>
      <p:grpSp>
        <p:nvGrpSpPr>
          <p:cNvPr id="113" name="组合 112"/>
          <p:cNvGrpSpPr/>
          <p:nvPr/>
        </p:nvGrpSpPr>
        <p:grpSpPr>
          <a:xfrm>
            <a:off x="6397625" y="1828800"/>
            <a:ext cx="2006600" cy="2792095"/>
            <a:chOff x="7150" y="3091"/>
            <a:chExt cx="2087" cy="2904"/>
          </a:xfrm>
        </p:grpSpPr>
        <p:grpSp>
          <p:nvGrpSpPr>
            <p:cNvPr id="84" name="Group 54"/>
            <p:cNvGrpSpPr/>
            <p:nvPr/>
          </p:nvGrpSpPr>
          <p:grpSpPr>
            <a:xfrm>
              <a:off x="7150" y="3091"/>
              <a:ext cx="2087" cy="2904"/>
              <a:chOff x="663207" y="1246790"/>
              <a:chExt cx="1324962" cy="1844938"/>
            </a:xfrm>
            <a:solidFill>
              <a:srgbClr val="2F5597"/>
            </a:solidFill>
          </p:grpSpPr>
          <p:sp>
            <p:nvSpPr>
              <p:cNvPr id="85" name="Rounded Rectangle 55"/>
              <p:cNvSpPr/>
              <p:nvPr userDrawn="1"/>
            </p:nvSpPr>
            <p:spPr>
              <a:xfrm>
                <a:off x="663207" y="1246790"/>
                <a:ext cx="1324962" cy="1612996"/>
              </a:xfrm>
              <a:prstGeom prst="roundRect">
                <a:avLst>
                  <a:gd name="adj" fmla="val 711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latin typeface="思源黑体 CN Regular" panose="020B0500000000000000" pitchFamily="34" charset="-122"/>
                  <a:ea typeface="黑体" panose="02010609060101010101" charset="-122"/>
                  <a:cs typeface="+mn-ea"/>
                  <a:sym typeface="+mn-lt"/>
                </a:endParaRPr>
              </a:p>
            </p:txBody>
          </p:sp>
          <p:sp>
            <p:nvSpPr>
              <p:cNvPr id="86" name="Isosceles Triangle 56"/>
              <p:cNvSpPr/>
              <p:nvPr userDrawn="1"/>
            </p:nvSpPr>
            <p:spPr>
              <a:xfrm rot="10800000">
                <a:off x="1122392" y="2859785"/>
                <a:ext cx="406592" cy="23194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latin typeface="思源黑体 CN Regular" panose="020B0500000000000000" pitchFamily="34" charset="-122"/>
                  <a:ea typeface="黑体" panose="02010609060101010101" charset="-122"/>
                  <a:cs typeface="+mn-ea"/>
                  <a:sym typeface="+mn-lt"/>
                </a:endParaRPr>
              </a:p>
            </p:txBody>
          </p:sp>
        </p:grpSp>
        <p:sp>
          <p:nvSpPr>
            <p:cNvPr id="87" name="Round Same Side Corner Rectangle 58"/>
            <p:cNvSpPr/>
            <p:nvPr/>
          </p:nvSpPr>
          <p:spPr>
            <a:xfrm>
              <a:off x="7150" y="3091"/>
              <a:ext cx="2087" cy="1723"/>
            </a:xfrm>
            <a:prstGeom prst="round2SameRect">
              <a:avLst>
                <a:gd name="adj1" fmla="val 8730"/>
                <a:gd name="adj2" fmla="val 0"/>
              </a:avLst>
            </a:prstGeom>
            <a:solidFill>
              <a:srgbClr val="033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solidFill>
                  <a:schemeClr val="accent3">
                    <a:lumMod val="50000"/>
                  </a:schemeClr>
                </a:solidFill>
                <a:latin typeface="思源黑体 CN Regular" panose="020B0500000000000000" pitchFamily="34" charset="-122"/>
                <a:ea typeface="黑体" panose="02010609060101010101" charset="-122"/>
                <a:cs typeface="+mn-ea"/>
                <a:sym typeface="+mn-lt"/>
              </a:endParaRPr>
            </a:p>
          </p:txBody>
        </p:sp>
        <p:sp>
          <p:nvSpPr>
            <p:cNvPr id="109" name="文本框 108"/>
            <p:cNvSpPr txBox="1"/>
            <p:nvPr/>
          </p:nvSpPr>
          <p:spPr>
            <a:xfrm>
              <a:off x="7459" y="4967"/>
              <a:ext cx="1493" cy="415"/>
            </a:xfrm>
            <a:prstGeom prst="rect">
              <a:avLst/>
            </a:prstGeom>
            <a:noFill/>
          </p:spPr>
          <p:txBody>
            <a:bodyPr wrap="square" rtlCol="0">
              <a:spAutoFit/>
            </a:bodyPr>
            <a:lstStyle/>
            <a:p>
              <a:pPr algn="ctr" eaLnBrk="1" hangingPunct="1"/>
              <a:r>
                <a:rPr lang="zh-CN" altLang="en-US" sz="2000" b="1" dirty="0">
                  <a:solidFill>
                    <a:schemeClr val="bg1"/>
                  </a:solidFill>
                  <a:latin typeface="Arial" panose="020B0604020202090204" pitchFamily="34" charset="0"/>
                  <a:ea typeface="黑体" panose="02010609060101010101" charset="-122"/>
                  <a:cs typeface="思源黑体 CN Regular" panose="020B0500000000000000" pitchFamily="34" charset="-122"/>
                  <a:sym typeface="+mn-ea"/>
                </a:rPr>
                <a:t>低噪音</a:t>
              </a:r>
              <a:endParaRPr lang="zh-CN" altLang="en-US" sz="2000" b="1" dirty="0">
                <a:solidFill>
                  <a:schemeClr val="bg1"/>
                </a:solidFill>
                <a:latin typeface="Arial" panose="020B0604020202090204" pitchFamily="34" charset="0"/>
                <a:ea typeface="黑体" panose="02010609060101010101" charset="-122"/>
                <a:cs typeface="思源黑体 CN Regular" panose="020B0500000000000000" pitchFamily="34" charset="-122"/>
                <a:sym typeface="+mn-ea"/>
              </a:endParaRPr>
            </a:p>
          </p:txBody>
        </p:sp>
      </p:grpSp>
      <p:grpSp>
        <p:nvGrpSpPr>
          <p:cNvPr id="111" name="组合 110"/>
          <p:cNvGrpSpPr/>
          <p:nvPr/>
        </p:nvGrpSpPr>
        <p:grpSpPr>
          <a:xfrm>
            <a:off x="8839835" y="1828800"/>
            <a:ext cx="2006600" cy="2792095"/>
            <a:chOff x="9690" y="3091"/>
            <a:chExt cx="2087" cy="2904"/>
          </a:xfrm>
        </p:grpSpPr>
        <p:grpSp>
          <p:nvGrpSpPr>
            <p:cNvPr id="88" name="Group 60"/>
            <p:cNvGrpSpPr/>
            <p:nvPr/>
          </p:nvGrpSpPr>
          <p:grpSpPr>
            <a:xfrm>
              <a:off x="9690" y="3091"/>
              <a:ext cx="2087" cy="2904"/>
              <a:chOff x="663207" y="1246790"/>
              <a:chExt cx="1324962" cy="1844938"/>
            </a:xfrm>
            <a:solidFill>
              <a:srgbClr val="E99409"/>
            </a:solidFill>
          </p:grpSpPr>
          <p:sp>
            <p:nvSpPr>
              <p:cNvPr id="89" name="Rounded Rectangle 61"/>
              <p:cNvSpPr/>
              <p:nvPr userDrawn="1"/>
            </p:nvSpPr>
            <p:spPr>
              <a:xfrm>
                <a:off x="663207" y="1246790"/>
                <a:ext cx="1324962" cy="1612996"/>
              </a:xfrm>
              <a:prstGeom prst="roundRect">
                <a:avLst>
                  <a:gd name="adj" fmla="val 7114"/>
                </a:avLst>
              </a:prstGeom>
              <a:grpFill/>
              <a:ln>
                <a:solidFill>
                  <a:srgbClr val="E08F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latin typeface="思源黑体 CN Regular" panose="020B0500000000000000" pitchFamily="34" charset="-122"/>
                  <a:ea typeface="黑体" panose="02010609060101010101" charset="-122"/>
                  <a:cs typeface="+mn-ea"/>
                  <a:sym typeface="+mn-lt"/>
                </a:endParaRPr>
              </a:p>
            </p:txBody>
          </p:sp>
          <p:sp>
            <p:nvSpPr>
              <p:cNvPr id="90" name="Isosceles Triangle 62"/>
              <p:cNvSpPr/>
              <p:nvPr userDrawn="1"/>
            </p:nvSpPr>
            <p:spPr>
              <a:xfrm rot="10800000">
                <a:off x="1122392" y="2859785"/>
                <a:ext cx="406592" cy="231943"/>
              </a:xfrm>
              <a:prstGeom prst="triangle">
                <a:avLst/>
              </a:prstGeom>
              <a:grpFill/>
              <a:ln>
                <a:solidFill>
                  <a:srgbClr val="E08F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latin typeface="思源黑体 CN Regular" panose="020B0500000000000000" pitchFamily="34" charset="-122"/>
                  <a:ea typeface="黑体" panose="02010609060101010101" charset="-122"/>
                  <a:cs typeface="+mn-ea"/>
                  <a:sym typeface="+mn-lt"/>
                </a:endParaRPr>
              </a:p>
            </p:txBody>
          </p:sp>
        </p:grpSp>
        <p:sp>
          <p:nvSpPr>
            <p:cNvPr id="91" name="Round Same Side Corner Rectangle 64"/>
            <p:cNvSpPr/>
            <p:nvPr/>
          </p:nvSpPr>
          <p:spPr>
            <a:xfrm>
              <a:off x="9690" y="3091"/>
              <a:ext cx="2087" cy="1723"/>
            </a:xfrm>
            <a:prstGeom prst="round2SameRect">
              <a:avLst>
                <a:gd name="adj1" fmla="val 8730"/>
                <a:gd name="adj2" fmla="val 0"/>
              </a:avLst>
            </a:prstGeom>
            <a:solidFill>
              <a:srgbClr val="E08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dirty="0">
                <a:solidFill>
                  <a:schemeClr val="accent4">
                    <a:lumMod val="50000"/>
                  </a:schemeClr>
                </a:solidFill>
                <a:latin typeface="思源黑体 CN Regular" panose="020B0500000000000000" pitchFamily="34" charset="-122"/>
                <a:ea typeface="黑体" panose="02010609060101010101" charset="-122"/>
                <a:cs typeface="+mn-ea"/>
                <a:sym typeface="+mn-lt"/>
              </a:endParaRPr>
            </a:p>
          </p:txBody>
        </p:sp>
        <p:sp>
          <p:nvSpPr>
            <p:cNvPr id="110" name="文本框 109"/>
            <p:cNvSpPr txBox="1"/>
            <p:nvPr/>
          </p:nvSpPr>
          <p:spPr>
            <a:xfrm>
              <a:off x="9866" y="4967"/>
              <a:ext cx="1734" cy="415"/>
            </a:xfrm>
            <a:prstGeom prst="rect">
              <a:avLst/>
            </a:prstGeom>
            <a:noFill/>
          </p:spPr>
          <p:txBody>
            <a:bodyPr wrap="square" rtlCol="0">
              <a:spAutoFit/>
            </a:bodyPr>
            <a:lstStyle/>
            <a:p>
              <a:pPr algn="ctr" eaLnBrk="1" hangingPunct="1"/>
              <a:r>
                <a:rPr lang="zh-CN" altLang="en-US" sz="2000" b="1" dirty="0">
                  <a:solidFill>
                    <a:schemeClr val="bg1"/>
                  </a:solidFill>
                  <a:latin typeface="Arial" panose="020B0604020202090204" pitchFamily="34" charset="0"/>
                  <a:ea typeface="黑体" panose="02010609060101010101" charset="-122"/>
                  <a:cs typeface="思源黑体 CN Regular" panose="020B0500000000000000" pitchFamily="34" charset="-122"/>
                  <a:sym typeface="+mn-ea"/>
                </a:rPr>
                <a:t>易维护</a:t>
              </a:r>
              <a:endParaRPr lang="zh-CN" altLang="en-US" sz="2000" b="1" dirty="0">
                <a:solidFill>
                  <a:schemeClr val="bg1"/>
                </a:solidFill>
                <a:latin typeface="Arial" panose="020B0604020202090204" pitchFamily="34" charset="0"/>
                <a:ea typeface="黑体" panose="02010609060101010101" charset="-122"/>
                <a:cs typeface="思源黑体 CN Regular" panose="020B0500000000000000" pitchFamily="34" charset="-122"/>
                <a:sym typeface="+mn-ea"/>
              </a:endParaRPr>
            </a:p>
          </p:txBody>
        </p:sp>
      </p:grpSp>
      <p:pic>
        <p:nvPicPr>
          <p:cNvPr id="3" name="image203.jpeg" descr="image203.jpeg"/>
          <p:cNvPicPr>
            <a:picLocks noChangeAspect="1"/>
          </p:cNvPicPr>
          <p:nvPr/>
        </p:nvPicPr>
        <p:blipFill>
          <a:blip r:embed="rId1"/>
          <a:srcRect/>
          <a:stretch>
            <a:fillRect/>
          </a:stretch>
        </p:blipFill>
        <p:spPr>
          <a:xfrm>
            <a:off x="1805305" y="1943100"/>
            <a:ext cx="1423035" cy="1399540"/>
          </a:xfrm>
          <a:prstGeom prst="ellipse">
            <a:avLst/>
          </a:prstGeom>
          <a:ln w="12700" cap="flat">
            <a:noFill/>
            <a:miter lim="400000"/>
            <a:headEnd/>
            <a:tailEnd/>
          </a:ln>
          <a:effectLst/>
        </p:spPr>
      </p:pic>
      <p:pic>
        <p:nvPicPr>
          <p:cNvPr id="5" name="image205.jpeg" descr="image205.jpeg"/>
          <p:cNvPicPr>
            <a:picLocks noChangeAspect="1"/>
          </p:cNvPicPr>
          <p:nvPr/>
        </p:nvPicPr>
        <p:blipFill>
          <a:blip r:embed="rId2"/>
          <a:srcRect t="-756"/>
          <a:stretch>
            <a:fillRect/>
          </a:stretch>
        </p:blipFill>
        <p:spPr>
          <a:xfrm>
            <a:off x="4226560" y="1903095"/>
            <a:ext cx="1465580" cy="1439545"/>
          </a:xfrm>
          <a:prstGeom prst="ellipse">
            <a:avLst/>
          </a:prstGeom>
          <a:ln w="12700" cap="flat">
            <a:noFill/>
            <a:miter lim="400000"/>
            <a:headEnd/>
            <a:tailEnd/>
          </a:ln>
          <a:effectLst/>
        </p:spPr>
      </p:pic>
      <p:pic>
        <p:nvPicPr>
          <p:cNvPr id="6" name="image204.png" descr="image204.png"/>
          <p:cNvPicPr>
            <a:picLocks noChangeAspect="1"/>
          </p:cNvPicPr>
          <p:nvPr/>
        </p:nvPicPr>
        <p:blipFill>
          <a:blip r:embed="rId3" cstate="screen"/>
          <a:srcRect/>
          <a:stretch>
            <a:fillRect/>
          </a:stretch>
        </p:blipFill>
        <p:spPr>
          <a:xfrm>
            <a:off x="6690995" y="1943100"/>
            <a:ext cx="1477010" cy="1396365"/>
          </a:xfrm>
          <a:prstGeom prst="ellipse">
            <a:avLst/>
          </a:prstGeom>
          <a:ln w="12700" cap="flat">
            <a:noFill/>
            <a:miter lim="400000"/>
            <a:headEnd/>
            <a:tailEnd/>
          </a:ln>
          <a:effectLst/>
        </p:spPr>
      </p:pic>
      <p:pic>
        <p:nvPicPr>
          <p:cNvPr id="8" name="image206.png" descr="image206.png"/>
          <p:cNvPicPr>
            <a:picLocks noChangeAspect="1"/>
          </p:cNvPicPr>
          <p:nvPr/>
        </p:nvPicPr>
        <p:blipFill>
          <a:blip r:embed="rId4" cstate="screen"/>
          <a:srcRect b="-1026"/>
          <a:stretch>
            <a:fillRect/>
          </a:stretch>
        </p:blipFill>
        <p:spPr>
          <a:xfrm>
            <a:off x="9124950" y="1943100"/>
            <a:ext cx="1470025" cy="1438275"/>
          </a:xfrm>
          <a:prstGeom prst="ellipse">
            <a:avLst/>
          </a:prstGeom>
          <a:ln w="12700" cap="flat">
            <a:noFill/>
            <a:miter lim="400000"/>
            <a:headEnd/>
            <a:tailEnd/>
          </a:ln>
          <a:effectLst/>
        </p:spPr>
      </p:pic>
      <p:sp>
        <p:nvSpPr>
          <p:cNvPr id="9" name="数十万套温控产品于世界各地在网运行，可靠性经受住市场的严格检验，故障率控制在千分之三以下"/>
          <p:cNvSpPr txBox="1"/>
          <p:nvPr/>
        </p:nvSpPr>
        <p:spPr>
          <a:xfrm>
            <a:off x="1489075" y="5067935"/>
            <a:ext cx="2031365" cy="1083945"/>
          </a:xfrm>
          <a:prstGeom prst="rect">
            <a:avLst/>
          </a:prstGeom>
          <a:noFill/>
          <a:ln w="12700" cap="flat">
            <a:noFill/>
            <a:miter lim="400000"/>
          </a:ln>
          <a:effectLst/>
        </p:spPr>
        <p:txBody>
          <a:bodyPr wrap="square" lIns="25703" tIns="25703" rIns="25703" bIns="25703" numCol="1" anchor="t">
            <a:spAutoFit/>
          </a:bodyPr>
          <a:lstStyle>
            <a:lvl1pPr>
              <a:lnSpc>
                <a:spcPct val="150000"/>
              </a:lnSpc>
              <a:defRPr sz="1000">
                <a:solidFill>
                  <a:srgbClr val="FFFFFF"/>
                </a:solidFill>
                <a:latin typeface="+mn-lt"/>
                <a:ea typeface="+mn-ea"/>
                <a:cs typeface="+mn-cs"/>
                <a:sym typeface="阿里巴巴普惠体 R" panose="00020600040101010101" charset="-122"/>
              </a:defRPr>
            </a:lvl1pPr>
          </a:lstStyle>
          <a:p>
            <a:pPr algn="l" eaLnBrk="1">
              <a:lnSpc>
                <a:spcPct val="120000"/>
              </a:lnSpc>
              <a:spcBef>
                <a:spcPts val="0"/>
              </a:spcBef>
              <a:spcAft>
                <a:spcPts val="0"/>
              </a:spcAft>
            </a:pPr>
            <a:r>
              <a:rPr lang="zh-CN" altLang="en-US" sz="1400" dirty="0" smtClean="0">
                <a:solidFill>
                  <a:schemeClr val="tx1">
                    <a:lumMod val="85000"/>
                    <a:lumOff val="15000"/>
                  </a:schemeClr>
                </a:solidFill>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rPr>
              <a:t>数十万套温控产品于世界各地在网运行</a:t>
            </a:r>
            <a:r>
              <a:rPr lang="zh-CN" altLang="en-US" sz="1400" dirty="0">
                <a:solidFill>
                  <a:srgbClr val="262626"/>
                </a:solidFill>
                <a:latin typeface="Arial" panose="020B0604020202090204" pitchFamily="34" charset="0"/>
                <a:ea typeface="黑体" panose="02010609060101010101" charset="-122"/>
                <a:cs typeface="黑体" panose="02010609060101010101" charset="-122"/>
                <a:sym typeface="+mn-ea"/>
              </a:rPr>
              <a:t>，</a:t>
            </a:r>
            <a:r>
              <a:rPr lang="zh-CN" altLang="en-US" sz="1400" dirty="0" smtClean="0">
                <a:solidFill>
                  <a:schemeClr val="tx1">
                    <a:lumMod val="85000"/>
                    <a:lumOff val="15000"/>
                  </a:schemeClr>
                </a:solidFill>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rPr>
              <a:t>可靠性经受住市场的严格检验</a:t>
            </a:r>
            <a:r>
              <a:rPr lang="zh-CN" altLang="en-US" sz="1400" dirty="0">
                <a:solidFill>
                  <a:srgbClr val="262626"/>
                </a:solidFill>
                <a:latin typeface="Arial" panose="020B0604020202090204" pitchFamily="34" charset="0"/>
                <a:ea typeface="黑体" panose="02010609060101010101" charset="-122"/>
                <a:cs typeface="黑体" panose="02010609060101010101" charset="-122"/>
                <a:sym typeface="+mn-ea"/>
              </a:rPr>
              <a:t>，</a:t>
            </a:r>
            <a:r>
              <a:rPr lang="zh-CN" altLang="en-US" sz="1400" dirty="0" smtClean="0">
                <a:solidFill>
                  <a:schemeClr val="tx1">
                    <a:lumMod val="85000"/>
                    <a:lumOff val="15000"/>
                  </a:schemeClr>
                </a:solidFill>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rPr>
              <a:t>故障率控制在</a:t>
            </a:r>
            <a:r>
              <a:rPr lang="en-US" altLang="zh-CN" sz="1400" dirty="0">
                <a:solidFill>
                  <a:schemeClr val="tx1"/>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3‰</a:t>
            </a:r>
            <a:r>
              <a:rPr lang="zh-CN" altLang="en-US" sz="1400" dirty="0" smtClean="0">
                <a:solidFill>
                  <a:schemeClr val="tx1">
                    <a:lumMod val="85000"/>
                    <a:lumOff val="15000"/>
                  </a:schemeClr>
                </a:solidFill>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rPr>
              <a:t>以下</a:t>
            </a:r>
            <a:endParaRPr lang="zh-CN" altLang="en-US" sz="1400" dirty="0">
              <a:solidFill>
                <a:schemeClr val="tx1">
                  <a:lumMod val="85000"/>
                  <a:lumOff val="15000"/>
                </a:schemeClr>
              </a:solidFill>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10" name="新能源站点应用的直流变频空调，高能效系统匹配的太阳能板和蓄电池成本大大降低"/>
          <p:cNvSpPr txBox="1"/>
          <p:nvPr/>
        </p:nvSpPr>
        <p:spPr>
          <a:xfrm>
            <a:off x="3950335" y="5067935"/>
            <a:ext cx="1929765" cy="1083945"/>
          </a:xfrm>
          <a:prstGeom prst="rect">
            <a:avLst/>
          </a:prstGeom>
          <a:noFill/>
          <a:ln w="12700" cap="flat">
            <a:noFill/>
            <a:miter lim="400000"/>
          </a:ln>
          <a:effectLst/>
        </p:spPr>
        <p:txBody>
          <a:bodyPr wrap="square" lIns="25703" tIns="25703" rIns="25703" bIns="25703" numCol="1" anchor="t">
            <a:spAutoFit/>
          </a:bodyPr>
          <a:lstStyle>
            <a:lvl1pPr>
              <a:lnSpc>
                <a:spcPct val="150000"/>
              </a:lnSpc>
              <a:defRPr sz="1000">
                <a:solidFill>
                  <a:srgbClr val="FFFFFF"/>
                </a:solidFill>
                <a:latin typeface="+mn-lt"/>
                <a:ea typeface="+mn-ea"/>
                <a:cs typeface="+mn-cs"/>
                <a:sym typeface="阿里巴巴普惠体 R" panose="00020600040101010101" charset="-122"/>
              </a:defRPr>
            </a:lvl1pPr>
          </a:lstStyle>
          <a:p>
            <a:pPr algn="l" eaLnBrk="1">
              <a:lnSpc>
                <a:spcPct val="120000"/>
              </a:lnSpc>
              <a:spcBef>
                <a:spcPts val="0"/>
              </a:spcBef>
              <a:spcAft>
                <a:spcPts val="0"/>
              </a:spcAft>
            </a:pPr>
            <a:r>
              <a:rPr lang="zh-CN" altLang="en-US" sz="1400" dirty="0" smtClean="0">
                <a:solidFill>
                  <a:schemeClr val="tx1">
                    <a:lumMod val="85000"/>
                    <a:lumOff val="15000"/>
                  </a:schemeClr>
                </a:solidFill>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rPr>
              <a:t>新能源站点应用的直流变频空调</a:t>
            </a:r>
            <a:r>
              <a:rPr lang="zh-CN" altLang="en-US" sz="1400" dirty="0">
                <a:solidFill>
                  <a:srgbClr val="262626"/>
                </a:solidFill>
                <a:latin typeface="Arial" panose="020B0604020202090204" pitchFamily="34" charset="0"/>
                <a:ea typeface="黑体" panose="02010609060101010101" charset="-122"/>
                <a:cs typeface="黑体" panose="02010609060101010101" charset="-122"/>
                <a:sym typeface="+mn-ea"/>
              </a:rPr>
              <a:t>，</a:t>
            </a:r>
            <a:r>
              <a:rPr lang="zh-CN" altLang="en-US" sz="1400" dirty="0" smtClean="0">
                <a:solidFill>
                  <a:schemeClr val="tx1">
                    <a:lumMod val="85000"/>
                    <a:lumOff val="15000"/>
                  </a:schemeClr>
                </a:solidFill>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rPr>
              <a:t>高能效系统匹配的太阳能板和蓄电池成本大大降低</a:t>
            </a:r>
            <a:endParaRPr lang="zh-CN" altLang="en-US" sz="1400" dirty="0">
              <a:solidFill>
                <a:schemeClr val="tx1">
                  <a:lumMod val="85000"/>
                  <a:lumOff val="15000"/>
                </a:schemeClr>
              </a:solidFill>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12" name="文本框 11"/>
          <p:cNvSpPr txBox="1"/>
          <p:nvPr/>
        </p:nvSpPr>
        <p:spPr>
          <a:xfrm>
            <a:off x="6398260" y="5067935"/>
            <a:ext cx="2005965" cy="60642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9" tIns="45719" rIns="45719" bIns="45719" numCol="1" spcCol="38100" rtlCol="0" anchor="t" forceAA="0">
            <a:spAutoFit/>
          </a:bodyPr>
          <a:lstStyle/>
          <a:p>
            <a:pPr marL="0" marR="0" algn="l" defTabSz="914400" rtl="0" eaLnBrk="1">
              <a:lnSpc>
                <a:spcPct val="120000"/>
              </a:lnSpc>
              <a:spcBef>
                <a:spcPts val="0"/>
              </a:spcBef>
              <a:spcAft>
                <a:spcPts val="0"/>
              </a:spcAft>
              <a:buClrTx/>
              <a:buSzTx/>
              <a:buFontTx/>
              <a:buNone/>
            </a:pPr>
            <a:r>
              <a:rPr lang="zh-CN" altLang="en-US" sz="1400" dirty="0" smtClean="0">
                <a:solidFill>
                  <a:schemeClr val="tx1">
                    <a:lumMod val="85000"/>
                    <a:lumOff val="15000"/>
                  </a:schemeClr>
                </a:solidFill>
                <a:latin typeface="Arial" panose="020B0604020202090204" pitchFamily="34" charset="0"/>
                <a:ea typeface="黑体" panose="02010609060101010101" charset="-122"/>
                <a:cs typeface="思源黑体 CN Regular" panose="020B0500000000000000" pitchFamily="34" charset="-122"/>
                <a:sym typeface="+mn-ea"/>
              </a:rPr>
              <a:t>站点靠近民宅</a:t>
            </a:r>
            <a:r>
              <a:rPr lang="zh-CN" altLang="en-US" sz="1400" dirty="0">
                <a:solidFill>
                  <a:srgbClr val="262626"/>
                </a:solidFill>
                <a:latin typeface="Arial" panose="020B0604020202090204" pitchFamily="34" charset="0"/>
                <a:ea typeface="黑体" panose="02010609060101010101" charset="-122"/>
                <a:cs typeface="黑体" panose="02010609060101010101" charset="-122"/>
                <a:sym typeface="+mn-ea"/>
              </a:rPr>
              <a:t>，</a:t>
            </a:r>
            <a:r>
              <a:rPr lang="zh-CN" altLang="en-US" sz="1400" dirty="0" smtClean="0">
                <a:solidFill>
                  <a:schemeClr val="tx1">
                    <a:lumMod val="85000"/>
                    <a:lumOff val="15000"/>
                  </a:schemeClr>
                </a:solidFill>
                <a:latin typeface="Arial" panose="020B0604020202090204" pitchFamily="34" charset="0"/>
                <a:ea typeface="黑体" panose="02010609060101010101" charset="-122"/>
                <a:cs typeface="思源黑体 CN Regular" panose="020B0500000000000000" pitchFamily="34" charset="-122"/>
                <a:sym typeface="+mn-ea"/>
              </a:rPr>
              <a:t>噪音低</a:t>
            </a:r>
            <a:r>
              <a:rPr lang="zh-CN" altLang="en-US" sz="1400" dirty="0">
                <a:solidFill>
                  <a:srgbClr val="262626"/>
                </a:solidFill>
                <a:latin typeface="Arial" panose="020B0604020202090204" pitchFamily="34" charset="0"/>
                <a:ea typeface="黑体" panose="02010609060101010101" charset="-122"/>
                <a:cs typeface="黑体" panose="02010609060101010101" charset="-122"/>
                <a:sym typeface="+mn-ea"/>
              </a:rPr>
              <a:t>，</a:t>
            </a:r>
            <a:r>
              <a:rPr lang="zh-CN" altLang="en-US" sz="1400" dirty="0" smtClean="0">
                <a:solidFill>
                  <a:schemeClr val="tx1">
                    <a:lumMod val="85000"/>
                    <a:lumOff val="15000"/>
                  </a:schemeClr>
                </a:solidFill>
                <a:latin typeface="Arial" panose="020B0604020202090204" pitchFamily="34" charset="0"/>
                <a:ea typeface="黑体" panose="02010609060101010101" charset="-122"/>
                <a:cs typeface="思源黑体 CN Regular" panose="020B0500000000000000" pitchFamily="34" charset="-122"/>
                <a:sym typeface="+mn-ea"/>
              </a:rPr>
              <a:t>有效降低扰民风险</a:t>
            </a:r>
            <a:endParaRPr kumimoji="0" lang="zh-CN" altLang="en-US" sz="1400" b="0" i="0" baseline="0" dirty="0">
              <a:ln>
                <a:noFill/>
              </a:ln>
              <a:solidFill>
                <a:schemeClr val="tx1">
                  <a:lumMod val="85000"/>
                  <a:lumOff val="15000"/>
                </a:schemeClr>
              </a:solidFill>
              <a:effectLst/>
              <a:uFillTx/>
              <a:latin typeface="Arial" panose="020B0604020202090204" pitchFamily="34" charset="0"/>
              <a:ea typeface="黑体" panose="02010609060101010101" charset="-122"/>
              <a:cs typeface="思源黑体 CN Regular" panose="020B0500000000000000" pitchFamily="34" charset="-122"/>
              <a:sym typeface="Calibri" panose="020F0502020204030204"/>
            </a:endParaRPr>
          </a:p>
        </p:txBody>
      </p:sp>
      <p:sp>
        <p:nvSpPr>
          <p:cNvPr id="13" name="全系列户外柜温控产品可直接用高压水枪冲洗或压缩空气吹洗"/>
          <p:cNvSpPr txBox="1"/>
          <p:nvPr/>
        </p:nvSpPr>
        <p:spPr>
          <a:xfrm>
            <a:off x="8787765" y="5067935"/>
            <a:ext cx="2034540" cy="825500"/>
          </a:xfrm>
          <a:prstGeom prst="rect">
            <a:avLst/>
          </a:prstGeom>
          <a:noFill/>
          <a:ln w="12700" cap="flat">
            <a:noFill/>
            <a:miter lim="400000"/>
          </a:ln>
          <a:effectLst/>
        </p:spPr>
        <p:txBody>
          <a:bodyPr wrap="square" lIns="25703" tIns="25703" rIns="25703" bIns="25703" numCol="1" anchor="t">
            <a:spAutoFit/>
          </a:bodyPr>
          <a:lstStyle>
            <a:lvl1pPr>
              <a:lnSpc>
                <a:spcPct val="150000"/>
              </a:lnSpc>
              <a:defRPr sz="1000">
                <a:solidFill>
                  <a:srgbClr val="FFFFFF"/>
                </a:solidFill>
                <a:latin typeface="+mn-lt"/>
                <a:ea typeface="+mn-ea"/>
                <a:cs typeface="+mn-cs"/>
                <a:sym typeface="阿里巴巴普惠体 R" panose="00020600040101010101" charset="-122"/>
              </a:defRPr>
            </a:lvl1pPr>
          </a:lstStyle>
          <a:p>
            <a:pPr eaLnBrk="1">
              <a:lnSpc>
                <a:spcPct val="120000"/>
              </a:lnSpc>
              <a:spcBef>
                <a:spcPts val="0"/>
              </a:spcBef>
              <a:spcAft>
                <a:spcPts val="0"/>
              </a:spcAft>
            </a:pPr>
            <a:r>
              <a:rPr lang="zh-CN" altLang="en-US" sz="1400" dirty="0" smtClean="0">
                <a:solidFill>
                  <a:schemeClr val="tx1">
                    <a:lumMod val="85000"/>
                    <a:lumOff val="15000"/>
                  </a:schemeClr>
                </a:solidFill>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rPr>
              <a:t>全系列户外柜温控产品可直接用高压水枪冲洗或压缩空气吹洗</a:t>
            </a:r>
            <a:endParaRPr lang="zh-CN" altLang="en-US" sz="1400" dirty="0" smtClean="0">
              <a:solidFill>
                <a:schemeClr val="tx1">
                  <a:lumMod val="85000"/>
                  <a:lumOff val="15000"/>
                </a:schemeClr>
              </a:solidFill>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16" name="文本框 11"/>
          <p:cNvSpPr txBox="1"/>
          <p:nvPr/>
        </p:nvSpPr>
        <p:spPr>
          <a:xfrm>
            <a:off x="6546850" y="4620260"/>
            <a:ext cx="1708150" cy="306705"/>
          </a:xfrm>
          <a:prstGeom prst="rect">
            <a:avLst/>
          </a:prstGeom>
          <a:ln w="12700">
            <a:miter lim="400000"/>
          </a:ln>
        </p:spPr>
        <p:txBody>
          <a:bodyPr wrap="square" lIns="45719" rIns="45719">
            <a:spAutoFit/>
          </a:bodyPr>
          <a:lstStyle/>
          <a:p>
            <a:pPr algn="ctr">
              <a:defRPr sz="1300" b="1">
                <a:solidFill>
                  <a:srgbClr val="3473CB"/>
                </a:solidFill>
                <a:latin typeface="+mn-lt"/>
                <a:ea typeface="+mn-ea"/>
                <a:cs typeface="+mn-cs"/>
                <a:sym typeface="阿里巴巴普惠体 R" panose="00020600040101010101" charset="-122"/>
              </a:defRPr>
            </a:pPr>
            <a:r>
              <a:rPr sz="1400" dirty="0">
                <a:solidFill>
                  <a:srgbClr val="03327F"/>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最低噪音42</a:t>
            </a:r>
            <a:r>
              <a:rPr sz="1400" dirty="0">
                <a:solidFill>
                  <a:srgbClr val="03327F"/>
                </a:solidFill>
                <a:latin typeface="Arial" panose="020B0604020202090204" pitchFamily="34" charset="0"/>
                <a:ea typeface="黑体" panose="02010609060101010101" charset="-122"/>
                <a:cs typeface="Arial" panose="020B0604020202090204" pitchFamily="34" charset="0"/>
                <a:sym typeface="思源黑体 CN Regular" panose="020B0500000000000000" pitchFamily="34" charset="-122"/>
              </a:rPr>
              <a:t>dB</a:t>
            </a:r>
            <a:endParaRPr sz="1400" dirty="0">
              <a:solidFill>
                <a:srgbClr val="03327F"/>
              </a:solidFill>
              <a:latin typeface="Arial" panose="020B0604020202090204" pitchFamily="34" charset="0"/>
              <a:ea typeface="黑体" panose="02010609060101010101" charset="-122"/>
              <a:cs typeface="Arial" panose="020B0604020202090204" pitchFamily="34" charset="0"/>
              <a:sym typeface="思源黑体 CN Regular" panose="020B0500000000000000" pitchFamily="34" charset="-122"/>
            </a:endParaRPr>
          </a:p>
        </p:txBody>
      </p:sp>
      <p:sp>
        <p:nvSpPr>
          <p:cNvPr id="17" name="文本框 26"/>
          <p:cNvSpPr txBox="1"/>
          <p:nvPr/>
        </p:nvSpPr>
        <p:spPr>
          <a:xfrm>
            <a:off x="8952548" y="4620260"/>
            <a:ext cx="1781175" cy="306705"/>
          </a:xfrm>
          <a:prstGeom prst="rect">
            <a:avLst/>
          </a:prstGeom>
          <a:ln w="12700">
            <a:miter lim="400000"/>
          </a:ln>
        </p:spPr>
        <p:txBody>
          <a:bodyPr lIns="45719" rIns="45719">
            <a:spAutoFit/>
          </a:bodyPr>
          <a:lstStyle>
            <a:lvl1pPr algn="ctr">
              <a:defRPr b="1">
                <a:solidFill>
                  <a:srgbClr val="3473CB"/>
                </a:solidFill>
                <a:latin typeface="+mn-lt"/>
                <a:ea typeface="+mn-ea"/>
                <a:cs typeface="+mn-cs"/>
                <a:sym typeface="阿里巴巴普惠体 R" panose="00020600040101010101" charset="-122"/>
              </a:defRPr>
            </a:lvl1pPr>
          </a:lstStyle>
          <a:p>
            <a:pPr algn="ctr"/>
            <a:r>
              <a:rPr lang="zh-CN" altLang="en-US" sz="1400" dirty="0" smtClean="0">
                <a:solidFill>
                  <a:srgbClr val="03327F"/>
                </a:solidFill>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rPr>
              <a:t>清洗方便</a:t>
            </a:r>
            <a:endParaRPr lang="zh-CN" altLang="en-US" sz="1400" dirty="0" smtClean="0">
              <a:solidFill>
                <a:srgbClr val="03327F"/>
              </a:solidFill>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18" name="文本框 20"/>
          <p:cNvSpPr txBox="1"/>
          <p:nvPr/>
        </p:nvSpPr>
        <p:spPr>
          <a:xfrm>
            <a:off x="4264978" y="4649470"/>
            <a:ext cx="1388745" cy="306705"/>
          </a:xfrm>
          <a:prstGeom prst="rect">
            <a:avLst/>
          </a:prstGeom>
          <a:ln w="12700">
            <a:miter lim="400000"/>
          </a:ln>
        </p:spPr>
        <p:txBody>
          <a:bodyPr wrap="square" lIns="45719" rIns="45719">
            <a:spAutoFit/>
          </a:bodyPr>
          <a:lstStyle/>
          <a:p>
            <a:pPr algn="ctr">
              <a:defRPr sz="1300" b="1">
                <a:solidFill>
                  <a:srgbClr val="3473CB"/>
                </a:solidFill>
                <a:latin typeface="+mn-lt"/>
                <a:ea typeface="+mn-ea"/>
                <a:cs typeface="+mn-cs"/>
                <a:sym typeface="阿里巴巴普惠体 R" panose="00020600040101010101" charset="-122"/>
              </a:defRPr>
            </a:pPr>
            <a:r>
              <a:rPr sz="1400" dirty="0">
                <a:solidFill>
                  <a:srgbClr val="03327F"/>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能效比高4.5</a:t>
            </a:r>
            <a:endParaRPr sz="1400" dirty="0">
              <a:solidFill>
                <a:srgbClr val="03327F"/>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endParaRPr>
          </a:p>
        </p:txBody>
      </p:sp>
      <p:sp>
        <p:nvSpPr>
          <p:cNvPr id="7" name="文本框 6"/>
          <p:cNvSpPr txBox="1"/>
          <p:nvPr/>
        </p:nvSpPr>
        <p:spPr>
          <a:xfrm>
            <a:off x="1550353" y="4649470"/>
            <a:ext cx="1933575" cy="306705"/>
          </a:xfrm>
          <a:prstGeom prst="rect">
            <a:avLst/>
          </a:prstGeom>
          <a:ln w="12700">
            <a:miter lim="400000"/>
          </a:ln>
        </p:spPr>
        <p:txBody>
          <a:bodyPr lIns="45719" rIns="45719">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Calibri" panose="020F0502020204030204"/>
                <a:ea typeface="Calibri" panose="020F0502020204030204"/>
                <a:cs typeface="Calibri" panose="020F0502020204030204"/>
                <a:sym typeface="Calibri" panose="020F0502020204030204"/>
              </a:defRPr>
            </a:lvl1pPr>
            <a:lvl2pPr marL="0" marR="0" indent="4572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Calibri" panose="020F0502020204030204"/>
                <a:ea typeface="Calibri" panose="020F0502020204030204"/>
                <a:cs typeface="Calibri" panose="020F0502020204030204"/>
                <a:sym typeface="Calibri" panose="020F0502020204030204"/>
              </a:defRPr>
            </a:lvl2pPr>
            <a:lvl3pPr marL="0" marR="0" indent="9144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Calibri" panose="020F0502020204030204"/>
                <a:ea typeface="Calibri" panose="020F0502020204030204"/>
                <a:cs typeface="Calibri" panose="020F0502020204030204"/>
                <a:sym typeface="Calibri" panose="020F0502020204030204"/>
              </a:defRPr>
            </a:lvl3pPr>
            <a:lvl4pPr marL="0" marR="0" indent="13716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Calibri" panose="020F0502020204030204"/>
                <a:ea typeface="Calibri" panose="020F0502020204030204"/>
                <a:cs typeface="Calibri" panose="020F0502020204030204"/>
                <a:sym typeface="Calibri" panose="020F0502020204030204"/>
              </a:defRPr>
            </a:lvl4pPr>
            <a:lvl5pPr marL="0" marR="0" indent="18288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Calibri" panose="020F0502020204030204"/>
                <a:ea typeface="Calibri" panose="020F0502020204030204"/>
                <a:cs typeface="Calibri" panose="020F0502020204030204"/>
                <a:sym typeface="Calibri" panose="020F0502020204030204"/>
              </a:defRPr>
            </a:lvl5pPr>
            <a:lvl6pPr marL="0" marR="0" indent="22860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Calibri" panose="020F0502020204030204"/>
                <a:ea typeface="Calibri" panose="020F0502020204030204"/>
                <a:cs typeface="Calibri" panose="020F0502020204030204"/>
                <a:sym typeface="Calibri" panose="020F0502020204030204"/>
              </a:defRPr>
            </a:lvl6pPr>
            <a:lvl7pPr marL="0" marR="0" indent="27432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Calibri" panose="020F0502020204030204"/>
                <a:ea typeface="Calibri" panose="020F0502020204030204"/>
                <a:cs typeface="Calibri" panose="020F0502020204030204"/>
                <a:sym typeface="Calibri" panose="020F0502020204030204"/>
              </a:defRPr>
            </a:lvl7pPr>
            <a:lvl8pPr marL="0" marR="0" indent="32004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Calibri" panose="020F0502020204030204"/>
                <a:ea typeface="Calibri" panose="020F0502020204030204"/>
                <a:cs typeface="Calibri" panose="020F0502020204030204"/>
                <a:sym typeface="Calibri" panose="020F0502020204030204"/>
              </a:defRPr>
            </a:lvl8pPr>
            <a:lvl9pPr marL="0" marR="0" indent="36576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Calibri" panose="020F0502020204030204"/>
                <a:ea typeface="Calibri" panose="020F0502020204030204"/>
                <a:cs typeface="Calibri" panose="020F0502020204030204"/>
                <a:sym typeface="Calibri" panose="020F0502020204030204"/>
              </a:defRPr>
            </a:lvl9pPr>
          </a:lstStyle>
          <a:p>
            <a:pPr algn="ctr">
              <a:defRPr sz="1300" b="1">
                <a:solidFill>
                  <a:srgbClr val="3473CB"/>
                </a:solidFill>
                <a:latin typeface="+mn-lt"/>
                <a:ea typeface="+mn-ea"/>
                <a:cs typeface="+mn-cs"/>
                <a:sym typeface="阿里巴巴普惠体 R" panose="00020600040101010101" charset="-122"/>
              </a:defRPr>
            </a:pPr>
            <a:r>
              <a:rPr sz="1400" dirty="0" smtClean="0">
                <a:solidFill>
                  <a:srgbClr val="03327F"/>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故障率↓</a:t>
            </a:r>
            <a:r>
              <a:rPr lang="en-US" altLang="zh-CN" sz="1400" b="1" dirty="0">
                <a:solidFill>
                  <a:srgbClr val="03327F"/>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3‰</a:t>
            </a:r>
            <a:endParaRPr lang="zh-CN" altLang="en-US" sz="1400" b="1" dirty="0">
              <a:solidFill>
                <a:srgbClr val="03327F"/>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endParaRPr>
          </a:p>
        </p:txBody>
      </p:sp>
      <p:sp>
        <p:nvSpPr>
          <p:cNvPr id="14"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dirty="0">
                <a:latin typeface="Arial" panose="020B0604020202090204" pitchFamily="34" charset="0"/>
                <a:ea typeface="黑体" panose="02010609060101010101" charset="-122"/>
                <a:cs typeface="+mn-cs"/>
                <a:sym typeface="+mn-ea"/>
              </a:rPr>
              <a:t>四、机柜空调</a:t>
            </a:r>
            <a:r>
              <a:rPr lang="zh-CN" altLang="en-US" sz="3200" b="1" dirty="0">
                <a:latin typeface="Arial" panose="020B0604020202090204" pitchFamily="34" charset="0"/>
                <a:ea typeface="黑体" panose="02010609060101010101" charset="-122"/>
                <a:cs typeface="+mn-cs"/>
                <a:sym typeface="+mn-ea"/>
              </a:rPr>
              <a:t>业务</a:t>
            </a:r>
            <a:endParaRPr sz="3200" b="1" dirty="0">
              <a:latin typeface="Arial" panose="020B0604020202090204" pitchFamily="34" charset="0"/>
              <a:ea typeface="黑体" panose="02010609060101010101" charset="-122"/>
              <a:cs typeface="+mn-cs"/>
              <a:sym typeface="+mn-ea"/>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nvSpPr>
        <p:spPr>
          <a:xfrm>
            <a:off x="1472565" y="93599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2400" b="1" dirty="0">
                <a:solidFill>
                  <a:srgbClr val="E18F08"/>
                </a:solidFill>
                <a:latin typeface="Arial" panose="020B0604020202090204" pitchFamily="34" charset="0"/>
                <a:ea typeface="黑体" panose="02010609060101010101" charset="-122"/>
                <a:cs typeface="+mn-cs"/>
                <a:sym typeface="+mn-ea"/>
              </a:rPr>
              <a:t>户外机柜温控节能设备</a:t>
            </a:r>
            <a:endParaRPr sz="2400" b="1" dirty="0">
              <a:solidFill>
                <a:srgbClr val="E18F08"/>
              </a:solidFill>
              <a:latin typeface="Arial" panose="020B0604020202090204" pitchFamily="34" charset="0"/>
              <a:ea typeface="黑体" panose="02010609060101010101" charset="-122"/>
              <a:cs typeface="+mn-cs"/>
              <a:sym typeface="+mn-ea"/>
            </a:endParaRPr>
          </a:p>
        </p:txBody>
      </p:sp>
      <p:grpSp>
        <p:nvGrpSpPr>
          <p:cNvPr id="11" name="组合 10"/>
          <p:cNvGrpSpPr/>
          <p:nvPr/>
        </p:nvGrpSpPr>
        <p:grpSpPr>
          <a:xfrm>
            <a:off x="1526540" y="1623060"/>
            <a:ext cx="9202420" cy="4413885"/>
            <a:chOff x="625" y="1111"/>
            <a:chExt cx="12750" cy="6116"/>
          </a:xfrm>
        </p:grpSpPr>
        <p:cxnSp>
          <p:nvCxnSpPr>
            <p:cNvPr id="14" name="直接箭头连接符 13"/>
            <p:cNvCxnSpPr/>
            <p:nvPr/>
          </p:nvCxnSpPr>
          <p:spPr>
            <a:xfrm>
              <a:off x="996" y="7227"/>
              <a:ext cx="12379" cy="0"/>
            </a:xfrm>
            <a:prstGeom prst="straightConnector1">
              <a:avLst/>
            </a:prstGeom>
            <a:ln>
              <a:solidFill>
                <a:srgbClr val="033280"/>
              </a:solidFill>
              <a:tailEnd type="arrow"/>
            </a:ln>
          </p:spPr>
          <p:style>
            <a:lnRef idx="3">
              <a:schemeClr val="accent2"/>
            </a:lnRef>
            <a:fillRef idx="0">
              <a:schemeClr val="accent2"/>
            </a:fillRef>
            <a:effectRef idx="2">
              <a:schemeClr val="accent2"/>
            </a:effectRef>
            <a:fontRef idx="minor">
              <a:schemeClr val="tx1"/>
            </a:fontRef>
          </p:style>
        </p:cxnSp>
        <p:sp>
          <p:nvSpPr>
            <p:cNvPr id="15" name="Rechteck 1"/>
            <p:cNvSpPr/>
            <p:nvPr/>
          </p:nvSpPr>
          <p:spPr>
            <a:xfrm>
              <a:off x="1080" y="6522"/>
              <a:ext cx="1240" cy="509"/>
            </a:xfrm>
            <a:prstGeom prst="rect">
              <a:avLst/>
            </a:prstGeom>
          </p:spPr>
          <p:txBody>
            <a:bodyPr wrap="square" lIns="91395" tIns="45696" rIns="91395" bIns="45696">
              <a:spAutoFit/>
            </a:bodyPr>
            <a:lstStyle/>
            <a:p>
              <a:r>
                <a:rPr lang="en-US" altLang="zh-CN" b="1">
                  <a:latin typeface="Arial" panose="020B0604020202090204" pitchFamily="34" charset="0"/>
                  <a:ea typeface="黑体" panose="02010609060101010101" charset="-122"/>
                  <a:cs typeface="Arial" panose="020B0604020202090204" pitchFamily="34" charset="0"/>
                </a:rPr>
                <a:t>300W</a:t>
              </a:r>
              <a:endParaRPr lang="en-US" altLang="zh-CN" b="1" dirty="0">
                <a:latin typeface="Arial" panose="020B0604020202090204" pitchFamily="34" charset="0"/>
                <a:ea typeface="黑体" panose="02010609060101010101" charset="-122"/>
                <a:cs typeface="Arial" panose="020B0604020202090204" pitchFamily="34" charset="0"/>
              </a:endParaRPr>
            </a:p>
          </p:txBody>
        </p:sp>
        <p:sp>
          <p:nvSpPr>
            <p:cNvPr id="19" name="Rechteck 1"/>
            <p:cNvSpPr/>
            <p:nvPr/>
          </p:nvSpPr>
          <p:spPr>
            <a:xfrm>
              <a:off x="11878" y="6545"/>
              <a:ext cx="1442" cy="509"/>
            </a:xfrm>
            <a:prstGeom prst="rect">
              <a:avLst/>
            </a:prstGeom>
          </p:spPr>
          <p:txBody>
            <a:bodyPr wrap="square" lIns="91395" tIns="45696" rIns="91395" bIns="45696">
              <a:spAutoFit/>
            </a:bodyPr>
            <a:lstStyle/>
            <a:p>
              <a:r>
                <a:rPr lang="en-US" altLang="zh-CN" b="1" dirty="0" smtClean="0">
                  <a:latin typeface="Arial" panose="020B0604020202090204" pitchFamily="34" charset="0"/>
                  <a:ea typeface="黑体" panose="02010609060101010101" charset="-122"/>
                  <a:cs typeface="Arial" panose="020B0604020202090204" pitchFamily="34" charset="0"/>
                </a:rPr>
                <a:t>5000W</a:t>
              </a:r>
              <a:endParaRPr lang="en-US" altLang="zh-CN" b="1" dirty="0" smtClean="0">
                <a:latin typeface="Arial" panose="020B0604020202090204" pitchFamily="34" charset="0"/>
                <a:ea typeface="黑体" panose="02010609060101010101" charset="-122"/>
                <a:cs typeface="Arial" panose="020B0604020202090204" pitchFamily="34" charset="0"/>
              </a:endParaRPr>
            </a:p>
          </p:txBody>
        </p:sp>
        <p:pic>
          <p:nvPicPr>
            <p:cNvPr id="20" name="图片 19" descr="正面"/>
            <p:cNvPicPr>
              <a:picLocks noChangeAspect="1"/>
            </p:cNvPicPr>
            <p:nvPr/>
          </p:nvPicPr>
          <p:blipFill>
            <a:blip r:embed="rId1"/>
            <a:srcRect l="28941" t="12786" r="21313" b="16487"/>
            <a:stretch>
              <a:fillRect/>
            </a:stretch>
          </p:blipFill>
          <p:spPr>
            <a:xfrm>
              <a:off x="625" y="3629"/>
              <a:ext cx="2034" cy="1929"/>
            </a:xfrm>
            <a:prstGeom prst="rect">
              <a:avLst/>
            </a:prstGeom>
            <a:solidFill>
              <a:schemeClr val="lt1"/>
            </a:solidFill>
          </p:spPr>
        </p:pic>
        <p:pic>
          <p:nvPicPr>
            <p:cNvPr id="21" name="图片 20" descr="1563871655(1)"/>
            <p:cNvPicPr>
              <a:picLocks noChangeAspect="1"/>
            </p:cNvPicPr>
            <p:nvPr/>
          </p:nvPicPr>
          <p:blipFill>
            <a:blip r:embed="rId2"/>
            <a:stretch>
              <a:fillRect/>
            </a:stretch>
          </p:blipFill>
          <p:spPr>
            <a:xfrm>
              <a:off x="3069" y="3276"/>
              <a:ext cx="1396" cy="2282"/>
            </a:xfrm>
            <a:prstGeom prst="rect">
              <a:avLst/>
            </a:prstGeom>
          </p:spPr>
        </p:pic>
        <p:pic>
          <p:nvPicPr>
            <p:cNvPr id="22" name="图片 21" descr="前面"/>
            <p:cNvPicPr>
              <a:picLocks noChangeAspect="1"/>
            </p:cNvPicPr>
            <p:nvPr/>
          </p:nvPicPr>
          <p:blipFill>
            <a:blip r:embed="rId3"/>
            <a:srcRect l="34569" t="9329" r="30490" b="8042"/>
            <a:stretch>
              <a:fillRect/>
            </a:stretch>
          </p:blipFill>
          <p:spPr>
            <a:xfrm>
              <a:off x="4875" y="2733"/>
              <a:ext cx="1787" cy="2825"/>
            </a:xfrm>
            <a:prstGeom prst="rect">
              <a:avLst/>
            </a:prstGeom>
          </p:spPr>
        </p:pic>
        <p:pic>
          <p:nvPicPr>
            <p:cNvPr id="23" name="图片 22" descr="图片1"/>
            <p:cNvPicPr>
              <a:picLocks noChangeAspect="1"/>
            </p:cNvPicPr>
            <p:nvPr/>
          </p:nvPicPr>
          <p:blipFill>
            <a:blip r:embed="rId4"/>
            <a:stretch>
              <a:fillRect/>
            </a:stretch>
          </p:blipFill>
          <p:spPr>
            <a:xfrm>
              <a:off x="7072" y="2333"/>
              <a:ext cx="1611" cy="3225"/>
            </a:xfrm>
            <a:prstGeom prst="rect">
              <a:avLst/>
            </a:prstGeom>
          </p:spPr>
        </p:pic>
        <p:pic>
          <p:nvPicPr>
            <p:cNvPr id="24" name="图片 23" descr="HC"/>
            <p:cNvPicPr>
              <a:picLocks noChangeAspect="1"/>
            </p:cNvPicPr>
            <p:nvPr/>
          </p:nvPicPr>
          <p:blipFill>
            <a:blip r:embed="rId5"/>
            <a:stretch>
              <a:fillRect/>
            </a:stretch>
          </p:blipFill>
          <p:spPr>
            <a:xfrm>
              <a:off x="11691" y="1111"/>
              <a:ext cx="1684" cy="4447"/>
            </a:xfrm>
            <a:prstGeom prst="rect">
              <a:avLst/>
            </a:prstGeom>
          </p:spPr>
        </p:pic>
        <p:pic>
          <p:nvPicPr>
            <p:cNvPr id="25" name="图片 24" descr="EX"/>
            <p:cNvPicPr>
              <a:picLocks noChangeAspect="1"/>
            </p:cNvPicPr>
            <p:nvPr/>
          </p:nvPicPr>
          <p:blipFill>
            <a:blip r:embed="rId6"/>
            <a:stretch>
              <a:fillRect/>
            </a:stretch>
          </p:blipFill>
          <p:spPr>
            <a:xfrm>
              <a:off x="9093" y="2005"/>
              <a:ext cx="2188" cy="3553"/>
            </a:xfrm>
            <a:prstGeom prst="rect">
              <a:avLst/>
            </a:prstGeom>
          </p:spPr>
        </p:pic>
      </p:grpSp>
      <p:sp>
        <p:nvSpPr>
          <p:cNvPr id="3"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dirty="0">
                <a:latin typeface="Arial" panose="020B0604020202090204" pitchFamily="34" charset="0"/>
                <a:ea typeface="黑体" panose="02010609060101010101" charset="-122"/>
                <a:cs typeface="+mn-cs"/>
                <a:sym typeface="+mn-ea"/>
              </a:rPr>
              <a:t>四、机柜空调</a:t>
            </a:r>
            <a:r>
              <a:rPr lang="zh-CN" altLang="en-US" sz="3200" b="1" dirty="0">
                <a:latin typeface="Arial" panose="020B0604020202090204" pitchFamily="34" charset="0"/>
                <a:ea typeface="黑体" panose="02010609060101010101" charset="-122"/>
                <a:cs typeface="+mn-cs"/>
                <a:sym typeface="+mn-ea"/>
              </a:rPr>
              <a:t>业务</a:t>
            </a:r>
            <a:endParaRPr sz="3200" b="1" dirty="0">
              <a:latin typeface="Arial" panose="020B0604020202090204" pitchFamily="34" charset="0"/>
              <a:ea typeface="黑体" panose="02010609060101010101" charset="-122"/>
              <a:cs typeface="+mn-cs"/>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dirty="0">
                <a:latin typeface="Arial" panose="020B0604020202090204" pitchFamily="34" charset="0"/>
                <a:ea typeface="黑体" panose="02010609060101010101" charset="-122"/>
                <a:cs typeface="+mn-cs"/>
                <a:sym typeface="+mn-ea"/>
              </a:rPr>
              <a:t>营业收入</a:t>
            </a:r>
            <a:endParaRPr lang="zh-CN" altLang="en-US" sz="3200" b="1" dirty="0">
              <a:latin typeface="Arial" panose="020B0604020202090204" pitchFamily="34" charset="0"/>
              <a:ea typeface="黑体" panose="02010609060101010101" charset="-122"/>
              <a:cs typeface="+mn-cs"/>
              <a:sym typeface="+mn-ea"/>
            </a:endParaRPr>
          </a:p>
        </p:txBody>
      </p:sp>
      <p:sp>
        <p:nvSpPr>
          <p:cNvPr id="55" name="矩形: 圆角 54"/>
          <p:cNvSpPr/>
          <p:nvPr/>
        </p:nvSpPr>
        <p:spPr>
          <a:xfrm>
            <a:off x="1696085" y="1285875"/>
            <a:ext cx="9044305" cy="4294505"/>
          </a:xfrm>
          <a:prstGeom prst="roundRect">
            <a:avLst>
              <a:gd name="adj" fmla="val 3418"/>
            </a:avLst>
          </a:prstGeom>
          <a:solidFill>
            <a:srgbClr val="DEEB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90204" pitchFamily="34" charset="0"/>
              <a:ea typeface="黑体" panose="02010609060101010101" charset="-122"/>
            </a:endParaRPr>
          </a:p>
        </p:txBody>
      </p:sp>
      <p:graphicFrame>
        <p:nvGraphicFramePr>
          <p:cNvPr id="56" name="图表 55"/>
          <p:cNvGraphicFramePr/>
          <p:nvPr/>
        </p:nvGraphicFramePr>
        <p:xfrm>
          <a:off x="1696085" y="2080260"/>
          <a:ext cx="9044305" cy="3569335"/>
        </p:xfrm>
        <a:graphic>
          <a:graphicData uri="http://schemas.openxmlformats.org/drawingml/2006/chart">
            <c:chart xmlns:c="http://schemas.openxmlformats.org/drawingml/2006/chart" xmlns:r="http://schemas.openxmlformats.org/officeDocument/2006/relationships" r:id="rId1"/>
          </a:graphicData>
        </a:graphic>
      </p:graphicFrame>
      <p:sp>
        <p:nvSpPr>
          <p:cNvPr id="57" name="文本框 56"/>
          <p:cNvSpPr txBox="1"/>
          <p:nvPr/>
        </p:nvSpPr>
        <p:spPr>
          <a:xfrm>
            <a:off x="5074285" y="4214495"/>
            <a:ext cx="732155" cy="398780"/>
          </a:xfrm>
          <a:prstGeom prst="rect">
            <a:avLst/>
          </a:prstGeom>
          <a:noFill/>
        </p:spPr>
        <p:txBody>
          <a:bodyPr wrap="square" rtlCol="0">
            <a:spAutoFit/>
          </a:bodyPr>
          <a:lstStyle/>
          <a:p>
            <a:pPr algn="ctr"/>
            <a:r>
              <a:rPr lang="en-US" altLang="zh-CN" sz="2000" dirty="0">
                <a:solidFill>
                  <a:srgbClr val="2644D6"/>
                </a:solidFill>
                <a:latin typeface="Arial" panose="020B0604020202090204" pitchFamily="34" charset="0"/>
                <a:ea typeface="黑体" panose="02010609060101010101" charset="-122"/>
              </a:rPr>
              <a:t>4.21</a:t>
            </a:r>
            <a:endParaRPr lang="en-US" altLang="zh-CN" sz="2000" dirty="0">
              <a:solidFill>
                <a:srgbClr val="2644D6"/>
              </a:solidFill>
              <a:latin typeface="Arial" panose="020B0604020202090204" pitchFamily="34" charset="0"/>
              <a:ea typeface="黑体" panose="02010609060101010101" charset="-122"/>
            </a:endParaRPr>
          </a:p>
        </p:txBody>
      </p:sp>
      <p:sp>
        <p:nvSpPr>
          <p:cNvPr id="58" name="文本框 57"/>
          <p:cNvSpPr txBox="1"/>
          <p:nvPr/>
        </p:nvSpPr>
        <p:spPr>
          <a:xfrm>
            <a:off x="5817235" y="4081145"/>
            <a:ext cx="768350" cy="398780"/>
          </a:xfrm>
          <a:prstGeom prst="rect">
            <a:avLst/>
          </a:prstGeom>
          <a:noFill/>
        </p:spPr>
        <p:txBody>
          <a:bodyPr wrap="square" rtlCol="0">
            <a:spAutoFit/>
          </a:bodyPr>
          <a:lstStyle/>
          <a:p>
            <a:pPr algn="ctr"/>
            <a:r>
              <a:rPr lang="en-US" altLang="zh-CN" sz="2000" dirty="0">
                <a:solidFill>
                  <a:srgbClr val="2644D6"/>
                </a:solidFill>
                <a:latin typeface="Arial" panose="020B0604020202090204" pitchFamily="34" charset="0"/>
                <a:ea typeface="黑体" panose="02010609060101010101" charset="-122"/>
              </a:rPr>
              <a:t>5.18</a:t>
            </a:r>
            <a:endParaRPr lang="en-US" altLang="zh-CN" sz="2000" dirty="0">
              <a:solidFill>
                <a:srgbClr val="2644D6"/>
              </a:solidFill>
              <a:latin typeface="Arial" panose="020B0604020202090204" pitchFamily="34" charset="0"/>
              <a:ea typeface="黑体" panose="02010609060101010101" charset="-122"/>
            </a:endParaRPr>
          </a:p>
        </p:txBody>
      </p:sp>
      <p:sp>
        <p:nvSpPr>
          <p:cNvPr id="59" name="文本框 58"/>
          <p:cNvSpPr txBox="1"/>
          <p:nvPr/>
        </p:nvSpPr>
        <p:spPr>
          <a:xfrm>
            <a:off x="6596380" y="3756025"/>
            <a:ext cx="819150" cy="398780"/>
          </a:xfrm>
          <a:prstGeom prst="rect">
            <a:avLst/>
          </a:prstGeom>
          <a:noFill/>
        </p:spPr>
        <p:txBody>
          <a:bodyPr wrap="square" rtlCol="0">
            <a:spAutoFit/>
          </a:bodyPr>
          <a:lstStyle/>
          <a:p>
            <a:pPr algn="ctr"/>
            <a:r>
              <a:rPr lang="en-US" altLang="zh-CN" sz="2000" dirty="0">
                <a:solidFill>
                  <a:srgbClr val="2644D6"/>
                </a:solidFill>
                <a:latin typeface="Arial" panose="020B0604020202090204" pitchFamily="34" charset="0"/>
                <a:ea typeface="黑体" panose="02010609060101010101" charset="-122"/>
              </a:rPr>
              <a:t>7.87</a:t>
            </a:r>
            <a:endParaRPr lang="en-US" altLang="zh-CN" sz="2000" dirty="0">
              <a:solidFill>
                <a:srgbClr val="2644D6"/>
              </a:solidFill>
              <a:latin typeface="Arial" panose="020B0604020202090204" pitchFamily="34" charset="0"/>
              <a:ea typeface="黑体" panose="02010609060101010101" charset="-122"/>
            </a:endParaRPr>
          </a:p>
        </p:txBody>
      </p:sp>
      <p:sp>
        <p:nvSpPr>
          <p:cNvPr id="60" name="文本框 59"/>
          <p:cNvSpPr txBox="1"/>
          <p:nvPr/>
        </p:nvSpPr>
        <p:spPr>
          <a:xfrm>
            <a:off x="7294880" y="3464560"/>
            <a:ext cx="1056005" cy="398780"/>
          </a:xfrm>
          <a:prstGeom prst="rect">
            <a:avLst/>
          </a:prstGeom>
          <a:noFill/>
        </p:spPr>
        <p:txBody>
          <a:bodyPr wrap="square" rtlCol="0">
            <a:spAutoFit/>
          </a:bodyPr>
          <a:lstStyle/>
          <a:p>
            <a:pPr algn="ctr"/>
            <a:r>
              <a:rPr lang="en-US" altLang="zh-CN" sz="2000" dirty="0">
                <a:solidFill>
                  <a:srgbClr val="2644D6"/>
                </a:solidFill>
                <a:latin typeface="Arial" panose="020B0604020202090204" pitchFamily="34" charset="0"/>
                <a:ea typeface="黑体" panose="02010609060101010101" charset="-122"/>
              </a:rPr>
              <a:t>10.70</a:t>
            </a:r>
            <a:endParaRPr lang="en-US" altLang="zh-CN" sz="2000" dirty="0">
              <a:solidFill>
                <a:srgbClr val="2644D6"/>
              </a:solidFill>
              <a:latin typeface="Arial" panose="020B0604020202090204" pitchFamily="34" charset="0"/>
              <a:ea typeface="黑体" panose="02010609060101010101" charset="-122"/>
            </a:endParaRPr>
          </a:p>
        </p:txBody>
      </p:sp>
      <p:sp>
        <p:nvSpPr>
          <p:cNvPr id="61" name="文本框 60"/>
          <p:cNvSpPr txBox="1"/>
          <p:nvPr/>
        </p:nvSpPr>
        <p:spPr>
          <a:xfrm>
            <a:off x="8133080" y="3065780"/>
            <a:ext cx="922655" cy="398780"/>
          </a:xfrm>
          <a:prstGeom prst="rect">
            <a:avLst/>
          </a:prstGeom>
          <a:noFill/>
        </p:spPr>
        <p:txBody>
          <a:bodyPr wrap="square" rtlCol="0">
            <a:spAutoFit/>
          </a:bodyPr>
          <a:lstStyle/>
          <a:p>
            <a:pPr algn="ctr"/>
            <a:r>
              <a:rPr lang="en-US" altLang="zh-CN" sz="2000" dirty="0">
                <a:solidFill>
                  <a:srgbClr val="2644D6"/>
                </a:solidFill>
                <a:latin typeface="Arial" panose="020B0604020202090204" pitchFamily="34" charset="0"/>
                <a:ea typeface="黑体" panose="02010609060101010101" charset="-122"/>
              </a:rPr>
              <a:t>13.38</a:t>
            </a:r>
            <a:endParaRPr lang="en-US" altLang="zh-CN" sz="2000" dirty="0">
              <a:solidFill>
                <a:srgbClr val="2644D6"/>
              </a:solidFill>
              <a:latin typeface="Arial" panose="020B0604020202090204" pitchFamily="34" charset="0"/>
              <a:ea typeface="黑体" panose="02010609060101010101" charset="-122"/>
            </a:endParaRPr>
          </a:p>
        </p:txBody>
      </p:sp>
      <p:sp>
        <p:nvSpPr>
          <p:cNvPr id="62" name="文本框 61"/>
          <p:cNvSpPr txBox="1"/>
          <p:nvPr/>
        </p:nvSpPr>
        <p:spPr>
          <a:xfrm>
            <a:off x="5073015" y="5635625"/>
            <a:ext cx="788035" cy="306705"/>
          </a:xfrm>
          <a:prstGeom prst="rect">
            <a:avLst/>
          </a:prstGeom>
          <a:noFill/>
        </p:spPr>
        <p:txBody>
          <a:bodyPr wrap="square" rtlCol="0">
            <a:spAutoFit/>
          </a:bodyPr>
          <a:lstStyle/>
          <a:p>
            <a:pPr algn="ctr"/>
            <a:r>
              <a:rPr lang="en-US" altLang="zh-CN" sz="1400" dirty="0">
                <a:solidFill>
                  <a:schemeClr val="tx1">
                    <a:lumMod val="85000"/>
                    <a:lumOff val="15000"/>
                  </a:schemeClr>
                </a:solidFill>
                <a:latin typeface="Arial" panose="020B0604020202090204" pitchFamily="34" charset="0"/>
                <a:ea typeface="黑体" panose="02010609060101010101" charset="-122"/>
              </a:rPr>
              <a:t>2015</a:t>
            </a:r>
            <a:r>
              <a:rPr lang="zh-CN" altLang="en-US" sz="1400" dirty="0">
                <a:solidFill>
                  <a:schemeClr val="tx1">
                    <a:lumMod val="85000"/>
                    <a:lumOff val="15000"/>
                  </a:schemeClr>
                </a:solidFill>
                <a:latin typeface="Arial" panose="020B0604020202090204" pitchFamily="34" charset="0"/>
                <a:ea typeface="黑体" panose="02010609060101010101" charset="-122"/>
              </a:rPr>
              <a:t>年</a:t>
            </a:r>
            <a:endParaRPr lang="zh-CN" altLang="en-US" sz="1400" dirty="0">
              <a:solidFill>
                <a:srgbClr val="2644D6"/>
              </a:solidFill>
              <a:latin typeface="Arial" panose="020B0604020202090204" pitchFamily="34" charset="0"/>
              <a:ea typeface="黑体" panose="02010609060101010101" charset="-122"/>
            </a:endParaRPr>
          </a:p>
        </p:txBody>
      </p:sp>
      <p:sp>
        <p:nvSpPr>
          <p:cNvPr id="63" name="文本框 62"/>
          <p:cNvSpPr txBox="1"/>
          <p:nvPr/>
        </p:nvSpPr>
        <p:spPr>
          <a:xfrm>
            <a:off x="5855970" y="5635625"/>
            <a:ext cx="799465" cy="306705"/>
          </a:xfrm>
          <a:prstGeom prst="rect">
            <a:avLst/>
          </a:prstGeom>
          <a:noFill/>
        </p:spPr>
        <p:txBody>
          <a:bodyPr wrap="square" rtlCol="0">
            <a:spAutoFit/>
          </a:bodyPr>
          <a:lstStyle/>
          <a:p>
            <a:pPr algn="ctr"/>
            <a:r>
              <a:rPr lang="en-US" altLang="zh-CN" sz="1400" dirty="0">
                <a:solidFill>
                  <a:schemeClr val="tx1">
                    <a:lumMod val="85000"/>
                    <a:lumOff val="15000"/>
                  </a:schemeClr>
                </a:solidFill>
                <a:latin typeface="Arial" panose="020B0604020202090204" pitchFamily="34" charset="0"/>
                <a:ea typeface="黑体" panose="02010609060101010101" charset="-122"/>
              </a:rPr>
              <a:t>2016</a:t>
            </a:r>
            <a:r>
              <a:rPr lang="zh-CN" altLang="en-US" sz="1400" dirty="0">
                <a:solidFill>
                  <a:schemeClr val="tx1">
                    <a:lumMod val="85000"/>
                    <a:lumOff val="15000"/>
                  </a:schemeClr>
                </a:solidFill>
                <a:latin typeface="Arial" panose="020B0604020202090204" pitchFamily="34" charset="0"/>
                <a:ea typeface="黑体" panose="02010609060101010101" charset="-122"/>
              </a:rPr>
              <a:t>年</a:t>
            </a:r>
            <a:endParaRPr lang="zh-CN" altLang="en-US" sz="1400" dirty="0">
              <a:solidFill>
                <a:srgbClr val="2644D6"/>
              </a:solidFill>
              <a:latin typeface="Arial" panose="020B0604020202090204" pitchFamily="34" charset="0"/>
              <a:ea typeface="黑体" panose="02010609060101010101" charset="-122"/>
            </a:endParaRPr>
          </a:p>
        </p:txBody>
      </p:sp>
      <p:sp>
        <p:nvSpPr>
          <p:cNvPr id="64" name="文本框 63"/>
          <p:cNvSpPr txBox="1"/>
          <p:nvPr/>
        </p:nvSpPr>
        <p:spPr>
          <a:xfrm>
            <a:off x="6621145" y="5635625"/>
            <a:ext cx="841375" cy="306705"/>
          </a:xfrm>
          <a:prstGeom prst="rect">
            <a:avLst/>
          </a:prstGeom>
          <a:noFill/>
        </p:spPr>
        <p:txBody>
          <a:bodyPr wrap="square" rtlCol="0">
            <a:spAutoFit/>
          </a:bodyPr>
          <a:lstStyle/>
          <a:p>
            <a:pPr algn="ctr"/>
            <a:r>
              <a:rPr lang="en-US" altLang="zh-CN" sz="1400" dirty="0">
                <a:solidFill>
                  <a:schemeClr val="tx1">
                    <a:lumMod val="85000"/>
                    <a:lumOff val="15000"/>
                  </a:schemeClr>
                </a:solidFill>
                <a:latin typeface="Arial" panose="020B0604020202090204" pitchFamily="34" charset="0"/>
                <a:ea typeface="黑体" panose="02010609060101010101" charset="-122"/>
              </a:rPr>
              <a:t>2017</a:t>
            </a:r>
            <a:r>
              <a:rPr lang="zh-CN" altLang="en-US" sz="1400" dirty="0">
                <a:solidFill>
                  <a:schemeClr val="tx1">
                    <a:lumMod val="85000"/>
                    <a:lumOff val="15000"/>
                  </a:schemeClr>
                </a:solidFill>
                <a:latin typeface="Arial" panose="020B0604020202090204" pitchFamily="34" charset="0"/>
                <a:ea typeface="黑体" panose="02010609060101010101" charset="-122"/>
              </a:rPr>
              <a:t>年</a:t>
            </a:r>
            <a:endParaRPr lang="zh-CN" altLang="en-US" sz="1400" dirty="0">
              <a:solidFill>
                <a:srgbClr val="2644D6"/>
              </a:solidFill>
              <a:latin typeface="Arial" panose="020B0604020202090204" pitchFamily="34" charset="0"/>
              <a:ea typeface="黑体" panose="02010609060101010101" charset="-122"/>
            </a:endParaRPr>
          </a:p>
        </p:txBody>
      </p:sp>
      <p:sp>
        <p:nvSpPr>
          <p:cNvPr id="65" name="文本框 64"/>
          <p:cNvSpPr txBox="1"/>
          <p:nvPr/>
        </p:nvSpPr>
        <p:spPr>
          <a:xfrm>
            <a:off x="7456805" y="5635625"/>
            <a:ext cx="800100" cy="306705"/>
          </a:xfrm>
          <a:prstGeom prst="rect">
            <a:avLst/>
          </a:prstGeom>
          <a:noFill/>
        </p:spPr>
        <p:txBody>
          <a:bodyPr wrap="square" rtlCol="0">
            <a:spAutoFit/>
          </a:bodyPr>
          <a:lstStyle/>
          <a:p>
            <a:pPr algn="ctr"/>
            <a:r>
              <a:rPr lang="en-US" altLang="zh-CN" sz="1400" dirty="0">
                <a:solidFill>
                  <a:schemeClr val="tx1">
                    <a:lumMod val="85000"/>
                    <a:lumOff val="15000"/>
                  </a:schemeClr>
                </a:solidFill>
                <a:latin typeface="Arial" panose="020B0604020202090204" pitchFamily="34" charset="0"/>
                <a:ea typeface="黑体" panose="02010609060101010101" charset="-122"/>
              </a:rPr>
              <a:t>2018</a:t>
            </a:r>
            <a:r>
              <a:rPr lang="zh-CN" altLang="en-US" sz="1400" dirty="0">
                <a:solidFill>
                  <a:schemeClr val="tx1">
                    <a:lumMod val="85000"/>
                    <a:lumOff val="15000"/>
                  </a:schemeClr>
                </a:solidFill>
                <a:latin typeface="Arial" panose="020B0604020202090204" pitchFamily="34" charset="0"/>
                <a:ea typeface="黑体" panose="02010609060101010101" charset="-122"/>
              </a:rPr>
              <a:t>年</a:t>
            </a:r>
            <a:endParaRPr lang="zh-CN" altLang="en-US" sz="1400" dirty="0">
              <a:solidFill>
                <a:srgbClr val="2644D6"/>
              </a:solidFill>
              <a:latin typeface="Arial" panose="020B0604020202090204" pitchFamily="34" charset="0"/>
              <a:ea typeface="黑体" panose="02010609060101010101" charset="-122"/>
            </a:endParaRPr>
          </a:p>
        </p:txBody>
      </p:sp>
      <p:sp>
        <p:nvSpPr>
          <p:cNvPr id="83" name="文本框 82"/>
          <p:cNvSpPr txBox="1"/>
          <p:nvPr/>
        </p:nvSpPr>
        <p:spPr>
          <a:xfrm>
            <a:off x="8242935" y="5635625"/>
            <a:ext cx="864870" cy="306705"/>
          </a:xfrm>
          <a:prstGeom prst="rect">
            <a:avLst/>
          </a:prstGeom>
          <a:noFill/>
        </p:spPr>
        <p:txBody>
          <a:bodyPr wrap="square" rtlCol="0">
            <a:spAutoFit/>
          </a:bodyPr>
          <a:lstStyle/>
          <a:p>
            <a:pPr algn="ctr"/>
            <a:r>
              <a:rPr lang="en-US" altLang="zh-CN" sz="1400" dirty="0">
                <a:solidFill>
                  <a:schemeClr val="tx1">
                    <a:lumMod val="85000"/>
                    <a:lumOff val="15000"/>
                  </a:schemeClr>
                </a:solidFill>
                <a:latin typeface="Arial" panose="020B0604020202090204" pitchFamily="34" charset="0"/>
                <a:ea typeface="黑体" panose="02010609060101010101" charset="-122"/>
              </a:rPr>
              <a:t>2019</a:t>
            </a:r>
            <a:r>
              <a:rPr lang="zh-CN" altLang="en-US" sz="1400" dirty="0">
                <a:solidFill>
                  <a:schemeClr val="tx1">
                    <a:lumMod val="85000"/>
                    <a:lumOff val="15000"/>
                  </a:schemeClr>
                </a:solidFill>
                <a:latin typeface="Arial" panose="020B0604020202090204" pitchFamily="34" charset="0"/>
                <a:ea typeface="黑体" panose="02010609060101010101" charset="-122"/>
              </a:rPr>
              <a:t>年</a:t>
            </a:r>
            <a:endParaRPr lang="zh-CN" altLang="en-US" sz="1400" dirty="0">
              <a:solidFill>
                <a:srgbClr val="2644D6"/>
              </a:solidFill>
              <a:latin typeface="Arial" panose="020B0604020202090204" pitchFamily="34" charset="0"/>
              <a:ea typeface="黑体" panose="02010609060101010101" charset="-122"/>
            </a:endParaRPr>
          </a:p>
        </p:txBody>
      </p:sp>
      <p:sp>
        <p:nvSpPr>
          <p:cNvPr id="87" name="dollar-bag_17794"/>
          <p:cNvSpPr>
            <a:spLocks noChangeAspect="1"/>
          </p:cNvSpPr>
          <p:nvPr/>
        </p:nvSpPr>
        <p:spPr bwMode="auto">
          <a:xfrm>
            <a:off x="1758315" y="1445260"/>
            <a:ext cx="362585" cy="366395"/>
          </a:xfrm>
          <a:custGeom>
            <a:avLst/>
            <a:gdLst>
              <a:gd name="connsiteX0" fmla="*/ 32552 w 571147"/>
              <a:gd name="connsiteY0" fmla="*/ 406999 h 577432"/>
              <a:gd name="connsiteX1" fmla="*/ 111849 w 571147"/>
              <a:gd name="connsiteY1" fmla="*/ 406999 h 577432"/>
              <a:gd name="connsiteX2" fmla="*/ 137666 w 571147"/>
              <a:gd name="connsiteY2" fmla="*/ 432794 h 577432"/>
              <a:gd name="connsiteX3" fmla="*/ 137666 w 571147"/>
              <a:gd name="connsiteY3" fmla="*/ 550715 h 577432"/>
              <a:gd name="connsiteX4" fmla="*/ 111849 w 571147"/>
              <a:gd name="connsiteY4" fmla="*/ 577432 h 577432"/>
              <a:gd name="connsiteX5" fmla="*/ 32552 w 571147"/>
              <a:gd name="connsiteY5" fmla="*/ 577432 h 577432"/>
              <a:gd name="connsiteX6" fmla="*/ 6734 w 571147"/>
              <a:gd name="connsiteY6" fmla="*/ 550715 h 577432"/>
              <a:gd name="connsiteX7" fmla="*/ 6734 w 571147"/>
              <a:gd name="connsiteY7" fmla="*/ 432794 h 577432"/>
              <a:gd name="connsiteX8" fmla="*/ 32552 w 571147"/>
              <a:gd name="connsiteY8" fmla="*/ 406999 h 577432"/>
              <a:gd name="connsiteX9" fmla="*/ 236302 w 571147"/>
              <a:gd name="connsiteY9" fmla="*/ 314976 h 577432"/>
              <a:gd name="connsiteX10" fmla="*/ 315688 w 571147"/>
              <a:gd name="connsiteY10" fmla="*/ 314976 h 577432"/>
              <a:gd name="connsiteX11" fmla="*/ 341535 w 571147"/>
              <a:gd name="connsiteY11" fmla="*/ 340761 h 577432"/>
              <a:gd name="connsiteX12" fmla="*/ 341535 w 571147"/>
              <a:gd name="connsiteY12" fmla="*/ 550726 h 577432"/>
              <a:gd name="connsiteX13" fmla="*/ 315688 w 571147"/>
              <a:gd name="connsiteY13" fmla="*/ 577432 h 577432"/>
              <a:gd name="connsiteX14" fmla="*/ 236302 w 571147"/>
              <a:gd name="connsiteY14" fmla="*/ 577432 h 577432"/>
              <a:gd name="connsiteX15" fmla="*/ 210455 w 571147"/>
              <a:gd name="connsiteY15" fmla="*/ 550726 h 577432"/>
              <a:gd name="connsiteX16" fmla="*/ 210455 w 571147"/>
              <a:gd name="connsiteY16" fmla="*/ 340761 h 577432"/>
              <a:gd name="connsiteX17" fmla="*/ 236302 w 571147"/>
              <a:gd name="connsiteY17" fmla="*/ 314976 h 577432"/>
              <a:gd name="connsiteX18" fmla="*/ 440171 w 571147"/>
              <a:gd name="connsiteY18" fmla="*/ 209935 h 577432"/>
              <a:gd name="connsiteX19" fmla="*/ 518634 w 571147"/>
              <a:gd name="connsiteY19" fmla="*/ 209935 h 577432"/>
              <a:gd name="connsiteX20" fmla="*/ 545404 w 571147"/>
              <a:gd name="connsiteY20" fmla="*/ 235724 h 577432"/>
              <a:gd name="connsiteX21" fmla="*/ 545404 w 571147"/>
              <a:gd name="connsiteY21" fmla="*/ 550722 h 577432"/>
              <a:gd name="connsiteX22" fmla="*/ 518634 w 571147"/>
              <a:gd name="connsiteY22" fmla="*/ 577432 h 577432"/>
              <a:gd name="connsiteX23" fmla="*/ 440171 w 571147"/>
              <a:gd name="connsiteY23" fmla="*/ 577432 h 577432"/>
              <a:gd name="connsiteX24" fmla="*/ 414324 w 571147"/>
              <a:gd name="connsiteY24" fmla="*/ 550722 h 577432"/>
              <a:gd name="connsiteX25" fmla="*/ 414324 w 571147"/>
              <a:gd name="connsiteY25" fmla="*/ 235724 h 577432"/>
              <a:gd name="connsiteX26" fmla="*/ 440171 w 571147"/>
              <a:gd name="connsiteY26" fmla="*/ 209935 h 577432"/>
              <a:gd name="connsiteX27" fmla="*/ 296320 w 571147"/>
              <a:gd name="connsiteY27" fmla="*/ 121530 h 577432"/>
              <a:gd name="connsiteX28" fmla="*/ 361828 w 571147"/>
              <a:gd name="connsiteY28" fmla="*/ 134423 h 577432"/>
              <a:gd name="connsiteX29" fmla="*/ 370132 w 571147"/>
              <a:gd name="connsiteY29" fmla="*/ 141791 h 577432"/>
              <a:gd name="connsiteX30" fmla="*/ 371055 w 571147"/>
              <a:gd name="connsiteY30" fmla="*/ 152843 h 577432"/>
              <a:gd name="connsiteX31" fmla="*/ 346143 w 571147"/>
              <a:gd name="connsiteY31" fmla="*/ 213626 h 577432"/>
              <a:gd name="connsiteX32" fmla="*/ 334149 w 571147"/>
              <a:gd name="connsiteY32" fmla="*/ 221915 h 577432"/>
              <a:gd name="connsiteX33" fmla="*/ 333226 w 571147"/>
              <a:gd name="connsiteY33" fmla="*/ 221915 h 577432"/>
              <a:gd name="connsiteX34" fmla="*/ 322154 w 571147"/>
              <a:gd name="connsiteY34" fmla="*/ 215468 h 577432"/>
              <a:gd name="connsiteX35" fmla="*/ 308314 w 571147"/>
              <a:gd name="connsiteY35" fmla="*/ 190602 h 577432"/>
              <a:gd name="connsiteX36" fmla="*/ 19522 w 571147"/>
              <a:gd name="connsiteY36" fmla="*/ 339798 h 577432"/>
              <a:gd name="connsiteX37" fmla="*/ 13064 w 571147"/>
              <a:gd name="connsiteY37" fmla="*/ 340719 h 577432"/>
              <a:gd name="connsiteX38" fmla="*/ 1069 w 571147"/>
              <a:gd name="connsiteY38" fmla="*/ 334272 h 577432"/>
              <a:gd name="connsiteX39" fmla="*/ 7528 w 571147"/>
              <a:gd name="connsiteY39" fmla="*/ 315853 h 577432"/>
              <a:gd name="connsiteX40" fmla="*/ 296320 w 571147"/>
              <a:gd name="connsiteY40" fmla="*/ 167578 h 577432"/>
              <a:gd name="connsiteX41" fmla="*/ 281557 w 571147"/>
              <a:gd name="connsiteY41" fmla="*/ 139949 h 577432"/>
              <a:gd name="connsiteX42" fmla="*/ 283402 w 571147"/>
              <a:gd name="connsiteY42" fmla="*/ 126135 h 577432"/>
              <a:gd name="connsiteX43" fmla="*/ 296320 w 571147"/>
              <a:gd name="connsiteY43" fmla="*/ 121530 h 577432"/>
              <a:gd name="connsiteX44" fmla="*/ 484451 w 571147"/>
              <a:gd name="connsiteY44" fmla="*/ 100307 h 577432"/>
              <a:gd name="connsiteX45" fmla="*/ 502944 w 571147"/>
              <a:gd name="connsiteY45" fmla="*/ 115101 h 577432"/>
              <a:gd name="connsiteX46" fmla="*/ 484451 w 571147"/>
              <a:gd name="connsiteY46" fmla="*/ 129896 h 577432"/>
              <a:gd name="connsiteX47" fmla="*/ 475278 w 571147"/>
              <a:gd name="connsiteY47" fmla="*/ 51633 h 577432"/>
              <a:gd name="connsiteX48" fmla="*/ 475278 w 571147"/>
              <a:gd name="connsiteY48" fmla="*/ 78263 h 577432"/>
              <a:gd name="connsiteX49" fmla="*/ 458708 w 571147"/>
              <a:gd name="connsiteY49" fmla="*/ 64489 h 577432"/>
              <a:gd name="connsiteX50" fmla="*/ 475278 w 571147"/>
              <a:gd name="connsiteY50" fmla="*/ 51633 h 577432"/>
              <a:gd name="connsiteX51" fmla="*/ 479865 w 571147"/>
              <a:gd name="connsiteY51" fmla="*/ 23014 h 577432"/>
              <a:gd name="connsiteX52" fmla="*/ 475254 w 571147"/>
              <a:gd name="connsiteY52" fmla="*/ 27617 h 577432"/>
              <a:gd name="connsiteX53" fmla="*/ 475254 w 571147"/>
              <a:gd name="connsiteY53" fmla="*/ 35901 h 577432"/>
              <a:gd name="connsiteX54" fmla="*/ 439295 w 571147"/>
              <a:gd name="connsiteY54" fmla="*/ 67200 h 577432"/>
              <a:gd name="connsiteX55" fmla="*/ 475254 w 571147"/>
              <a:gd name="connsiteY55" fmla="*/ 98499 h 577432"/>
              <a:gd name="connsiteX56" fmla="*/ 475254 w 571147"/>
              <a:gd name="connsiteY56" fmla="*/ 129798 h 577432"/>
              <a:gd name="connsiteX57" fmla="*/ 446671 w 571147"/>
              <a:gd name="connsiteY57" fmla="*/ 107704 h 577432"/>
              <a:gd name="connsiteX58" fmla="*/ 437451 w 571147"/>
              <a:gd name="connsiteY58" fmla="*/ 117830 h 577432"/>
              <a:gd name="connsiteX59" fmla="*/ 475254 w 571147"/>
              <a:gd name="connsiteY59" fmla="*/ 145447 h 577432"/>
              <a:gd name="connsiteX60" fmla="*/ 475254 w 571147"/>
              <a:gd name="connsiteY60" fmla="*/ 154652 h 577432"/>
              <a:gd name="connsiteX61" fmla="*/ 479865 w 571147"/>
              <a:gd name="connsiteY61" fmla="*/ 159255 h 577432"/>
              <a:gd name="connsiteX62" fmla="*/ 484475 w 571147"/>
              <a:gd name="connsiteY62" fmla="*/ 154652 h 577432"/>
              <a:gd name="connsiteX63" fmla="*/ 484475 w 571147"/>
              <a:gd name="connsiteY63" fmla="*/ 145447 h 577432"/>
              <a:gd name="connsiteX64" fmla="*/ 522279 w 571147"/>
              <a:gd name="connsiteY64" fmla="*/ 113228 h 577432"/>
              <a:gd name="connsiteX65" fmla="*/ 484475 w 571147"/>
              <a:gd name="connsiteY65" fmla="*/ 80088 h 577432"/>
              <a:gd name="connsiteX66" fmla="*/ 484475 w 571147"/>
              <a:gd name="connsiteY66" fmla="*/ 51551 h 577432"/>
              <a:gd name="connsiteX67" fmla="*/ 511214 w 571147"/>
              <a:gd name="connsiteY67" fmla="*/ 68121 h 577432"/>
              <a:gd name="connsiteX68" fmla="*/ 520435 w 571147"/>
              <a:gd name="connsiteY68" fmla="*/ 58915 h 577432"/>
              <a:gd name="connsiteX69" fmla="*/ 484475 w 571147"/>
              <a:gd name="connsiteY69" fmla="*/ 35901 h 577432"/>
              <a:gd name="connsiteX70" fmla="*/ 484475 w 571147"/>
              <a:gd name="connsiteY70" fmla="*/ 27617 h 577432"/>
              <a:gd name="connsiteX71" fmla="*/ 479865 w 571147"/>
              <a:gd name="connsiteY71" fmla="*/ 23014 h 577432"/>
              <a:gd name="connsiteX72" fmla="*/ 479865 w 571147"/>
              <a:gd name="connsiteY72" fmla="*/ 0 h 577432"/>
              <a:gd name="connsiteX73" fmla="*/ 571147 w 571147"/>
              <a:gd name="connsiteY73" fmla="*/ 91135 h 577432"/>
              <a:gd name="connsiteX74" fmla="*/ 479865 w 571147"/>
              <a:gd name="connsiteY74" fmla="*/ 182269 h 577432"/>
              <a:gd name="connsiteX75" fmla="*/ 388582 w 571147"/>
              <a:gd name="connsiteY75" fmla="*/ 91135 h 577432"/>
              <a:gd name="connsiteX76" fmla="*/ 479865 w 571147"/>
              <a:gd name="connsiteY76"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571147" h="577432">
                <a:moveTo>
                  <a:pt x="32552" y="406999"/>
                </a:moveTo>
                <a:lnTo>
                  <a:pt x="111849" y="406999"/>
                </a:lnTo>
                <a:cubicBezTo>
                  <a:pt x="125679" y="406999"/>
                  <a:pt x="137666" y="418054"/>
                  <a:pt x="137666" y="432794"/>
                </a:cubicBezTo>
                <a:lnTo>
                  <a:pt x="137666" y="550715"/>
                </a:lnTo>
                <a:cubicBezTo>
                  <a:pt x="137666" y="565456"/>
                  <a:pt x="125679" y="577432"/>
                  <a:pt x="111849" y="577432"/>
                </a:cubicBezTo>
                <a:lnTo>
                  <a:pt x="32552" y="577432"/>
                </a:lnTo>
                <a:cubicBezTo>
                  <a:pt x="18721" y="577432"/>
                  <a:pt x="6734" y="565456"/>
                  <a:pt x="6734" y="550715"/>
                </a:cubicBezTo>
                <a:lnTo>
                  <a:pt x="6734" y="432794"/>
                </a:lnTo>
                <a:cubicBezTo>
                  <a:pt x="6734" y="418054"/>
                  <a:pt x="18721" y="406999"/>
                  <a:pt x="32552" y="406999"/>
                </a:cubicBezTo>
                <a:close/>
                <a:moveTo>
                  <a:pt x="236302" y="314976"/>
                </a:moveTo>
                <a:lnTo>
                  <a:pt x="315688" y="314976"/>
                </a:lnTo>
                <a:cubicBezTo>
                  <a:pt x="329535" y="314976"/>
                  <a:pt x="341535" y="326948"/>
                  <a:pt x="341535" y="340761"/>
                </a:cubicBezTo>
                <a:lnTo>
                  <a:pt x="341535" y="550726"/>
                </a:lnTo>
                <a:cubicBezTo>
                  <a:pt x="341535" y="565460"/>
                  <a:pt x="329535" y="577432"/>
                  <a:pt x="315688" y="577432"/>
                </a:cubicBezTo>
                <a:lnTo>
                  <a:pt x="236302" y="577432"/>
                </a:lnTo>
                <a:cubicBezTo>
                  <a:pt x="221532" y="577432"/>
                  <a:pt x="210455" y="565460"/>
                  <a:pt x="210455" y="550726"/>
                </a:cubicBezTo>
                <a:lnTo>
                  <a:pt x="210455" y="340761"/>
                </a:lnTo>
                <a:cubicBezTo>
                  <a:pt x="210455" y="326948"/>
                  <a:pt x="221532" y="314976"/>
                  <a:pt x="236302" y="314976"/>
                </a:cubicBezTo>
                <a:close/>
                <a:moveTo>
                  <a:pt x="440171" y="209935"/>
                </a:moveTo>
                <a:lnTo>
                  <a:pt x="518634" y="209935"/>
                </a:lnTo>
                <a:cubicBezTo>
                  <a:pt x="533404" y="209935"/>
                  <a:pt x="545404" y="221909"/>
                  <a:pt x="545404" y="235724"/>
                </a:cubicBezTo>
                <a:lnTo>
                  <a:pt x="545404" y="550722"/>
                </a:lnTo>
                <a:cubicBezTo>
                  <a:pt x="545404" y="565458"/>
                  <a:pt x="533404" y="577432"/>
                  <a:pt x="518634" y="577432"/>
                </a:cubicBezTo>
                <a:lnTo>
                  <a:pt x="440171" y="577432"/>
                </a:lnTo>
                <a:cubicBezTo>
                  <a:pt x="425401" y="577432"/>
                  <a:pt x="414324" y="565458"/>
                  <a:pt x="414324" y="550722"/>
                </a:cubicBezTo>
                <a:lnTo>
                  <a:pt x="414324" y="235724"/>
                </a:lnTo>
                <a:cubicBezTo>
                  <a:pt x="414324" y="221909"/>
                  <a:pt x="425401" y="209935"/>
                  <a:pt x="440171" y="209935"/>
                </a:cubicBezTo>
                <a:close/>
                <a:moveTo>
                  <a:pt x="296320" y="121530"/>
                </a:moveTo>
                <a:lnTo>
                  <a:pt x="361828" y="134423"/>
                </a:lnTo>
                <a:cubicBezTo>
                  <a:pt x="365519" y="135344"/>
                  <a:pt x="368287" y="138107"/>
                  <a:pt x="370132" y="141791"/>
                </a:cubicBezTo>
                <a:cubicBezTo>
                  <a:pt x="371977" y="144554"/>
                  <a:pt x="372900" y="149159"/>
                  <a:pt x="371055" y="152843"/>
                </a:cubicBezTo>
                <a:lnTo>
                  <a:pt x="346143" y="213626"/>
                </a:lnTo>
                <a:cubicBezTo>
                  <a:pt x="344298" y="219152"/>
                  <a:pt x="339684" y="221915"/>
                  <a:pt x="334149" y="221915"/>
                </a:cubicBezTo>
                <a:cubicBezTo>
                  <a:pt x="334149" y="221915"/>
                  <a:pt x="334149" y="221915"/>
                  <a:pt x="333226" y="221915"/>
                </a:cubicBezTo>
                <a:cubicBezTo>
                  <a:pt x="328613" y="221915"/>
                  <a:pt x="323999" y="219152"/>
                  <a:pt x="322154" y="215468"/>
                </a:cubicBezTo>
                <a:lnTo>
                  <a:pt x="308314" y="190602"/>
                </a:lnTo>
                <a:lnTo>
                  <a:pt x="19522" y="339798"/>
                </a:lnTo>
                <a:cubicBezTo>
                  <a:pt x="16754" y="340719"/>
                  <a:pt x="14909" y="340719"/>
                  <a:pt x="13064" y="340719"/>
                </a:cubicBezTo>
                <a:cubicBezTo>
                  <a:pt x="8450" y="340719"/>
                  <a:pt x="3837" y="337956"/>
                  <a:pt x="1069" y="334272"/>
                </a:cubicBezTo>
                <a:cubicBezTo>
                  <a:pt x="-1699" y="327826"/>
                  <a:pt x="1069" y="319537"/>
                  <a:pt x="7528" y="315853"/>
                </a:cubicBezTo>
                <a:lnTo>
                  <a:pt x="296320" y="167578"/>
                </a:lnTo>
                <a:lnTo>
                  <a:pt x="281557" y="139949"/>
                </a:lnTo>
                <a:cubicBezTo>
                  <a:pt x="279712" y="135344"/>
                  <a:pt x="279712" y="129819"/>
                  <a:pt x="283402" y="126135"/>
                </a:cubicBezTo>
                <a:cubicBezTo>
                  <a:pt x="286170" y="121530"/>
                  <a:pt x="291706" y="119688"/>
                  <a:pt x="296320" y="121530"/>
                </a:cubicBezTo>
                <a:close/>
                <a:moveTo>
                  <a:pt x="484451" y="100307"/>
                </a:moveTo>
                <a:cubicBezTo>
                  <a:pt x="492773" y="102156"/>
                  <a:pt x="502944" y="104930"/>
                  <a:pt x="502944" y="115101"/>
                </a:cubicBezTo>
                <a:cubicBezTo>
                  <a:pt x="502944" y="125273"/>
                  <a:pt x="493698" y="128971"/>
                  <a:pt x="484451" y="129896"/>
                </a:cubicBezTo>
                <a:close/>
                <a:moveTo>
                  <a:pt x="475278" y="51633"/>
                </a:moveTo>
                <a:lnTo>
                  <a:pt x="475278" y="78263"/>
                </a:lnTo>
                <a:cubicBezTo>
                  <a:pt x="464231" y="76426"/>
                  <a:pt x="458708" y="71835"/>
                  <a:pt x="458708" y="64489"/>
                </a:cubicBezTo>
                <a:cubicBezTo>
                  <a:pt x="458708" y="58061"/>
                  <a:pt x="465152" y="51633"/>
                  <a:pt x="475278" y="51633"/>
                </a:cubicBezTo>
                <a:close/>
                <a:moveTo>
                  <a:pt x="479865" y="23014"/>
                </a:moveTo>
                <a:cubicBezTo>
                  <a:pt x="477098" y="23014"/>
                  <a:pt x="475254" y="25775"/>
                  <a:pt x="475254" y="27617"/>
                </a:cubicBezTo>
                <a:lnTo>
                  <a:pt x="475254" y="35901"/>
                </a:lnTo>
                <a:cubicBezTo>
                  <a:pt x="456813" y="36822"/>
                  <a:pt x="439295" y="46948"/>
                  <a:pt x="439295" y="67200"/>
                </a:cubicBezTo>
                <a:cubicBezTo>
                  <a:pt x="439295" y="84691"/>
                  <a:pt x="453125" y="93896"/>
                  <a:pt x="475254" y="98499"/>
                </a:cubicBezTo>
                <a:lnTo>
                  <a:pt x="475254" y="129798"/>
                </a:lnTo>
                <a:cubicBezTo>
                  <a:pt x="450359" y="128877"/>
                  <a:pt x="463268" y="107704"/>
                  <a:pt x="446671" y="107704"/>
                </a:cubicBezTo>
                <a:cubicBezTo>
                  <a:pt x="441139" y="107704"/>
                  <a:pt x="437451" y="111387"/>
                  <a:pt x="437451" y="117830"/>
                </a:cubicBezTo>
                <a:cubicBezTo>
                  <a:pt x="437451" y="129798"/>
                  <a:pt x="450359" y="144526"/>
                  <a:pt x="475254" y="145447"/>
                </a:cubicBezTo>
                <a:lnTo>
                  <a:pt x="475254" y="154652"/>
                </a:lnTo>
                <a:cubicBezTo>
                  <a:pt x="475254" y="157414"/>
                  <a:pt x="477098" y="159255"/>
                  <a:pt x="479865" y="159255"/>
                </a:cubicBezTo>
                <a:cubicBezTo>
                  <a:pt x="482631" y="159255"/>
                  <a:pt x="484475" y="157414"/>
                  <a:pt x="484475" y="154652"/>
                </a:cubicBezTo>
                <a:lnTo>
                  <a:pt x="484475" y="145447"/>
                </a:lnTo>
                <a:cubicBezTo>
                  <a:pt x="506604" y="143606"/>
                  <a:pt x="522279" y="133480"/>
                  <a:pt x="522279" y="113228"/>
                </a:cubicBezTo>
                <a:cubicBezTo>
                  <a:pt x="522279" y="90214"/>
                  <a:pt x="504760" y="84691"/>
                  <a:pt x="484475" y="80088"/>
                </a:cubicBezTo>
                <a:lnTo>
                  <a:pt x="484475" y="51551"/>
                </a:lnTo>
                <a:cubicBezTo>
                  <a:pt x="501072" y="51551"/>
                  <a:pt x="501072" y="68121"/>
                  <a:pt x="511214" y="68121"/>
                </a:cubicBezTo>
                <a:cubicBezTo>
                  <a:pt x="515824" y="68121"/>
                  <a:pt x="520435" y="64439"/>
                  <a:pt x="520435" y="58915"/>
                </a:cubicBezTo>
                <a:cubicBezTo>
                  <a:pt x="520435" y="43266"/>
                  <a:pt x="496461" y="35901"/>
                  <a:pt x="484475" y="35901"/>
                </a:cubicBezTo>
                <a:lnTo>
                  <a:pt x="484475" y="27617"/>
                </a:lnTo>
                <a:cubicBezTo>
                  <a:pt x="484475" y="25775"/>
                  <a:pt x="482631" y="23014"/>
                  <a:pt x="479865" y="23014"/>
                </a:cubicBezTo>
                <a:close/>
                <a:moveTo>
                  <a:pt x="479865" y="0"/>
                </a:moveTo>
                <a:cubicBezTo>
                  <a:pt x="529655" y="0"/>
                  <a:pt x="571147" y="40504"/>
                  <a:pt x="571147" y="91135"/>
                </a:cubicBezTo>
                <a:cubicBezTo>
                  <a:pt x="571147" y="141765"/>
                  <a:pt x="529655" y="182269"/>
                  <a:pt x="479865" y="182269"/>
                </a:cubicBezTo>
                <a:cubicBezTo>
                  <a:pt x="429152" y="182269"/>
                  <a:pt x="388582" y="141765"/>
                  <a:pt x="388582" y="91135"/>
                </a:cubicBezTo>
                <a:cubicBezTo>
                  <a:pt x="388582" y="40504"/>
                  <a:pt x="429152" y="0"/>
                  <a:pt x="479865" y="0"/>
                </a:cubicBezTo>
                <a:close/>
              </a:path>
            </a:pathLst>
          </a:custGeom>
          <a:gradFill flip="none" rotWithShape="1">
            <a:gsLst>
              <a:gs pos="7000">
                <a:srgbClr val="2644D6"/>
              </a:gs>
              <a:gs pos="100000">
                <a:srgbClr val="2296FF">
                  <a:alpha val="52000"/>
                </a:srgbClr>
              </a:gs>
            </a:gsLst>
            <a:lin ang="16200000" scaled="1"/>
            <a:tileRect/>
          </a:gradFill>
          <a:ln>
            <a:noFill/>
          </a:ln>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dirty="0">
              <a:ea typeface="黑体" panose="02010609060101010101" charset="-122"/>
            </a:endParaRPr>
          </a:p>
        </p:txBody>
      </p:sp>
      <p:sp>
        <p:nvSpPr>
          <p:cNvPr id="88" name="文本框 87"/>
          <p:cNvSpPr txBox="1"/>
          <p:nvPr/>
        </p:nvSpPr>
        <p:spPr>
          <a:xfrm>
            <a:off x="2110105" y="1443355"/>
            <a:ext cx="4759960" cy="368300"/>
          </a:xfrm>
          <a:prstGeom prst="rect">
            <a:avLst/>
          </a:prstGeom>
          <a:noFill/>
        </p:spPr>
        <p:txBody>
          <a:bodyPr wrap="square" rtlCol="0">
            <a:spAutoFit/>
          </a:bodyPr>
          <a:lstStyle/>
          <a:p>
            <a:r>
              <a:rPr lang="zh-CN" altLang="en-US" dirty="0">
                <a:solidFill>
                  <a:schemeClr val="tx1">
                    <a:lumMod val="85000"/>
                    <a:lumOff val="15000"/>
                  </a:schemeClr>
                </a:solidFill>
                <a:latin typeface="Arial" panose="020B0604020202090204" pitchFamily="34" charset="0"/>
                <a:ea typeface="黑体" panose="02010609060101010101" charset="-122"/>
              </a:rPr>
              <a:t>年度总营收增长图（单位：亿元）</a:t>
            </a:r>
            <a:endParaRPr lang="zh-CN" altLang="en-US" sz="2800" b="1" dirty="0">
              <a:solidFill>
                <a:schemeClr val="tx1">
                  <a:lumMod val="85000"/>
                  <a:lumOff val="15000"/>
                </a:schemeClr>
              </a:solidFill>
              <a:latin typeface="Arial" panose="020B0604020202090204" pitchFamily="34" charset="0"/>
              <a:ea typeface="黑体" panose="02010609060101010101" charset="-122"/>
            </a:endParaRPr>
          </a:p>
        </p:txBody>
      </p:sp>
      <p:sp>
        <p:nvSpPr>
          <p:cNvPr id="91" name="文本框 90"/>
          <p:cNvSpPr txBox="1"/>
          <p:nvPr/>
        </p:nvSpPr>
        <p:spPr>
          <a:xfrm>
            <a:off x="8870950" y="2667000"/>
            <a:ext cx="1002030" cy="398780"/>
          </a:xfrm>
          <a:prstGeom prst="rect">
            <a:avLst/>
          </a:prstGeom>
          <a:noFill/>
        </p:spPr>
        <p:txBody>
          <a:bodyPr wrap="square" rtlCol="0">
            <a:spAutoFit/>
          </a:bodyPr>
          <a:lstStyle/>
          <a:p>
            <a:pPr algn="ctr"/>
            <a:r>
              <a:rPr lang="en-US" altLang="zh-CN" sz="2000" dirty="0">
                <a:solidFill>
                  <a:srgbClr val="2644D6"/>
                </a:solidFill>
                <a:latin typeface="Arial" panose="020B0604020202090204" pitchFamily="34" charset="0"/>
                <a:ea typeface="黑体" panose="02010609060101010101" charset="-122"/>
              </a:rPr>
              <a:t>17.03</a:t>
            </a:r>
            <a:endParaRPr lang="en-US" altLang="zh-CN" sz="2000" dirty="0">
              <a:solidFill>
                <a:srgbClr val="2644D6"/>
              </a:solidFill>
              <a:latin typeface="Arial" panose="020B0604020202090204" pitchFamily="34" charset="0"/>
              <a:ea typeface="黑体" panose="02010609060101010101" charset="-122"/>
            </a:endParaRPr>
          </a:p>
        </p:txBody>
      </p:sp>
      <p:sp>
        <p:nvSpPr>
          <p:cNvPr id="93" name="文本框 92"/>
          <p:cNvSpPr txBox="1"/>
          <p:nvPr/>
        </p:nvSpPr>
        <p:spPr>
          <a:xfrm>
            <a:off x="9056370" y="5635625"/>
            <a:ext cx="779145" cy="306705"/>
          </a:xfrm>
          <a:prstGeom prst="rect">
            <a:avLst/>
          </a:prstGeom>
          <a:noFill/>
        </p:spPr>
        <p:txBody>
          <a:bodyPr wrap="square" rtlCol="0">
            <a:spAutoFit/>
          </a:bodyPr>
          <a:lstStyle/>
          <a:p>
            <a:pPr algn="ctr"/>
            <a:r>
              <a:rPr lang="en-US" altLang="zh-CN" sz="1400" dirty="0">
                <a:solidFill>
                  <a:schemeClr val="tx1">
                    <a:lumMod val="85000"/>
                    <a:lumOff val="15000"/>
                  </a:schemeClr>
                </a:solidFill>
                <a:latin typeface="Arial" panose="020B0604020202090204" pitchFamily="34" charset="0"/>
                <a:ea typeface="黑体" panose="02010609060101010101" charset="-122"/>
              </a:rPr>
              <a:t>2020</a:t>
            </a:r>
            <a:r>
              <a:rPr lang="zh-CN" altLang="en-US" sz="1400" dirty="0">
                <a:solidFill>
                  <a:schemeClr val="tx1">
                    <a:lumMod val="85000"/>
                    <a:lumOff val="15000"/>
                  </a:schemeClr>
                </a:solidFill>
                <a:latin typeface="Arial" panose="020B0604020202090204" pitchFamily="34" charset="0"/>
                <a:ea typeface="黑体" panose="02010609060101010101" charset="-122"/>
              </a:rPr>
              <a:t>年</a:t>
            </a:r>
            <a:endParaRPr lang="zh-CN" altLang="en-US" sz="1400" dirty="0">
              <a:solidFill>
                <a:srgbClr val="2644D6"/>
              </a:solidFill>
              <a:latin typeface="Arial" panose="020B0604020202090204" pitchFamily="34" charset="0"/>
              <a:ea typeface="黑体" panose="02010609060101010101" charset="-122"/>
            </a:endParaRPr>
          </a:p>
        </p:txBody>
      </p:sp>
      <p:sp>
        <p:nvSpPr>
          <p:cNvPr id="94" name="文本框 93"/>
          <p:cNvSpPr txBox="1"/>
          <p:nvPr/>
        </p:nvSpPr>
        <p:spPr>
          <a:xfrm>
            <a:off x="1833245" y="5012055"/>
            <a:ext cx="704215" cy="398780"/>
          </a:xfrm>
          <a:prstGeom prst="rect">
            <a:avLst/>
          </a:prstGeom>
          <a:noFill/>
        </p:spPr>
        <p:txBody>
          <a:bodyPr wrap="square" rtlCol="0">
            <a:spAutoFit/>
          </a:bodyPr>
          <a:lstStyle/>
          <a:p>
            <a:pPr algn="ctr"/>
            <a:r>
              <a:rPr lang="en-US" altLang="zh-CN" sz="2000" dirty="0">
                <a:solidFill>
                  <a:srgbClr val="2644D6"/>
                </a:solidFill>
                <a:latin typeface="Arial" panose="020B0604020202090204" pitchFamily="34" charset="0"/>
                <a:ea typeface="黑体" panose="02010609060101010101" charset="-122"/>
              </a:rPr>
              <a:t>0.48</a:t>
            </a:r>
            <a:endParaRPr lang="en-US" altLang="zh-CN" sz="2000" dirty="0">
              <a:solidFill>
                <a:srgbClr val="2644D6"/>
              </a:solidFill>
              <a:latin typeface="Arial" panose="020B0604020202090204" pitchFamily="34" charset="0"/>
              <a:ea typeface="黑体" panose="02010609060101010101" charset="-122"/>
            </a:endParaRPr>
          </a:p>
        </p:txBody>
      </p:sp>
      <p:sp>
        <p:nvSpPr>
          <p:cNvPr id="95" name="文本框 94"/>
          <p:cNvSpPr txBox="1"/>
          <p:nvPr/>
        </p:nvSpPr>
        <p:spPr>
          <a:xfrm>
            <a:off x="2592070" y="4786630"/>
            <a:ext cx="862330" cy="398780"/>
          </a:xfrm>
          <a:prstGeom prst="rect">
            <a:avLst/>
          </a:prstGeom>
          <a:noFill/>
        </p:spPr>
        <p:txBody>
          <a:bodyPr wrap="square" rtlCol="0">
            <a:spAutoFit/>
          </a:bodyPr>
          <a:lstStyle/>
          <a:p>
            <a:pPr algn="ctr"/>
            <a:r>
              <a:rPr lang="en-US" altLang="zh-CN" sz="2000" dirty="0">
                <a:solidFill>
                  <a:srgbClr val="2644D6"/>
                </a:solidFill>
                <a:latin typeface="Arial" panose="020B0604020202090204" pitchFamily="34" charset="0"/>
                <a:ea typeface="黑体" panose="02010609060101010101" charset="-122"/>
              </a:rPr>
              <a:t>1.44</a:t>
            </a:r>
            <a:endParaRPr lang="en-US" altLang="zh-CN" sz="2000" dirty="0">
              <a:solidFill>
                <a:srgbClr val="2644D6"/>
              </a:solidFill>
              <a:latin typeface="Arial" panose="020B0604020202090204" pitchFamily="34" charset="0"/>
              <a:ea typeface="黑体" panose="02010609060101010101" charset="-122"/>
            </a:endParaRPr>
          </a:p>
        </p:txBody>
      </p:sp>
      <p:sp>
        <p:nvSpPr>
          <p:cNvPr id="96" name="文本框 95"/>
          <p:cNvSpPr txBox="1"/>
          <p:nvPr/>
        </p:nvSpPr>
        <p:spPr>
          <a:xfrm>
            <a:off x="4255135" y="4412615"/>
            <a:ext cx="761365" cy="398780"/>
          </a:xfrm>
          <a:prstGeom prst="rect">
            <a:avLst/>
          </a:prstGeom>
          <a:noFill/>
        </p:spPr>
        <p:txBody>
          <a:bodyPr wrap="square" rtlCol="0">
            <a:spAutoFit/>
          </a:bodyPr>
          <a:lstStyle/>
          <a:p>
            <a:pPr algn="ctr"/>
            <a:r>
              <a:rPr lang="en-US" altLang="zh-CN" sz="2000" dirty="0">
                <a:solidFill>
                  <a:srgbClr val="2644D6"/>
                </a:solidFill>
                <a:latin typeface="Arial" panose="020B0604020202090204" pitchFamily="34" charset="0"/>
                <a:ea typeface="黑体" panose="02010609060101010101" charset="-122"/>
              </a:rPr>
              <a:t>2.75</a:t>
            </a:r>
            <a:endParaRPr lang="en-US" altLang="zh-CN" sz="2000" dirty="0">
              <a:solidFill>
                <a:srgbClr val="2644D6"/>
              </a:solidFill>
              <a:latin typeface="Arial" panose="020B0604020202090204" pitchFamily="34" charset="0"/>
              <a:ea typeface="黑体" panose="02010609060101010101" charset="-122"/>
            </a:endParaRPr>
          </a:p>
        </p:txBody>
      </p:sp>
      <p:sp>
        <p:nvSpPr>
          <p:cNvPr id="97" name="文本框 96"/>
          <p:cNvSpPr txBox="1"/>
          <p:nvPr/>
        </p:nvSpPr>
        <p:spPr>
          <a:xfrm>
            <a:off x="3457575" y="4613275"/>
            <a:ext cx="794385" cy="398780"/>
          </a:xfrm>
          <a:prstGeom prst="rect">
            <a:avLst/>
          </a:prstGeom>
          <a:noFill/>
        </p:spPr>
        <p:txBody>
          <a:bodyPr wrap="square" rtlCol="0">
            <a:spAutoFit/>
          </a:bodyPr>
          <a:lstStyle/>
          <a:p>
            <a:pPr algn="ctr"/>
            <a:r>
              <a:rPr lang="en-US" altLang="zh-CN" sz="2000" dirty="0">
                <a:solidFill>
                  <a:srgbClr val="2644D6"/>
                </a:solidFill>
                <a:latin typeface="Arial" panose="020B0604020202090204" pitchFamily="34" charset="0"/>
                <a:ea typeface="黑体" panose="02010609060101010101" charset="-122"/>
              </a:rPr>
              <a:t>2.19</a:t>
            </a:r>
            <a:endParaRPr lang="en-US" altLang="zh-CN" sz="2000" dirty="0">
              <a:solidFill>
                <a:srgbClr val="2644D6"/>
              </a:solidFill>
              <a:latin typeface="Arial" panose="020B0604020202090204" pitchFamily="34" charset="0"/>
              <a:ea typeface="黑体" panose="02010609060101010101" charset="-122"/>
            </a:endParaRPr>
          </a:p>
        </p:txBody>
      </p:sp>
      <p:sp>
        <p:nvSpPr>
          <p:cNvPr id="98" name="文本框 97"/>
          <p:cNvSpPr txBox="1"/>
          <p:nvPr/>
        </p:nvSpPr>
        <p:spPr>
          <a:xfrm>
            <a:off x="4260850" y="5635625"/>
            <a:ext cx="804545" cy="306705"/>
          </a:xfrm>
          <a:prstGeom prst="rect">
            <a:avLst/>
          </a:prstGeom>
          <a:noFill/>
        </p:spPr>
        <p:txBody>
          <a:bodyPr wrap="square" rtlCol="0">
            <a:spAutoFit/>
          </a:bodyPr>
          <a:lstStyle/>
          <a:p>
            <a:pPr algn="ctr"/>
            <a:r>
              <a:rPr lang="en-US" altLang="zh-CN" sz="1400" dirty="0">
                <a:solidFill>
                  <a:schemeClr val="tx1">
                    <a:lumMod val="85000"/>
                    <a:lumOff val="15000"/>
                  </a:schemeClr>
                </a:solidFill>
                <a:latin typeface="Arial" panose="020B0604020202090204" pitchFamily="34" charset="0"/>
                <a:ea typeface="黑体" panose="02010609060101010101" charset="-122"/>
              </a:rPr>
              <a:t>2014</a:t>
            </a:r>
            <a:r>
              <a:rPr lang="zh-CN" altLang="en-US" sz="1400" dirty="0">
                <a:solidFill>
                  <a:schemeClr val="tx1">
                    <a:lumMod val="85000"/>
                    <a:lumOff val="15000"/>
                  </a:schemeClr>
                </a:solidFill>
                <a:latin typeface="Arial" panose="020B0604020202090204" pitchFamily="34" charset="0"/>
                <a:ea typeface="黑体" panose="02010609060101010101" charset="-122"/>
              </a:rPr>
              <a:t>年</a:t>
            </a:r>
            <a:endParaRPr lang="zh-CN" altLang="en-US" sz="1400" dirty="0">
              <a:solidFill>
                <a:srgbClr val="2644D6"/>
              </a:solidFill>
              <a:latin typeface="Arial" panose="020B0604020202090204" pitchFamily="34" charset="0"/>
              <a:ea typeface="黑体" panose="02010609060101010101" charset="-122"/>
            </a:endParaRPr>
          </a:p>
        </p:txBody>
      </p:sp>
      <p:sp>
        <p:nvSpPr>
          <p:cNvPr id="99" name="文本框 98"/>
          <p:cNvSpPr txBox="1"/>
          <p:nvPr/>
        </p:nvSpPr>
        <p:spPr>
          <a:xfrm>
            <a:off x="3439160" y="5635625"/>
            <a:ext cx="774700" cy="306705"/>
          </a:xfrm>
          <a:prstGeom prst="rect">
            <a:avLst/>
          </a:prstGeom>
          <a:noFill/>
        </p:spPr>
        <p:txBody>
          <a:bodyPr wrap="square" rtlCol="0">
            <a:spAutoFit/>
          </a:bodyPr>
          <a:lstStyle/>
          <a:p>
            <a:pPr algn="ctr"/>
            <a:r>
              <a:rPr lang="en-US" altLang="zh-CN" sz="1400" dirty="0">
                <a:solidFill>
                  <a:schemeClr val="tx1">
                    <a:lumMod val="85000"/>
                    <a:lumOff val="15000"/>
                  </a:schemeClr>
                </a:solidFill>
                <a:latin typeface="Arial" panose="020B0604020202090204" pitchFamily="34" charset="0"/>
                <a:ea typeface="黑体" panose="02010609060101010101" charset="-122"/>
              </a:rPr>
              <a:t>2013</a:t>
            </a:r>
            <a:r>
              <a:rPr lang="zh-CN" altLang="en-US" sz="1400" dirty="0">
                <a:solidFill>
                  <a:schemeClr val="tx1">
                    <a:lumMod val="85000"/>
                    <a:lumOff val="15000"/>
                  </a:schemeClr>
                </a:solidFill>
                <a:latin typeface="Arial" panose="020B0604020202090204" pitchFamily="34" charset="0"/>
                <a:ea typeface="黑体" panose="02010609060101010101" charset="-122"/>
              </a:rPr>
              <a:t>年</a:t>
            </a:r>
            <a:endParaRPr lang="zh-CN" altLang="en-US" sz="1400" dirty="0">
              <a:solidFill>
                <a:srgbClr val="2644D6"/>
              </a:solidFill>
              <a:latin typeface="Arial" panose="020B0604020202090204" pitchFamily="34" charset="0"/>
              <a:ea typeface="黑体" panose="02010609060101010101" charset="-122"/>
            </a:endParaRPr>
          </a:p>
        </p:txBody>
      </p:sp>
      <p:sp>
        <p:nvSpPr>
          <p:cNvPr id="100" name="文本框 99"/>
          <p:cNvSpPr txBox="1"/>
          <p:nvPr/>
        </p:nvSpPr>
        <p:spPr>
          <a:xfrm>
            <a:off x="2662555" y="5635625"/>
            <a:ext cx="756920" cy="306705"/>
          </a:xfrm>
          <a:prstGeom prst="rect">
            <a:avLst/>
          </a:prstGeom>
          <a:noFill/>
        </p:spPr>
        <p:txBody>
          <a:bodyPr wrap="square" rtlCol="0">
            <a:spAutoFit/>
          </a:bodyPr>
          <a:lstStyle/>
          <a:p>
            <a:pPr algn="ctr"/>
            <a:r>
              <a:rPr lang="en-US" altLang="zh-CN" sz="1400" dirty="0">
                <a:solidFill>
                  <a:schemeClr val="tx1">
                    <a:lumMod val="85000"/>
                    <a:lumOff val="15000"/>
                  </a:schemeClr>
                </a:solidFill>
                <a:latin typeface="Arial" panose="020B0604020202090204" pitchFamily="34" charset="0"/>
                <a:ea typeface="黑体" panose="02010609060101010101" charset="-122"/>
              </a:rPr>
              <a:t>2012</a:t>
            </a:r>
            <a:r>
              <a:rPr lang="zh-CN" altLang="en-US" sz="1400" dirty="0">
                <a:solidFill>
                  <a:schemeClr val="tx1">
                    <a:lumMod val="85000"/>
                    <a:lumOff val="15000"/>
                  </a:schemeClr>
                </a:solidFill>
                <a:latin typeface="Arial" panose="020B0604020202090204" pitchFamily="34" charset="0"/>
                <a:ea typeface="黑体" panose="02010609060101010101" charset="-122"/>
              </a:rPr>
              <a:t>年</a:t>
            </a:r>
            <a:endParaRPr lang="zh-CN" altLang="en-US" sz="1400" dirty="0">
              <a:solidFill>
                <a:srgbClr val="2644D6"/>
              </a:solidFill>
              <a:latin typeface="Arial" panose="020B0604020202090204" pitchFamily="34" charset="0"/>
              <a:ea typeface="黑体" panose="02010609060101010101" charset="-122"/>
            </a:endParaRPr>
          </a:p>
        </p:txBody>
      </p:sp>
      <p:sp>
        <p:nvSpPr>
          <p:cNvPr id="101" name="文本框 100"/>
          <p:cNvSpPr txBox="1"/>
          <p:nvPr/>
        </p:nvSpPr>
        <p:spPr>
          <a:xfrm>
            <a:off x="1786890" y="5635625"/>
            <a:ext cx="855980" cy="306705"/>
          </a:xfrm>
          <a:prstGeom prst="rect">
            <a:avLst/>
          </a:prstGeom>
          <a:noFill/>
        </p:spPr>
        <p:txBody>
          <a:bodyPr wrap="square" rtlCol="0">
            <a:spAutoFit/>
          </a:bodyPr>
          <a:lstStyle/>
          <a:p>
            <a:pPr algn="ctr"/>
            <a:r>
              <a:rPr lang="en-US" altLang="zh-CN" sz="1400" dirty="0">
                <a:solidFill>
                  <a:schemeClr val="tx1">
                    <a:lumMod val="85000"/>
                    <a:lumOff val="15000"/>
                  </a:schemeClr>
                </a:solidFill>
                <a:latin typeface="Arial" panose="020B0604020202090204" pitchFamily="34" charset="0"/>
                <a:ea typeface="黑体" panose="02010609060101010101" charset="-122"/>
              </a:rPr>
              <a:t>2011</a:t>
            </a:r>
            <a:r>
              <a:rPr lang="zh-CN" altLang="en-US" sz="1400" dirty="0">
                <a:solidFill>
                  <a:schemeClr val="tx1">
                    <a:lumMod val="85000"/>
                    <a:lumOff val="15000"/>
                  </a:schemeClr>
                </a:solidFill>
                <a:latin typeface="Arial" panose="020B0604020202090204" pitchFamily="34" charset="0"/>
                <a:ea typeface="黑体" panose="02010609060101010101" charset="-122"/>
              </a:rPr>
              <a:t>年</a:t>
            </a:r>
            <a:endParaRPr lang="zh-CN" altLang="en-US" sz="1400" dirty="0">
              <a:solidFill>
                <a:srgbClr val="2644D6"/>
              </a:solidFill>
              <a:latin typeface="Arial" panose="020B0604020202090204" pitchFamily="34" charset="0"/>
              <a:ea typeface="黑体" panose="02010609060101010101" charset="-122"/>
            </a:endParaRPr>
          </a:p>
        </p:txBody>
      </p:sp>
      <p:sp>
        <p:nvSpPr>
          <p:cNvPr id="12" name="文本框 11"/>
          <p:cNvSpPr txBox="1"/>
          <p:nvPr/>
        </p:nvSpPr>
        <p:spPr>
          <a:xfrm>
            <a:off x="9844405" y="5635625"/>
            <a:ext cx="833755" cy="306705"/>
          </a:xfrm>
          <a:prstGeom prst="rect">
            <a:avLst/>
          </a:prstGeom>
          <a:noFill/>
        </p:spPr>
        <p:txBody>
          <a:bodyPr wrap="square" rtlCol="0">
            <a:spAutoFit/>
          </a:bodyPr>
          <a:lstStyle/>
          <a:p>
            <a:pPr algn="ctr"/>
            <a:r>
              <a:rPr lang="en-US" altLang="zh-CN" sz="1400" dirty="0">
                <a:solidFill>
                  <a:schemeClr val="tx1">
                    <a:lumMod val="85000"/>
                    <a:lumOff val="15000"/>
                  </a:schemeClr>
                </a:solidFill>
                <a:latin typeface="Arial" panose="020B0604020202090204" pitchFamily="34" charset="0"/>
                <a:ea typeface="黑体" panose="02010609060101010101" charset="-122"/>
              </a:rPr>
              <a:t>2021</a:t>
            </a:r>
            <a:r>
              <a:rPr lang="zh-CN" altLang="en-US" sz="1400" dirty="0">
                <a:solidFill>
                  <a:schemeClr val="tx1">
                    <a:lumMod val="85000"/>
                    <a:lumOff val="15000"/>
                  </a:schemeClr>
                </a:solidFill>
                <a:latin typeface="Arial" panose="020B0604020202090204" pitchFamily="34" charset="0"/>
                <a:ea typeface="黑体" panose="02010609060101010101" charset="-122"/>
              </a:rPr>
              <a:t>年</a:t>
            </a:r>
            <a:endParaRPr lang="zh-CN" altLang="en-US" sz="1400" dirty="0">
              <a:solidFill>
                <a:srgbClr val="2644D6"/>
              </a:solidFill>
              <a:latin typeface="Arial" panose="020B0604020202090204" pitchFamily="34" charset="0"/>
              <a:ea typeface="黑体" panose="02010609060101010101" charset="-122"/>
            </a:endParaRPr>
          </a:p>
        </p:txBody>
      </p:sp>
      <p:sp>
        <p:nvSpPr>
          <p:cNvPr id="13" name="文本框 12"/>
          <p:cNvSpPr txBox="1"/>
          <p:nvPr/>
        </p:nvSpPr>
        <p:spPr>
          <a:xfrm>
            <a:off x="9660255" y="2080260"/>
            <a:ext cx="1002030" cy="398780"/>
          </a:xfrm>
          <a:prstGeom prst="rect">
            <a:avLst/>
          </a:prstGeom>
          <a:noFill/>
        </p:spPr>
        <p:txBody>
          <a:bodyPr wrap="square" rtlCol="0">
            <a:spAutoFit/>
          </a:bodyPr>
          <a:lstStyle/>
          <a:p>
            <a:pPr algn="ctr"/>
            <a:r>
              <a:rPr lang="en-US" altLang="zh-CN" sz="2000" dirty="0">
                <a:solidFill>
                  <a:srgbClr val="2644D6"/>
                </a:solidFill>
                <a:latin typeface="Arial" panose="020B0604020202090204" pitchFamily="34" charset="0"/>
                <a:ea typeface="黑体" panose="02010609060101010101" charset="-122"/>
              </a:rPr>
              <a:t>22.28</a:t>
            </a:r>
            <a:endParaRPr lang="en-US" altLang="zh-CN" sz="2000" dirty="0">
              <a:solidFill>
                <a:srgbClr val="2644D6"/>
              </a:solidFill>
              <a:latin typeface="Arial" panose="020B0604020202090204" pitchFamily="34" charset="0"/>
              <a:ea typeface="黑体" panose="02010609060101010101" charset="-122"/>
            </a:endParaRPr>
          </a:p>
        </p:txBody>
      </p:sp>
      <p:sp>
        <p:nvSpPr>
          <p:cNvPr id="11" name="文本框 10"/>
          <p:cNvSpPr txBox="1"/>
          <p:nvPr/>
        </p:nvSpPr>
        <p:spPr>
          <a:xfrm rot="20400000">
            <a:off x="5086350" y="2538730"/>
            <a:ext cx="2633345" cy="368300"/>
          </a:xfrm>
          <a:prstGeom prst="rect">
            <a:avLst/>
          </a:prstGeom>
          <a:noFill/>
        </p:spPr>
        <p:txBody>
          <a:bodyPr wrap="square" rtlCol="0">
            <a:spAutoFit/>
          </a:bodyPr>
          <a:lstStyle/>
          <a:p>
            <a:r>
              <a:rPr lang="en-US" altLang="zh-CN" b="1">
                <a:latin typeface="Arial" panose="020B0604020202090204" pitchFamily="34" charset="0"/>
                <a:ea typeface="黑体" panose="02010609060101010101" charset="-122"/>
              </a:rPr>
              <a:t>CAGR 46.8%</a:t>
            </a:r>
            <a:endParaRPr lang="en-US" altLang="zh-CN" b="1">
              <a:latin typeface="Arial" panose="020B0604020202090204" pitchFamily="34" charset="0"/>
              <a:ea typeface="黑体" panose="02010609060101010101" charset="-122"/>
            </a:endParaRPr>
          </a:p>
        </p:txBody>
      </p:sp>
      <p:cxnSp>
        <p:nvCxnSpPr>
          <p:cNvPr id="2" name="直接箭头连接符 1"/>
          <p:cNvCxnSpPr/>
          <p:nvPr/>
        </p:nvCxnSpPr>
        <p:spPr>
          <a:xfrm flipV="1">
            <a:off x="3454400" y="2162175"/>
            <a:ext cx="5277485" cy="1992630"/>
          </a:xfrm>
          <a:prstGeom prst="straightConnector1">
            <a:avLst/>
          </a:prstGeom>
          <a:ln w="101600" cmpd="sng">
            <a:solidFill>
              <a:srgbClr val="E28E0A"/>
            </a:solidFill>
            <a:prstDash val="solid"/>
            <a:round/>
            <a:tailEnd type="stealth" w="sm" len="lg"/>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182370" y="1845310"/>
            <a:ext cx="9972040" cy="3977640"/>
            <a:chOff x="502" y="1866"/>
            <a:chExt cx="13298" cy="5304"/>
          </a:xfrm>
        </p:grpSpPr>
        <p:sp>
          <p:nvSpPr>
            <p:cNvPr id="12" name="object 2"/>
            <p:cNvSpPr txBox="1"/>
            <p:nvPr/>
          </p:nvSpPr>
          <p:spPr>
            <a:xfrm>
              <a:off x="872" y="3379"/>
              <a:ext cx="10380" cy="574"/>
            </a:xfrm>
            <a:prstGeom prst="rect">
              <a:avLst/>
            </a:prstGeom>
            <a:solidFill>
              <a:srgbClr val="033180"/>
            </a:solidFill>
          </p:spPr>
          <p:txBody>
            <a:bodyPr vert="horz" wrap="square" lIns="0" tIns="0" rIns="0" bIns="0" rtlCol="0" anchor="ctr">
              <a:spAutoFit/>
            </a:bodyPr>
            <a:lstStyle>
              <a:lvl1pPr algn="l" defTabSz="914400" rtl="0" eaLnBrk="1" latinLnBrk="0" hangingPunct="1">
                <a:lnSpc>
                  <a:spcPct val="100000"/>
                </a:lnSpc>
                <a:spcBef>
                  <a:spcPct val="0"/>
                </a:spcBef>
                <a:buNone/>
                <a:defRPr sz="2800" kern="1200">
                  <a:solidFill>
                    <a:schemeClr val="bg1"/>
                  </a:solidFill>
                  <a:latin typeface="思源黑体 CN Bold" panose="020B0800000000000000" pitchFamily="34" charset="-122"/>
                  <a:ea typeface="思源黑体 CN Bold" panose="020B0800000000000000" pitchFamily="34" charset="-122"/>
                  <a:cs typeface="+mj-cs"/>
                </a:defRPr>
              </a:lvl1pPr>
            </a:lstStyle>
            <a:p>
              <a:pPr marL="91440"/>
              <a:r>
                <a:rPr lang="zh-CN" altLang="en-US" smtClean="0">
                  <a:latin typeface="Arial" panose="020B0604020202090204" pitchFamily="34" charset="0"/>
                  <a:ea typeface="黑体" panose="02010609060101010101" charset="-122"/>
                </a:rPr>
                <a:t>户外机柜温控解决方案</a:t>
              </a:r>
              <a:r>
                <a:rPr lang="en-US" altLang="zh-CN" smtClean="0">
                  <a:latin typeface="Arial" panose="020B0604020202090204" pitchFamily="34" charset="0"/>
                  <a:ea typeface="黑体" panose="02010609060101010101" charset="-122"/>
                </a:rPr>
                <a:t>–</a:t>
              </a:r>
              <a:r>
                <a:rPr lang="zh-CN" altLang="en-US" smtClean="0">
                  <a:latin typeface="Arial" panose="020B0604020202090204" pitchFamily="34" charset="0"/>
                  <a:ea typeface="黑体" panose="02010609060101010101" charset="-122"/>
                </a:rPr>
                <a:t>户外机柜产品线</a:t>
              </a:r>
              <a:endParaRPr lang="zh-CN" altLang="en-US" dirty="0">
                <a:latin typeface="Arial" panose="020B0604020202090204" pitchFamily="34" charset="0"/>
                <a:ea typeface="黑体" panose="02010609060101010101" charset="-122"/>
              </a:endParaRPr>
            </a:p>
          </p:txBody>
        </p:sp>
        <p:grpSp>
          <p:nvGrpSpPr>
            <p:cNvPr id="13" name="组合 12"/>
            <p:cNvGrpSpPr/>
            <p:nvPr/>
          </p:nvGrpSpPr>
          <p:grpSpPr>
            <a:xfrm>
              <a:off x="7188" y="1896"/>
              <a:ext cx="4405" cy="2636"/>
              <a:chOff x="4550663" y="1203970"/>
              <a:chExt cx="2796922" cy="1638246"/>
            </a:xfrm>
          </p:grpSpPr>
          <p:pic>
            <p:nvPicPr>
              <p:cNvPr id="5" name="Picture 2" descr="C:\Users\19057684\Desktop\EC.jpgEC"/>
              <p:cNvPicPr>
                <a:picLocks noChangeAspect="1" noChangeArrowheads="1"/>
              </p:cNvPicPr>
              <p:nvPr/>
            </p:nvPicPr>
            <p:blipFill>
              <a:blip r:embed="rId1"/>
              <a:srcRect/>
              <a:stretch>
                <a:fillRect/>
              </a:stretch>
            </p:blipFill>
            <p:spPr bwMode="auto">
              <a:xfrm>
                <a:off x="4550663" y="1502285"/>
                <a:ext cx="1691640" cy="11820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2" cstate="print"/>
              <a:srcRect l="4180"/>
              <a:stretch>
                <a:fillRect/>
              </a:stretch>
            </p:blipFill>
            <p:spPr bwMode="auto">
              <a:xfrm>
                <a:off x="6275488" y="1203970"/>
                <a:ext cx="1072097" cy="1638246"/>
              </a:xfrm>
              <a:prstGeom prst="rect">
                <a:avLst/>
              </a:prstGeom>
              <a:noFill/>
              <a:ln w="9525">
                <a:noFill/>
                <a:miter lim="800000"/>
                <a:headEnd/>
                <a:tailEnd/>
              </a:ln>
            </p:spPr>
          </p:pic>
        </p:grpSp>
        <p:grpSp>
          <p:nvGrpSpPr>
            <p:cNvPr id="16" name="组合 15"/>
            <p:cNvGrpSpPr/>
            <p:nvPr/>
          </p:nvGrpSpPr>
          <p:grpSpPr>
            <a:xfrm>
              <a:off x="9490" y="4536"/>
              <a:ext cx="4270" cy="2577"/>
              <a:chOff x="5940908" y="2826123"/>
              <a:chExt cx="2711723" cy="1636577"/>
            </a:xfrm>
          </p:grpSpPr>
          <p:pic>
            <p:nvPicPr>
              <p:cNvPr id="26" name="Picture 10" descr="C:\Users\19057684\Desktop\HC1.pngHC1"/>
              <p:cNvPicPr>
                <a:picLocks noChangeAspect="1" noChangeArrowheads="1"/>
              </p:cNvPicPr>
              <p:nvPr/>
            </p:nvPicPr>
            <p:blipFill>
              <a:blip r:embed="rId3"/>
              <a:srcRect/>
              <a:stretch>
                <a:fillRect/>
              </a:stretch>
            </p:blipFill>
            <p:spPr bwMode="auto">
              <a:xfrm>
                <a:off x="7198481" y="2842700"/>
                <a:ext cx="1454150" cy="162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0908" y="2826123"/>
                <a:ext cx="988133" cy="162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8" name="组合 27"/>
            <p:cNvGrpSpPr/>
            <p:nvPr/>
          </p:nvGrpSpPr>
          <p:grpSpPr>
            <a:xfrm>
              <a:off x="2460" y="4562"/>
              <a:ext cx="4578" cy="2608"/>
              <a:chOff x="1581839" y="2824700"/>
              <a:chExt cx="2907030" cy="1656000"/>
            </a:xfrm>
          </p:grpSpPr>
          <p:pic>
            <p:nvPicPr>
              <p:cNvPr id="29" name="Picture 3" descr="C:\Users\19057684\Desktop\EX.jpgEX"/>
              <p:cNvPicPr>
                <a:picLocks noChangeAspect="1" noChangeArrowheads="1"/>
              </p:cNvPicPr>
              <p:nvPr/>
            </p:nvPicPr>
            <p:blipFill>
              <a:blip r:embed="rId5"/>
              <a:srcRect/>
              <a:stretch>
                <a:fillRect/>
              </a:stretch>
            </p:blipFill>
            <p:spPr bwMode="auto">
              <a:xfrm>
                <a:off x="3052499" y="2878675"/>
                <a:ext cx="1436370" cy="14547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81839" y="2824700"/>
                <a:ext cx="1392546" cy="165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1" name="组合 30"/>
            <p:cNvGrpSpPr/>
            <p:nvPr/>
          </p:nvGrpSpPr>
          <p:grpSpPr>
            <a:xfrm>
              <a:off x="502" y="1897"/>
              <a:ext cx="4348" cy="2381"/>
              <a:chOff x="304690" y="1204556"/>
              <a:chExt cx="2760814" cy="1512000"/>
            </a:xfrm>
          </p:grpSpPr>
          <p:pic>
            <p:nvPicPr>
              <p:cNvPr id="32" name="Picture 2" descr="C:\Users\19057684\Desktop\DC1.pngDC1"/>
              <p:cNvPicPr>
                <a:picLocks noChangeAspect="1" noChangeArrowheads="1"/>
              </p:cNvPicPr>
              <p:nvPr/>
            </p:nvPicPr>
            <p:blipFill>
              <a:blip r:embed="rId7"/>
              <a:srcRect/>
              <a:stretch>
                <a:fillRect/>
              </a:stretch>
            </p:blipFill>
            <p:spPr bwMode="auto">
              <a:xfrm>
                <a:off x="304690" y="1342351"/>
                <a:ext cx="1772285" cy="1338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 name="Picture 9"/>
              <p:cNvPicPr>
                <a:picLocks noChangeAspect="1" noChangeArrowheads="1"/>
              </p:cNvPicPr>
              <p:nvPr/>
            </p:nvPicPr>
            <p:blipFill>
              <a:blip r:embed="rId8"/>
              <a:srcRect/>
              <a:stretch>
                <a:fillRect/>
              </a:stretch>
            </p:blipFill>
            <p:spPr bwMode="auto">
              <a:xfrm>
                <a:off x="2124590" y="1204556"/>
                <a:ext cx="940914" cy="1512000"/>
              </a:xfrm>
              <a:prstGeom prst="rect">
                <a:avLst/>
              </a:prstGeom>
              <a:noFill/>
              <a:ln w="9525">
                <a:noFill/>
                <a:miter lim="800000"/>
                <a:headEnd/>
                <a:tailEnd/>
              </a:ln>
            </p:spPr>
          </p:pic>
        </p:grpSp>
        <p:sp>
          <p:nvSpPr>
            <p:cNvPr id="34" name="Rechteck 25"/>
            <p:cNvSpPr>
              <a:spLocks noChangeArrowheads="1"/>
            </p:cNvSpPr>
            <p:nvPr/>
          </p:nvSpPr>
          <p:spPr bwMode="auto">
            <a:xfrm flipH="1" flipV="1">
              <a:off x="4502" y="1866"/>
              <a:ext cx="2662" cy="2582"/>
            </a:xfrm>
            <a:custGeom>
              <a:avLst/>
              <a:gdLst>
                <a:gd name="T0" fmla="*/ 1 w 1658571"/>
                <a:gd name="T1" fmla="*/ 0 h 2125662"/>
                <a:gd name="T2" fmla="*/ 1450383 w 1658571"/>
                <a:gd name="T3" fmla="*/ 0 h 2125662"/>
                <a:gd name="T4" fmla="*/ 1450579 w 1658571"/>
                <a:gd name="T5" fmla="*/ 1481437 h 2125662"/>
                <a:gd name="T6" fmla="*/ 1667802 w 1658571"/>
                <a:gd name="T7" fmla="*/ 1661457 h 2125662"/>
                <a:gd name="T8" fmla="*/ 1450579 w 1658571"/>
                <a:gd name="T9" fmla="*/ 1841477 h 2125662"/>
                <a:gd name="T10" fmla="*/ 1450383 w 1658571"/>
                <a:gd name="T11" fmla="*/ 2125669 h 2125662"/>
                <a:gd name="T12" fmla="*/ 0 w 1658571"/>
                <a:gd name="T13" fmla="*/ 2125669 h 2125662"/>
                <a:gd name="T14" fmla="*/ 1 w 1658571"/>
                <a:gd name="T15" fmla="*/ 0 h 2125662"/>
                <a:gd name="T16" fmla="*/ 0 60000 65536"/>
                <a:gd name="T17" fmla="*/ 0 60000 65536"/>
                <a:gd name="T18" fmla="*/ 0 60000 65536"/>
                <a:gd name="T19" fmla="*/ 0 60000 65536"/>
                <a:gd name="T20" fmla="*/ 0 60000 65536"/>
                <a:gd name="T21" fmla="*/ 0 60000 65536"/>
                <a:gd name="T22" fmla="*/ 0 60000 65536"/>
                <a:gd name="T23" fmla="*/ 0 60000 65536"/>
                <a:gd name="T24" fmla="*/ 0 w 1658571"/>
                <a:gd name="T25" fmla="*/ 0 h 2125662"/>
                <a:gd name="T26" fmla="*/ 1658571 w 1658571"/>
                <a:gd name="T27" fmla="*/ 2125662 h 21256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58571" h="2125662">
                  <a:moveTo>
                    <a:pt x="1" y="0"/>
                  </a:moveTo>
                  <a:lnTo>
                    <a:pt x="1442352" y="0"/>
                  </a:lnTo>
                  <a:cubicBezTo>
                    <a:pt x="1442357" y="326496"/>
                    <a:pt x="1442542" y="1154918"/>
                    <a:pt x="1442547" y="1481414"/>
                  </a:cubicBezTo>
                  <a:lnTo>
                    <a:pt x="1658571" y="1661434"/>
                  </a:lnTo>
                  <a:lnTo>
                    <a:pt x="1442547" y="1841454"/>
                  </a:lnTo>
                  <a:cubicBezTo>
                    <a:pt x="1442604" y="1960897"/>
                    <a:pt x="1442295" y="2006219"/>
                    <a:pt x="1442352" y="2125662"/>
                  </a:cubicBezTo>
                  <a:lnTo>
                    <a:pt x="0" y="2125662"/>
                  </a:lnTo>
                  <a:cubicBezTo>
                    <a:pt x="0" y="1417108"/>
                    <a:pt x="1" y="708554"/>
                    <a:pt x="1" y="0"/>
                  </a:cubicBezTo>
                  <a:close/>
                </a:path>
              </a:pathLst>
            </a:custGeom>
            <a:solidFill>
              <a:schemeClr val="bg1">
                <a:lumMod val="85000"/>
              </a:schemeClr>
            </a:solidFill>
            <a:ln w="9525">
              <a:noFill/>
              <a:round/>
            </a:ln>
          </p:spPr>
          <p:txBody>
            <a:bodyPr/>
            <a:lstStyle/>
            <a:p>
              <a:pPr>
                <a:defRPr/>
              </a:pPr>
              <a:endParaRPr lang="en-GB" sz="1300" dirty="0">
                <a:solidFill>
                  <a:srgbClr val="000000"/>
                </a:solidFill>
                <a:latin typeface="Arial" panose="020B0604020202090204" pitchFamily="34" charset="0"/>
                <a:ea typeface="黑体" panose="02010609060101010101" charset="-122"/>
                <a:cs typeface="Arial" panose="020B0604020202090204" pitchFamily="34" charset="0"/>
              </a:endParaRPr>
            </a:p>
          </p:txBody>
        </p:sp>
        <p:sp>
          <p:nvSpPr>
            <p:cNvPr id="35" name="Rectangle 3"/>
            <p:cNvSpPr txBox="1">
              <a:spLocks noChangeArrowheads="1"/>
            </p:cNvSpPr>
            <p:nvPr/>
          </p:nvSpPr>
          <p:spPr bwMode="auto">
            <a:xfrm>
              <a:off x="5018" y="2853"/>
              <a:ext cx="1987" cy="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342900" indent="-342900">
                <a:defRPr sz="2400">
                  <a:solidFill>
                    <a:schemeClr val="tx1"/>
                  </a:solidFill>
                  <a:latin typeface="Arial" panose="020B0604020202090204" pitchFamily="34" charset="0"/>
                  <a:ea typeface="MS PGothic" panose="020B0600070205080204" pitchFamily="34" charset="-128"/>
                </a:defRPr>
              </a:lvl1pPr>
              <a:lvl2pPr indent="-190500">
                <a:defRPr sz="2400">
                  <a:solidFill>
                    <a:schemeClr val="tx1"/>
                  </a:solidFill>
                  <a:latin typeface="Arial" panose="020B0604020202090204" pitchFamily="34" charset="0"/>
                  <a:ea typeface="MS PGothic" panose="020B0600070205080204" pitchFamily="34" charset="-128"/>
                </a:defRPr>
              </a:lvl2pPr>
              <a:lvl3pPr marL="1143000" indent="-228600">
                <a:defRPr sz="2400">
                  <a:solidFill>
                    <a:schemeClr val="tx1"/>
                  </a:solidFill>
                  <a:latin typeface="Arial" panose="020B0604020202090204" pitchFamily="34" charset="0"/>
                  <a:ea typeface="MS PGothic" panose="020B0600070205080204" pitchFamily="34" charset="-128"/>
                </a:defRPr>
              </a:lvl3pPr>
              <a:lvl4pPr marL="1600200" indent="-228600">
                <a:defRPr sz="2400">
                  <a:solidFill>
                    <a:schemeClr val="tx1"/>
                  </a:solidFill>
                  <a:latin typeface="Arial" panose="020B0604020202090204" pitchFamily="34" charset="0"/>
                  <a:ea typeface="MS PGothic" panose="020B0600070205080204" pitchFamily="34" charset="-128"/>
                </a:defRPr>
              </a:lvl4pPr>
              <a:lvl5pPr marL="2057400" indent="-228600">
                <a:defRPr sz="2400">
                  <a:solidFill>
                    <a:schemeClr val="tx1"/>
                  </a:solidFill>
                  <a:latin typeface="Arial" panose="020B060402020209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9pPr>
            </a:lstStyle>
            <a:p>
              <a:pPr marL="0" lvl="1" algn="ctr">
                <a:spcBef>
                  <a:spcPct val="20000"/>
                </a:spcBef>
                <a:buSzPct val="80000"/>
              </a:pPr>
              <a:r>
                <a:rPr lang="en-US" altLang="zh-CN" sz="1400" dirty="0">
                  <a:solidFill>
                    <a:srgbClr val="000000"/>
                  </a:solidFill>
                  <a:ea typeface="黑体" panose="02010609060101010101" charset="-122"/>
                  <a:cs typeface="Arial" panose="020B0604020202090204" pitchFamily="34" charset="0"/>
                </a:rPr>
                <a:t>DC</a:t>
              </a:r>
              <a:r>
                <a:rPr lang="zh-CN" altLang="en-US" sz="1400" dirty="0" smtClean="0">
                  <a:solidFill>
                    <a:srgbClr val="000000"/>
                  </a:solidFill>
                  <a:ea typeface="黑体" panose="02010609060101010101" charset="-122"/>
                  <a:cs typeface="黑体" panose="02010609060101010101" charset="-122"/>
                </a:rPr>
                <a:t>直流</a:t>
              </a:r>
              <a:r>
                <a:rPr lang="zh-CN" altLang="en-US" sz="1400" dirty="0">
                  <a:solidFill>
                    <a:srgbClr val="000000"/>
                  </a:solidFill>
                  <a:ea typeface="黑体" panose="02010609060101010101" charset="-122"/>
                  <a:cs typeface="黑体" panose="02010609060101010101" charset="-122"/>
                </a:rPr>
                <a:t>空调</a:t>
              </a:r>
              <a:endParaRPr lang="zh-CN" altLang="en-US" sz="1400" dirty="0">
                <a:solidFill>
                  <a:srgbClr val="000000"/>
                </a:solidFill>
                <a:ea typeface="黑体" panose="02010609060101010101" charset="-122"/>
                <a:cs typeface="黑体" panose="02010609060101010101" charset="-122"/>
              </a:endParaRPr>
            </a:p>
          </p:txBody>
        </p:sp>
        <p:sp>
          <p:nvSpPr>
            <p:cNvPr id="36" name="Rechteck 25"/>
            <p:cNvSpPr>
              <a:spLocks noChangeArrowheads="1"/>
            </p:cNvSpPr>
            <p:nvPr/>
          </p:nvSpPr>
          <p:spPr bwMode="auto">
            <a:xfrm flipH="1" flipV="1">
              <a:off x="11188" y="1897"/>
              <a:ext cx="2612" cy="2636"/>
            </a:xfrm>
            <a:custGeom>
              <a:avLst/>
              <a:gdLst>
                <a:gd name="T0" fmla="*/ 1 w 1658571"/>
                <a:gd name="T1" fmla="*/ 0 h 2125662"/>
                <a:gd name="T2" fmla="*/ 1450383 w 1658571"/>
                <a:gd name="T3" fmla="*/ 0 h 2125662"/>
                <a:gd name="T4" fmla="*/ 1450579 w 1658571"/>
                <a:gd name="T5" fmla="*/ 1481437 h 2125662"/>
                <a:gd name="T6" fmla="*/ 1667802 w 1658571"/>
                <a:gd name="T7" fmla="*/ 1661457 h 2125662"/>
                <a:gd name="T8" fmla="*/ 1450579 w 1658571"/>
                <a:gd name="T9" fmla="*/ 1841477 h 2125662"/>
                <a:gd name="T10" fmla="*/ 1450383 w 1658571"/>
                <a:gd name="T11" fmla="*/ 2125669 h 2125662"/>
                <a:gd name="T12" fmla="*/ 0 w 1658571"/>
                <a:gd name="T13" fmla="*/ 2125669 h 2125662"/>
                <a:gd name="T14" fmla="*/ 1 w 1658571"/>
                <a:gd name="T15" fmla="*/ 0 h 2125662"/>
                <a:gd name="T16" fmla="*/ 0 60000 65536"/>
                <a:gd name="T17" fmla="*/ 0 60000 65536"/>
                <a:gd name="T18" fmla="*/ 0 60000 65536"/>
                <a:gd name="T19" fmla="*/ 0 60000 65536"/>
                <a:gd name="T20" fmla="*/ 0 60000 65536"/>
                <a:gd name="T21" fmla="*/ 0 60000 65536"/>
                <a:gd name="T22" fmla="*/ 0 60000 65536"/>
                <a:gd name="T23" fmla="*/ 0 60000 65536"/>
                <a:gd name="T24" fmla="*/ 0 w 1658571"/>
                <a:gd name="T25" fmla="*/ 0 h 2125662"/>
                <a:gd name="T26" fmla="*/ 1658571 w 1658571"/>
                <a:gd name="T27" fmla="*/ 2125662 h 21256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58571" h="2125662">
                  <a:moveTo>
                    <a:pt x="1" y="0"/>
                  </a:moveTo>
                  <a:lnTo>
                    <a:pt x="1442352" y="0"/>
                  </a:lnTo>
                  <a:cubicBezTo>
                    <a:pt x="1442357" y="326496"/>
                    <a:pt x="1442542" y="1154918"/>
                    <a:pt x="1442547" y="1481414"/>
                  </a:cubicBezTo>
                  <a:lnTo>
                    <a:pt x="1658571" y="1661434"/>
                  </a:lnTo>
                  <a:lnTo>
                    <a:pt x="1442547" y="1841454"/>
                  </a:lnTo>
                  <a:cubicBezTo>
                    <a:pt x="1442604" y="1960897"/>
                    <a:pt x="1442295" y="2006219"/>
                    <a:pt x="1442352" y="2125662"/>
                  </a:cubicBezTo>
                  <a:lnTo>
                    <a:pt x="0" y="2125662"/>
                  </a:lnTo>
                  <a:cubicBezTo>
                    <a:pt x="0" y="1417108"/>
                    <a:pt x="1" y="708554"/>
                    <a:pt x="1" y="0"/>
                  </a:cubicBezTo>
                  <a:close/>
                </a:path>
              </a:pathLst>
            </a:custGeom>
            <a:solidFill>
              <a:schemeClr val="bg1">
                <a:lumMod val="85000"/>
              </a:schemeClr>
            </a:solidFill>
            <a:ln w="9525">
              <a:noFill/>
              <a:round/>
            </a:ln>
          </p:spPr>
          <p:txBody>
            <a:bodyPr/>
            <a:lstStyle/>
            <a:p>
              <a:pPr>
                <a:defRPr/>
              </a:pPr>
              <a:endParaRPr lang="en-GB" sz="1300">
                <a:solidFill>
                  <a:srgbClr val="000000"/>
                </a:solidFill>
                <a:latin typeface="Arial" panose="020B0604020202090204" pitchFamily="34" charset="0"/>
                <a:ea typeface="黑体" panose="02010609060101010101" charset="-122"/>
                <a:cs typeface="Arial" panose="020B0604020202090204" pitchFamily="34" charset="0"/>
              </a:endParaRPr>
            </a:p>
          </p:txBody>
        </p:sp>
        <p:sp>
          <p:nvSpPr>
            <p:cNvPr id="37" name="Rectangle 3"/>
            <p:cNvSpPr txBox="1">
              <a:spLocks noChangeArrowheads="1"/>
            </p:cNvSpPr>
            <p:nvPr/>
          </p:nvSpPr>
          <p:spPr bwMode="auto">
            <a:xfrm>
              <a:off x="11776" y="2853"/>
              <a:ext cx="1794" cy="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342900" indent="-342900">
                <a:defRPr sz="2400">
                  <a:solidFill>
                    <a:schemeClr val="tx1"/>
                  </a:solidFill>
                  <a:latin typeface="Arial" panose="020B0604020202090204" pitchFamily="34" charset="0"/>
                  <a:ea typeface="MS PGothic" panose="020B0600070205080204" pitchFamily="34" charset="-128"/>
                </a:defRPr>
              </a:lvl1pPr>
              <a:lvl2pPr indent="-190500">
                <a:defRPr sz="2400">
                  <a:solidFill>
                    <a:schemeClr val="tx1"/>
                  </a:solidFill>
                  <a:latin typeface="Arial" panose="020B0604020202090204" pitchFamily="34" charset="0"/>
                  <a:ea typeface="MS PGothic" panose="020B0600070205080204" pitchFamily="34" charset="-128"/>
                </a:defRPr>
              </a:lvl2pPr>
              <a:lvl3pPr marL="1143000" indent="-228600">
                <a:defRPr sz="2400">
                  <a:solidFill>
                    <a:schemeClr val="tx1"/>
                  </a:solidFill>
                  <a:latin typeface="Arial" panose="020B0604020202090204" pitchFamily="34" charset="0"/>
                  <a:ea typeface="MS PGothic" panose="020B0600070205080204" pitchFamily="34" charset="-128"/>
                </a:defRPr>
              </a:lvl3pPr>
              <a:lvl4pPr marL="1600200" indent="-228600">
                <a:defRPr sz="2400">
                  <a:solidFill>
                    <a:schemeClr val="tx1"/>
                  </a:solidFill>
                  <a:latin typeface="Arial" panose="020B0604020202090204" pitchFamily="34" charset="0"/>
                  <a:ea typeface="MS PGothic" panose="020B0600070205080204" pitchFamily="34" charset="-128"/>
                </a:defRPr>
              </a:lvl4pPr>
              <a:lvl5pPr marL="2057400" indent="-228600">
                <a:defRPr sz="2400">
                  <a:solidFill>
                    <a:schemeClr val="tx1"/>
                  </a:solidFill>
                  <a:latin typeface="Arial" panose="020B060402020209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9pPr>
            </a:lstStyle>
            <a:p>
              <a:pPr marL="0" lvl="1" algn="ctr">
                <a:spcBef>
                  <a:spcPct val="20000"/>
                </a:spcBef>
                <a:buSzPct val="80000"/>
              </a:pPr>
              <a:r>
                <a:rPr lang="en-US" altLang="zh-CN" sz="1400" dirty="0" smtClean="0">
                  <a:solidFill>
                    <a:srgbClr val="000000"/>
                  </a:solidFill>
                  <a:ea typeface="黑体" panose="02010609060101010101" charset="-122"/>
                  <a:cs typeface="Arial" panose="020B0604020202090204" pitchFamily="34" charset="0"/>
                </a:rPr>
                <a:t>EC</a:t>
              </a:r>
              <a:r>
                <a:rPr lang="zh-CN" altLang="en-US" sz="1400" dirty="0" smtClean="0">
                  <a:solidFill>
                    <a:srgbClr val="000000"/>
                  </a:solidFill>
                  <a:ea typeface="黑体" panose="02010609060101010101" charset="-122"/>
                  <a:cs typeface="黑体" panose="02010609060101010101" charset="-122"/>
                </a:rPr>
                <a:t>交流</a:t>
              </a:r>
              <a:r>
                <a:rPr lang="zh-CN" altLang="en-US" sz="1400" dirty="0">
                  <a:solidFill>
                    <a:srgbClr val="000000"/>
                  </a:solidFill>
                  <a:ea typeface="黑体" panose="02010609060101010101" charset="-122"/>
                  <a:cs typeface="黑体" panose="02010609060101010101" charset="-122"/>
                </a:rPr>
                <a:t>空调</a:t>
              </a:r>
              <a:endParaRPr lang="zh-CN" altLang="en-US" sz="1400" dirty="0">
                <a:solidFill>
                  <a:srgbClr val="000000"/>
                </a:solidFill>
                <a:ea typeface="黑体" panose="02010609060101010101" charset="-122"/>
                <a:cs typeface="黑体" panose="02010609060101010101" charset="-122"/>
              </a:endParaRPr>
            </a:p>
          </p:txBody>
        </p:sp>
        <p:sp>
          <p:nvSpPr>
            <p:cNvPr id="38" name="Rechteck 25"/>
            <p:cNvSpPr>
              <a:spLocks noChangeArrowheads="1"/>
            </p:cNvSpPr>
            <p:nvPr/>
          </p:nvSpPr>
          <p:spPr bwMode="auto">
            <a:xfrm flipV="1">
              <a:off x="502" y="4560"/>
              <a:ext cx="2268" cy="2551"/>
            </a:xfrm>
            <a:custGeom>
              <a:avLst/>
              <a:gdLst>
                <a:gd name="T0" fmla="*/ 1 w 1658571"/>
                <a:gd name="T1" fmla="*/ 0 h 2125662"/>
                <a:gd name="T2" fmla="*/ 1450403 w 1658571"/>
                <a:gd name="T3" fmla="*/ 0 h 2125662"/>
                <a:gd name="T4" fmla="*/ 1450598 w 1658571"/>
                <a:gd name="T5" fmla="*/ 1481437 h 2125662"/>
                <a:gd name="T6" fmla="*/ 1667825 w 1658571"/>
                <a:gd name="T7" fmla="*/ 1661457 h 2125662"/>
                <a:gd name="T8" fmla="*/ 1450598 w 1658571"/>
                <a:gd name="T9" fmla="*/ 1841477 h 2125662"/>
                <a:gd name="T10" fmla="*/ 1450403 w 1658571"/>
                <a:gd name="T11" fmla="*/ 2125669 h 2125662"/>
                <a:gd name="T12" fmla="*/ 0 w 1658571"/>
                <a:gd name="T13" fmla="*/ 2125669 h 2125662"/>
                <a:gd name="T14" fmla="*/ 1 w 1658571"/>
                <a:gd name="T15" fmla="*/ 0 h 2125662"/>
                <a:gd name="T16" fmla="*/ 0 60000 65536"/>
                <a:gd name="T17" fmla="*/ 0 60000 65536"/>
                <a:gd name="T18" fmla="*/ 0 60000 65536"/>
                <a:gd name="T19" fmla="*/ 0 60000 65536"/>
                <a:gd name="T20" fmla="*/ 0 60000 65536"/>
                <a:gd name="T21" fmla="*/ 0 60000 65536"/>
                <a:gd name="T22" fmla="*/ 0 60000 65536"/>
                <a:gd name="T23" fmla="*/ 0 60000 65536"/>
                <a:gd name="T24" fmla="*/ 0 w 1658571"/>
                <a:gd name="T25" fmla="*/ 0 h 2125662"/>
                <a:gd name="T26" fmla="*/ 1658571 w 1658571"/>
                <a:gd name="T27" fmla="*/ 2125662 h 21256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58571" h="2125662">
                  <a:moveTo>
                    <a:pt x="1" y="0"/>
                  </a:moveTo>
                  <a:lnTo>
                    <a:pt x="1442352" y="0"/>
                  </a:lnTo>
                  <a:cubicBezTo>
                    <a:pt x="1442357" y="326496"/>
                    <a:pt x="1442542" y="1154918"/>
                    <a:pt x="1442547" y="1481414"/>
                  </a:cubicBezTo>
                  <a:lnTo>
                    <a:pt x="1658571" y="1661434"/>
                  </a:lnTo>
                  <a:lnTo>
                    <a:pt x="1442547" y="1841454"/>
                  </a:lnTo>
                  <a:cubicBezTo>
                    <a:pt x="1442604" y="1960897"/>
                    <a:pt x="1442295" y="2006219"/>
                    <a:pt x="1442352" y="2125662"/>
                  </a:cubicBezTo>
                  <a:lnTo>
                    <a:pt x="0" y="2125662"/>
                  </a:lnTo>
                  <a:cubicBezTo>
                    <a:pt x="0" y="1417108"/>
                    <a:pt x="1" y="708554"/>
                    <a:pt x="1" y="0"/>
                  </a:cubicBezTo>
                  <a:close/>
                </a:path>
              </a:pathLst>
            </a:custGeom>
            <a:solidFill>
              <a:schemeClr val="bg1">
                <a:lumMod val="85000"/>
              </a:schemeClr>
            </a:solidFill>
            <a:ln w="9525">
              <a:noFill/>
              <a:round/>
            </a:ln>
          </p:spPr>
          <p:txBody>
            <a:bodyPr/>
            <a:lstStyle/>
            <a:p>
              <a:pPr>
                <a:defRPr/>
              </a:pPr>
              <a:endParaRPr lang="en-GB" sz="1300">
                <a:solidFill>
                  <a:srgbClr val="000000"/>
                </a:solidFill>
                <a:latin typeface="Arial" panose="020B0604020202090204" pitchFamily="34" charset="0"/>
                <a:ea typeface="黑体" panose="02010609060101010101" charset="-122"/>
                <a:cs typeface="Arial" panose="020B0604020202090204" pitchFamily="34" charset="0"/>
              </a:endParaRPr>
            </a:p>
          </p:txBody>
        </p:sp>
        <p:sp>
          <p:nvSpPr>
            <p:cNvPr id="39" name="Rectangle 3"/>
            <p:cNvSpPr txBox="1">
              <a:spLocks noChangeArrowheads="1"/>
            </p:cNvSpPr>
            <p:nvPr/>
          </p:nvSpPr>
          <p:spPr bwMode="auto">
            <a:xfrm>
              <a:off x="689" y="5692"/>
              <a:ext cx="1588" cy="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342900" indent="-342900">
                <a:defRPr sz="2400">
                  <a:solidFill>
                    <a:schemeClr val="tx1"/>
                  </a:solidFill>
                  <a:latin typeface="Arial" panose="020B0604020202090204" pitchFamily="34" charset="0"/>
                  <a:ea typeface="MS PGothic" panose="020B0600070205080204" pitchFamily="34" charset="-128"/>
                </a:defRPr>
              </a:lvl1pPr>
              <a:lvl2pPr indent="-190500">
                <a:defRPr sz="2400">
                  <a:solidFill>
                    <a:schemeClr val="tx1"/>
                  </a:solidFill>
                  <a:latin typeface="Arial" panose="020B0604020202090204" pitchFamily="34" charset="0"/>
                  <a:ea typeface="MS PGothic" panose="020B0600070205080204" pitchFamily="34" charset="-128"/>
                </a:defRPr>
              </a:lvl2pPr>
              <a:lvl3pPr marL="1143000" indent="-228600">
                <a:defRPr sz="2400">
                  <a:solidFill>
                    <a:schemeClr val="tx1"/>
                  </a:solidFill>
                  <a:latin typeface="Arial" panose="020B0604020202090204" pitchFamily="34" charset="0"/>
                  <a:ea typeface="MS PGothic" panose="020B0600070205080204" pitchFamily="34" charset="-128"/>
                </a:defRPr>
              </a:lvl3pPr>
              <a:lvl4pPr marL="1600200" indent="-228600">
                <a:defRPr sz="2400">
                  <a:solidFill>
                    <a:schemeClr val="tx1"/>
                  </a:solidFill>
                  <a:latin typeface="Arial" panose="020B0604020202090204" pitchFamily="34" charset="0"/>
                  <a:ea typeface="MS PGothic" panose="020B0600070205080204" pitchFamily="34" charset="-128"/>
                </a:defRPr>
              </a:lvl4pPr>
              <a:lvl5pPr marL="2057400" indent="-228600">
                <a:defRPr sz="2400">
                  <a:solidFill>
                    <a:schemeClr val="tx1"/>
                  </a:solidFill>
                  <a:latin typeface="Arial" panose="020B060402020209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9pPr>
            </a:lstStyle>
            <a:p>
              <a:pPr marL="0" lvl="1" algn="ctr" eaLnBrk="1" hangingPunct="1">
                <a:spcBef>
                  <a:spcPct val="20000"/>
                </a:spcBef>
                <a:buSzPct val="80000"/>
              </a:pPr>
              <a:r>
                <a:rPr lang="en-US" altLang="zh-CN" sz="1400" dirty="0" smtClean="0">
                  <a:ea typeface="黑体" panose="02010609060101010101" charset="-122"/>
                  <a:cs typeface="Arial" panose="020B0604020202090204" pitchFamily="34" charset="0"/>
                </a:rPr>
                <a:t>EX</a:t>
              </a:r>
              <a:r>
                <a:rPr lang="zh-CN" altLang="en-US" sz="1400" dirty="0" smtClean="0">
                  <a:ea typeface="黑体" panose="02010609060101010101" charset="-122"/>
                  <a:cs typeface="黑体" panose="02010609060101010101" charset="-122"/>
                </a:rPr>
                <a:t>热交换器</a:t>
              </a:r>
              <a:endParaRPr lang="en-GB" altLang="zh-CN" sz="1400" dirty="0">
                <a:solidFill>
                  <a:srgbClr val="000000"/>
                </a:solidFill>
                <a:ea typeface="黑体" panose="02010609060101010101" charset="-122"/>
                <a:cs typeface="黑体" panose="02010609060101010101" charset="-122"/>
              </a:endParaRPr>
            </a:p>
          </p:txBody>
        </p:sp>
        <p:sp>
          <p:nvSpPr>
            <p:cNvPr id="40" name="Rechteck 25"/>
            <p:cNvSpPr>
              <a:spLocks noChangeArrowheads="1"/>
            </p:cNvSpPr>
            <p:nvPr/>
          </p:nvSpPr>
          <p:spPr bwMode="auto">
            <a:xfrm flipV="1">
              <a:off x="7223" y="4560"/>
              <a:ext cx="2628" cy="2553"/>
            </a:xfrm>
            <a:custGeom>
              <a:avLst/>
              <a:gdLst>
                <a:gd name="T0" fmla="*/ 1 w 1658571"/>
                <a:gd name="T1" fmla="*/ 0 h 2125662"/>
                <a:gd name="T2" fmla="*/ 1450403 w 1658571"/>
                <a:gd name="T3" fmla="*/ 0 h 2125662"/>
                <a:gd name="T4" fmla="*/ 1450598 w 1658571"/>
                <a:gd name="T5" fmla="*/ 1481437 h 2125662"/>
                <a:gd name="T6" fmla="*/ 1667825 w 1658571"/>
                <a:gd name="T7" fmla="*/ 1661457 h 2125662"/>
                <a:gd name="T8" fmla="*/ 1450598 w 1658571"/>
                <a:gd name="T9" fmla="*/ 1841477 h 2125662"/>
                <a:gd name="T10" fmla="*/ 1450403 w 1658571"/>
                <a:gd name="T11" fmla="*/ 2125669 h 2125662"/>
                <a:gd name="T12" fmla="*/ 0 w 1658571"/>
                <a:gd name="T13" fmla="*/ 2125669 h 2125662"/>
                <a:gd name="T14" fmla="*/ 1 w 1658571"/>
                <a:gd name="T15" fmla="*/ 0 h 2125662"/>
                <a:gd name="T16" fmla="*/ 0 60000 65536"/>
                <a:gd name="T17" fmla="*/ 0 60000 65536"/>
                <a:gd name="T18" fmla="*/ 0 60000 65536"/>
                <a:gd name="T19" fmla="*/ 0 60000 65536"/>
                <a:gd name="T20" fmla="*/ 0 60000 65536"/>
                <a:gd name="T21" fmla="*/ 0 60000 65536"/>
                <a:gd name="T22" fmla="*/ 0 60000 65536"/>
                <a:gd name="T23" fmla="*/ 0 60000 65536"/>
                <a:gd name="T24" fmla="*/ 0 w 1658571"/>
                <a:gd name="T25" fmla="*/ 0 h 2125662"/>
                <a:gd name="T26" fmla="*/ 1658571 w 1658571"/>
                <a:gd name="T27" fmla="*/ 2125662 h 21256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58571" h="2125662">
                  <a:moveTo>
                    <a:pt x="1" y="0"/>
                  </a:moveTo>
                  <a:lnTo>
                    <a:pt x="1442352" y="0"/>
                  </a:lnTo>
                  <a:cubicBezTo>
                    <a:pt x="1442357" y="326496"/>
                    <a:pt x="1442542" y="1154918"/>
                    <a:pt x="1442547" y="1481414"/>
                  </a:cubicBezTo>
                  <a:lnTo>
                    <a:pt x="1658571" y="1661434"/>
                  </a:lnTo>
                  <a:lnTo>
                    <a:pt x="1442547" y="1841454"/>
                  </a:lnTo>
                  <a:cubicBezTo>
                    <a:pt x="1442604" y="1960897"/>
                    <a:pt x="1442295" y="2006219"/>
                    <a:pt x="1442352" y="2125662"/>
                  </a:cubicBezTo>
                  <a:lnTo>
                    <a:pt x="0" y="2125662"/>
                  </a:lnTo>
                  <a:cubicBezTo>
                    <a:pt x="0" y="1417108"/>
                    <a:pt x="1" y="708554"/>
                    <a:pt x="1" y="0"/>
                  </a:cubicBezTo>
                  <a:close/>
                </a:path>
              </a:pathLst>
            </a:custGeom>
            <a:solidFill>
              <a:schemeClr val="bg1">
                <a:lumMod val="85000"/>
              </a:schemeClr>
            </a:solidFill>
            <a:ln w="9525">
              <a:noFill/>
              <a:round/>
            </a:ln>
          </p:spPr>
          <p:txBody>
            <a:bodyPr/>
            <a:lstStyle/>
            <a:p>
              <a:pPr>
                <a:defRPr/>
              </a:pPr>
              <a:endParaRPr lang="en-GB" sz="1300">
                <a:solidFill>
                  <a:srgbClr val="000000"/>
                </a:solidFill>
                <a:latin typeface="Arial" panose="020B0604020202090204" pitchFamily="34" charset="0"/>
                <a:ea typeface="黑体" panose="02010609060101010101" charset="-122"/>
                <a:cs typeface="Arial" panose="020B0604020202090204" pitchFamily="34" charset="0"/>
              </a:endParaRPr>
            </a:p>
          </p:txBody>
        </p:sp>
        <p:sp>
          <p:nvSpPr>
            <p:cNvPr id="41" name="Rectangle 3"/>
            <p:cNvSpPr txBox="1">
              <a:spLocks noChangeArrowheads="1"/>
            </p:cNvSpPr>
            <p:nvPr/>
          </p:nvSpPr>
          <p:spPr bwMode="auto">
            <a:xfrm>
              <a:off x="7483" y="5687"/>
              <a:ext cx="1781" cy="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342900" indent="-342900">
                <a:defRPr sz="2400">
                  <a:solidFill>
                    <a:schemeClr val="tx1"/>
                  </a:solidFill>
                  <a:latin typeface="Arial" panose="020B0604020202090204" pitchFamily="34" charset="0"/>
                  <a:ea typeface="MS PGothic" panose="020B0600070205080204" pitchFamily="34" charset="-128"/>
                </a:defRPr>
              </a:lvl1pPr>
              <a:lvl2pPr indent="-190500">
                <a:defRPr sz="2400">
                  <a:solidFill>
                    <a:schemeClr val="tx1"/>
                  </a:solidFill>
                  <a:latin typeface="Arial" panose="020B0604020202090204" pitchFamily="34" charset="0"/>
                  <a:ea typeface="MS PGothic" panose="020B0600070205080204" pitchFamily="34" charset="-128"/>
                </a:defRPr>
              </a:lvl2pPr>
              <a:lvl3pPr marL="1143000" indent="-228600">
                <a:defRPr sz="2400">
                  <a:solidFill>
                    <a:schemeClr val="tx1"/>
                  </a:solidFill>
                  <a:latin typeface="Arial" panose="020B0604020202090204" pitchFamily="34" charset="0"/>
                  <a:ea typeface="MS PGothic" panose="020B0600070205080204" pitchFamily="34" charset="-128"/>
                </a:defRPr>
              </a:lvl3pPr>
              <a:lvl4pPr marL="1600200" indent="-228600">
                <a:defRPr sz="2400">
                  <a:solidFill>
                    <a:schemeClr val="tx1"/>
                  </a:solidFill>
                  <a:latin typeface="Arial" panose="020B0604020202090204" pitchFamily="34" charset="0"/>
                  <a:ea typeface="MS PGothic" panose="020B0600070205080204" pitchFamily="34" charset="-128"/>
                </a:defRPr>
              </a:lvl4pPr>
              <a:lvl5pPr marL="2057400" indent="-228600">
                <a:defRPr sz="2400">
                  <a:solidFill>
                    <a:schemeClr val="tx1"/>
                  </a:solidFill>
                  <a:latin typeface="Arial" panose="020B060402020209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90204" pitchFamily="34" charset="0"/>
                  <a:ea typeface="MS PGothic" panose="020B0600070205080204" pitchFamily="34" charset="-128"/>
                </a:defRPr>
              </a:lvl9pPr>
            </a:lstStyle>
            <a:p>
              <a:pPr marL="0" lvl="1" algn="ctr" eaLnBrk="1" hangingPunct="1">
                <a:spcBef>
                  <a:spcPct val="20000"/>
                </a:spcBef>
                <a:buSzPct val="80000"/>
              </a:pPr>
              <a:r>
                <a:rPr lang="en-US" altLang="zh-CN" sz="1400" dirty="0" smtClean="0">
                  <a:ea typeface="黑体" panose="02010609060101010101" charset="-122"/>
                  <a:cs typeface="Arial" panose="020B0604020202090204" pitchFamily="34" charset="0"/>
                </a:rPr>
                <a:t>HC</a:t>
              </a:r>
              <a:r>
                <a:rPr lang="zh-CN" altLang="en-US" sz="1400" dirty="0" smtClean="0">
                  <a:ea typeface="黑体" panose="02010609060101010101" charset="-122"/>
                  <a:cs typeface="黑体" panose="02010609060101010101" charset="-122"/>
                </a:rPr>
                <a:t>空</a:t>
              </a:r>
              <a:r>
                <a:rPr lang="zh-CN" altLang="en-US" sz="1400" dirty="0">
                  <a:ea typeface="黑体" panose="02010609060101010101" charset="-122"/>
                  <a:cs typeface="黑体" panose="02010609060101010101" charset="-122"/>
                </a:rPr>
                <a:t>热一体机</a:t>
              </a:r>
              <a:endParaRPr lang="en-GB" altLang="zh-CN" sz="1400" dirty="0">
                <a:solidFill>
                  <a:srgbClr val="000000"/>
                </a:solidFill>
                <a:ea typeface="黑体" panose="02010609060101010101" charset="-122"/>
                <a:cs typeface="黑体" panose="02010609060101010101" charset="-122"/>
              </a:endParaRPr>
            </a:p>
          </p:txBody>
        </p:sp>
      </p:grpSp>
      <p:sp>
        <p:nvSpPr>
          <p:cNvPr id="7" name="标题 1"/>
          <p:cNvSpPr>
            <a:spLocks noGrp="1"/>
          </p:cNvSpPr>
          <p:nvPr/>
        </p:nvSpPr>
        <p:spPr>
          <a:xfrm>
            <a:off x="1472565" y="93599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2400" b="1" dirty="0">
                <a:solidFill>
                  <a:srgbClr val="E18F08"/>
                </a:solidFill>
                <a:latin typeface="Arial" panose="020B0604020202090204" pitchFamily="34" charset="0"/>
                <a:ea typeface="黑体" panose="02010609060101010101" charset="-122"/>
                <a:cs typeface="+mn-cs"/>
                <a:sym typeface="+mn-ea"/>
              </a:rPr>
              <a:t>户外机柜温控节能设备</a:t>
            </a:r>
            <a:endParaRPr sz="2400" b="1" dirty="0">
              <a:solidFill>
                <a:srgbClr val="E18F08"/>
              </a:solidFill>
              <a:latin typeface="Arial" panose="020B0604020202090204" pitchFamily="34" charset="0"/>
              <a:ea typeface="黑体" panose="02010609060101010101" charset="-122"/>
              <a:cs typeface="+mn-cs"/>
              <a:sym typeface="+mn-ea"/>
            </a:endParaRPr>
          </a:p>
        </p:txBody>
      </p:sp>
      <p:sp>
        <p:nvSpPr>
          <p:cNvPr id="2"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dirty="0" err="1">
                <a:latin typeface="Arial" panose="020B0604020202090204" pitchFamily="34" charset="0"/>
                <a:ea typeface="黑体" panose="02010609060101010101" charset="-122"/>
                <a:cs typeface="+mn-cs"/>
                <a:sym typeface="+mn-ea"/>
              </a:rPr>
              <a:t>四、</a:t>
            </a:r>
            <a:r>
              <a:rPr sz="3200" b="1" dirty="0" err="1" smtClean="0">
                <a:latin typeface="Arial" panose="020B0604020202090204" pitchFamily="34" charset="0"/>
                <a:ea typeface="黑体" panose="02010609060101010101" charset="-122"/>
                <a:cs typeface="+mn-cs"/>
                <a:sym typeface="+mn-ea"/>
              </a:rPr>
              <a:t>机柜空调</a:t>
            </a:r>
            <a:r>
              <a:rPr lang="zh-CN" altLang="en-US" sz="3200" b="1" dirty="0" smtClean="0">
                <a:latin typeface="Arial" panose="020B0604020202090204" pitchFamily="34" charset="0"/>
                <a:ea typeface="黑体" panose="02010609060101010101" charset="-122"/>
                <a:cs typeface="+mn-cs"/>
                <a:sym typeface="+mn-ea"/>
              </a:rPr>
              <a:t>业务</a:t>
            </a:r>
            <a:endParaRPr sz="3200" b="1" dirty="0">
              <a:latin typeface="Arial" panose="020B0604020202090204" pitchFamily="34" charset="0"/>
              <a:ea typeface="黑体" panose="02010609060101010101" charset="-122"/>
              <a:cs typeface="+mn-cs"/>
              <a:sym typeface="+mn-ea"/>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nvSpPr>
        <p:spPr>
          <a:xfrm>
            <a:off x="1472565" y="93599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lang="zh-CN" altLang="en-US" sz="2400" b="1" dirty="0">
                <a:solidFill>
                  <a:srgbClr val="E18F08"/>
                </a:solidFill>
                <a:latin typeface="Arial" panose="020B0604020202090204" pitchFamily="34" charset="0"/>
                <a:ea typeface="黑体" panose="02010609060101010101" charset="-122"/>
                <a:cs typeface="+mn-cs"/>
                <a:sym typeface="+mn-ea"/>
              </a:rPr>
              <a:t>新能源汽车充电桩温控解决方案</a:t>
            </a:r>
            <a:endParaRPr lang="zh-CN" sz="2400" b="1" dirty="0">
              <a:solidFill>
                <a:srgbClr val="E18F08"/>
              </a:solidFill>
              <a:latin typeface="Arial" panose="020B0604020202090204" pitchFamily="34" charset="0"/>
              <a:ea typeface="黑体" panose="02010609060101010101" charset="-122"/>
              <a:cs typeface="+mn-cs"/>
              <a:sym typeface="+mn-ea"/>
            </a:endParaRPr>
          </a:p>
        </p:txBody>
      </p:sp>
      <p:sp>
        <p:nvSpPr>
          <p:cNvPr id="4"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lang="zh-CN" altLang="en-US" sz="3200" b="1" dirty="0">
                <a:latin typeface="Arial" panose="020B0604020202090204" pitchFamily="34" charset="0"/>
                <a:ea typeface="黑体" panose="02010609060101010101" charset="-122"/>
                <a:cs typeface="+mn-cs"/>
                <a:sym typeface="+mn-ea"/>
              </a:rPr>
              <a:t>四</a:t>
            </a:r>
            <a:r>
              <a:rPr sz="3200" b="1" dirty="0">
                <a:latin typeface="Arial" panose="020B0604020202090204" pitchFamily="34" charset="0"/>
                <a:ea typeface="黑体" panose="02010609060101010101" charset="-122"/>
                <a:cs typeface="+mn-cs"/>
                <a:sym typeface="+mn-ea"/>
              </a:rPr>
              <a:t>、</a:t>
            </a:r>
            <a:r>
              <a:rPr lang="zh-CN" altLang="en-US" sz="3200" b="1" dirty="0">
                <a:latin typeface="Arial" panose="020B0604020202090204" pitchFamily="34" charset="0"/>
                <a:ea typeface="黑体" panose="02010609060101010101" charset="-122"/>
                <a:cs typeface="+mn-cs"/>
                <a:sym typeface="+mn-ea"/>
              </a:rPr>
              <a:t>机柜空调业务</a:t>
            </a:r>
            <a:endParaRPr sz="3200" b="1" dirty="0">
              <a:latin typeface="Arial" panose="020B0604020202090204" pitchFamily="34" charset="0"/>
              <a:ea typeface="黑体" panose="02010609060101010101" charset="-122"/>
              <a:cs typeface="+mn-cs"/>
              <a:sym typeface="+mn-ea"/>
            </a:endParaRPr>
          </a:p>
        </p:txBody>
      </p:sp>
      <p:sp>
        <p:nvSpPr>
          <p:cNvPr id="16386" name="矩形 62"/>
          <p:cNvSpPr/>
          <p:nvPr/>
        </p:nvSpPr>
        <p:spPr>
          <a:xfrm>
            <a:off x="1141355" y="1706322"/>
            <a:ext cx="4962525" cy="3938270"/>
          </a:xfrm>
          <a:prstGeom prst="rect">
            <a:avLst/>
          </a:prstGeom>
          <a:noFill/>
          <a:ln w="9525">
            <a:noFill/>
          </a:ln>
        </p:spPr>
        <p:txBody>
          <a:bodyPr anchor="t" anchorCtr="0">
            <a:spAutoFit/>
          </a:bodyPr>
          <a:lstStyle/>
          <a:p>
            <a:pPr marL="342900" indent="-342900" algn="just">
              <a:lnSpc>
                <a:spcPct val="150000"/>
              </a:lnSpc>
              <a:spcAft>
                <a:spcPts val="600"/>
              </a:spcAft>
              <a:buClr>
                <a:srgbClr val="E18F08"/>
              </a:buClr>
              <a:buSzPct val="58000"/>
              <a:buFont typeface="Wingdings" panose="05000000000000000000" pitchFamily="2" charset="2"/>
              <a:buChar char="l"/>
            </a:pPr>
            <a:r>
              <a:rPr lang="zh-CN" sz="1600" b="1" u="none">
                <a:solidFill>
                  <a:srgbClr val="222222"/>
                </a:solidFill>
                <a:latin typeface="黑体" panose="02010609060101010101" charset="-122"/>
                <a:ea typeface="黑体" panose="02010609060101010101" charset="-122"/>
              </a:rPr>
              <a:t>CSH热管换热器温控方案</a:t>
            </a:r>
            <a:r>
              <a:rPr lang="zh-CN" altLang="en-US" sz="1600" b="1" u="none">
                <a:solidFill>
                  <a:srgbClr val="222222"/>
                </a:solidFill>
                <a:latin typeface="黑体" panose="02010609060101010101" charset="-122"/>
                <a:ea typeface="黑体" panose="02010609060101010101" charset="-122"/>
              </a:rPr>
              <a:t>：</a:t>
            </a:r>
            <a:r>
              <a:rPr lang="zh-CN" sz="1600" b="0" u="none">
                <a:solidFill>
                  <a:srgbClr val="222222"/>
                </a:solidFill>
                <a:latin typeface="黑体" panose="02010609060101010101" charset="-122"/>
                <a:ea typeface="黑体" panose="02010609060101010101" charset="-122"/>
              </a:rPr>
              <a:t>最大运行电流仅有2.2A，</a:t>
            </a:r>
            <a:r>
              <a:rPr lang="zh-CN" sz="1600" b="1" u="none">
                <a:solidFill>
                  <a:srgbClr val="222222"/>
                </a:solidFill>
                <a:latin typeface="黑体" panose="02010609060101010101" charset="-122"/>
                <a:ea typeface="黑体" panose="02010609060101010101" charset="-122"/>
              </a:rPr>
              <a:t>能耗低、散热快</a:t>
            </a:r>
            <a:r>
              <a:rPr lang="zh-CN" sz="1600" b="0" u="none">
                <a:solidFill>
                  <a:srgbClr val="222222"/>
                </a:solidFill>
                <a:latin typeface="黑体" panose="02010609060101010101" charset="-122"/>
                <a:ea typeface="黑体" panose="02010609060101010101" charset="-122"/>
              </a:rPr>
              <a:t>。满足-15℃~45℃的环境温度，和5~95%的相对湿度环境需求</a:t>
            </a:r>
            <a:endParaRPr lang="zh-CN" altLang="en-US" sz="1600" dirty="0">
              <a:solidFill>
                <a:srgbClr val="262626"/>
              </a:solidFill>
              <a:latin typeface="黑体" panose="02010609060101010101" charset="-122"/>
              <a:ea typeface="黑体" panose="02010609060101010101" charset="-122"/>
              <a:cs typeface="黑体" panose="02010609060101010101" charset="-122"/>
            </a:endParaRPr>
          </a:p>
          <a:p>
            <a:pPr marL="342900" indent="-342900" algn="just">
              <a:lnSpc>
                <a:spcPct val="150000"/>
              </a:lnSpc>
              <a:spcAft>
                <a:spcPts val="600"/>
              </a:spcAft>
              <a:buClr>
                <a:srgbClr val="E18F08"/>
              </a:buClr>
              <a:buSzPct val="58000"/>
              <a:buFont typeface="Wingdings" panose="05000000000000000000" pitchFamily="2" charset="2"/>
              <a:buChar char="l"/>
            </a:pPr>
            <a:r>
              <a:rPr lang="zh-CN" sz="1600" b="1" u="none">
                <a:solidFill>
                  <a:srgbClr val="222222"/>
                </a:solidFill>
                <a:latin typeface="黑体" panose="02010609060101010101" charset="-122"/>
                <a:ea typeface="黑体" panose="02010609060101010101" charset="-122"/>
              </a:rPr>
              <a:t>CSM空热一体机温控方案</a:t>
            </a:r>
            <a:r>
              <a:rPr lang="zh-CN" altLang="en-US" sz="1600" b="1" u="none">
                <a:solidFill>
                  <a:srgbClr val="222222"/>
                </a:solidFill>
                <a:latin typeface="黑体" panose="02010609060101010101" charset="-122"/>
                <a:ea typeface="黑体" panose="02010609060101010101" charset="-122"/>
              </a:rPr>
              <a:t>：</a:t>
            </a:r>
            <a:r>
              <a:rPr lang="zh-CN" sz="1600" b="0" u="none">
                <a:solidFill>
                  <a:srgbClr val="222222"/>
                </a:solidFill>
                <a:latin typeface="黑体" panose="02010609060101010101" charset="-122"/>
                <a:ea typeface="黑体" panose="02010609060101010101" charset="-122"/>
              </a:rPr>
              <a:t>体积小，</a:t>
            </a:r>
            <a:r>
              <a:rPr lang="zh-CN" sz="1600" b="1" u="none">
                <a:solidFill>
                  <a:srgbClr val="222222"/>
                </a:solidFill>
                <a:latin typeface="黑体" panose="02010609060101010101" charset="-122"/>
                <a:ea typeface="黑体" panose="02010609060101010101" charset="-122"/>
              </a:rPr>
              <a:t>适用于小而简的充电桩设备</a:t>
            </a:r>
            <a:r>
              <a:rPr lang="zh-CN" sz="1600" b="0" u="none">
                <a:solidFill>
                  <a:srgbClr val="222222"/>
                </a:solidFill>
                <a:latin typeface="黑体" panose="02010609060101010101" charset="-122"/>
                <a:ea typeface="黑体" panose="02010609060101010101" charset="-122"/>
              </a:rPr>
              <a:t>；集成外罩设计延长维护周期，在高热密度环境下，散热效果显著</a:t>
            </a:r>
            <a:endParaRPr lang="zh-CN" altLang="en-US" sz="1600" b="1" dirty="0">
              <a:solidFill>
                <a:srgbClr val="E18F08"/>
              </a:solidFill>
              <a:latin typeface="黑体" panose="02010609060101010101" charset="-122"/>
              <a:ea typeface="黑体" panose="02010609060101010101" charset="-122"/>
              <a:cs typeface="黑体" panose="02010609060101010101" charset="-122"/>
            </a:endParaRPr>
          </a:p>
          <a:p>
            <a:pPr marL="342900" indent="-342900" algn="just">
              <a:lnSpc>
                <a:spcPct val="150000"/>
              </a:lnSpc>
              <a:spcAft>
                <a:spcPts val="600"/>
              </a:spcAft>
              <a:buClr>
                <a:srgbClr val="E18F08"/>
              </a:buClr>
              <a:buSzPct val="58000"/>
              <a:buFont typeface="Wingdings" panose="05000000000000000000" pitchFamily="2" charset="2"/>
              <a:buChar char="l"/>
            </a:pPr>
            <a:r>
              <a:rPr lang="zh-CN" sz="1600" b="1" u="none">
                <a:solidFill>
                  <a:srgbClr val="222222"/>
                </a:solidFill>
                <a:latin typeface="黑体" panose="02010609060101010101" charset="-122"/>
                <a:ea typeface="黑体" panose="02010609060101010101" charset="-122"/>
              </a:rPr>
              <a:t>全链条液冷解决方案</a:t>
            </a:r>
            <a:r>
              <a:rPr lang="zh-CN" altLang="en-US" sz="1600" b="1" u="none">
                <a:solidFill>
                  <a:srgbClr val="222222"/>
                </a:solidFill>
                <a:latin typeface="黑体" panose="02010609060101010101" charset="-122"/>
                <a:ea typeface="黑体" panose="02010609060101010101" charset="-122"/>
              </a:rPr>
              <a:t>：</a:t>
            </a:r>
            <a:r>
              <a:rPr lang="zh-CN" sz="1600" b="0" u="none">
                <a:solidFill>
                  <a:srgbClr val="222222"/>
                </a:solidFill>
                <a:latin typeface="黑体" panose="02010609060101010101" charset="-122"/>
                <a:ea typeface="黑体" panose="02010609060101010101" charset="-122"/>
              </a:rPr>
              <a:t>满足高、低温场景设备温控要求，</a:t>
            </a:r>
            <a:r>
              <a:rPr lang="zh-CN" sz="1600" b="1" u="none">
                <a:solidFill>
                  <a:srgbClr val="222222"/>
                </a:solidFill>
                <a:latin typeface="黑体" panose="02010609060101010101" charset="-122"/>
                <a:ea typeface="黑体" panose="02010609060101010101" charset="-122"/>
              </a:rPr>
              <a:t>高温散热，低温加热，有效维护充电桩设备稳定</a:t>
            </a:r>
            <a:r>
              <a:rPr lang="zh-CN" sz="1600" b="0" u="none">
                <a:solidFill>
                  <a:srgbClr val="222222"/>
                </a:solidFill>
                <a:latin typeface="黑体" panose="02010609060101010101" charset="-122"/>
                <a:ea typeface="黑体" panose="02010609060101010101" charset="-122"/>
              </a:rPr>
              <a:t>。冷却液流量自适应设计，满足负载多变化场景。</a:t>
            </a:r>
            <a:endParaRPr lang="zh-CN" altLang="en-US" sz="1600" b="1" dirty="0">
              <a:solidFill>
                <a:srgbClr val="E18F08"/>
              </a:solidFill>
              <a:latin typeface="黑体" panose="02010609060101010101" charset="-122"/>
              <a:ea typeface="黑体" panose="02010609060101010101" charset="-122"/>
              <a:cs typeface="黑体" panose="02010609060101010101" charset="-122"/>
            </a:endParaRPr>
          </a:p>
        </p:txBody>
      </p:sp>
      <p:pic>
        <p:nvPicPr>
          <p:cNvPr id="5" name="Picture 2" descr="G:\段秋姣\公司彩页画册\公司介绍PPT更新\2022公司PPT更新\公司介绍PPT更新资料20221112\图片\小鹏充电桩.jpg小鹏充电桩"/>
          <p:cNvPicPr>
            <a:picLocks noChangeAspect="1" noChangeArrowheads="1"/>
          </p:cNvPicPr>
          <p:nvPr/>
        </p:nvPicPr>
        <p:blipFill>
          <a:blip r:embed="rId1"/>
          <a:srcRect/>
          <a:stretch>
            <a:fillRect/>
          </a:stretch>
        </p:blipFill>
        <p:spPr bwMode="auto">
          <a:xfrm>
            <a:off x="6732905" y="1244600"/>
            <a:ext cx="3678555" cy="2759710"/>
          </a:xfrm>
          <a:prstGeom prst="rect">
            <a:avLst/>
          </a:prstGeom>
          <a:noFill/>
          <a:ln w="9525">
            <a:noFill/>
            <a:miter lim="800000"/>
            <a:headEnd/>
            <a:tailEnd/>
          </a:ln>
        </p:spPr>
      </p:pic>
      <p:sp>
        <p:nvSpPr>
          <p:cNvPr id="11" name="Text Box 6"/>
          <p:cNvSpPr txBox="1">
            <a:spLocks noChangeArrowheads="1"/>
          </p:cNvSpPr>
          <p:nvPr/>
        </p:nvSpPr>
        <p:spPr bwMode="auto">
          <a:xfrm>
            <a:off x="9563698" y="3679676"/>
            <a:ext cx="896593" cy="324988"/>
          </a:xfrm>
          <a:prstGeom prst="rect">
            <a:avLst/>
          </a:prstGeom>
          <a:solidFill>
            <a:schemeClr val="bg1">
              <a:lumMod val="95000"/>
              <a:alpha val="71000"/>
            </a:schemeClr>
          </a:solidFill>
        </p:spPr>
        <p:txBody>
          <a:bodyPr wrap="square" lIns="68410" tIns="34205" rIns="68410" bIns="34205" rtlCol="0" anchor="t">
            <a:spAutoFit/>
          </a:bodyPr>
          <a:lstStyle/>
          <a:p>
            <a:pPr lvl="0">
              <a:lnSpc>
                <a:spcPct val="120000"/>
              </a:lnSpc>
            </a:pPr>
            <a:r>
              <a:rPr lang="zh-CN" altLang="en-US" sz="1400" dirty="0">
                <a:solidFill>
                  <a:schemeClr val="tx1">
                    <a:lumMod val="75000"/>
                    <a:lumOff val="25000"/>
                  </a:schemeClr>
                </a:solidFill>
                <a:latin typeface="Arial" panose="020B0604020202090204" pitchFamily="34" charset="0"/>
                <a:ea typeface="黑体" panose="02010609060101010101" charset="-122"/>
                <a:sym typeface="+mn-ea"/>
              </a:rPr>
              <a:t>小鹏汽车</a:t>
            </a:r>
            <a:endParaRPr lang="zh-CN" altLang="en-US" sz="1400" dirty="0">
              <a:solidFill>
                <a:schemeClr val="tx1">
                  <a:lumMod val="75000"/>
                  <a:lumOff val="25000"/>
                </a:schemeClr>
              </a:solidFill>
              <a:latin typeface="Arial" panose="020B0604020202090204" pitchFamily="34" charset="0"/>
              <a:ea typeface="黑体" panose="02010609060101010101" charset="-122"/>
              <a:sym typeface="+mn-ea"/>
            </a:endParaRPr>
          </a:p>
        </p:txBody>
      </p:sp>
      <p:pic>
        <p:nvPicPr>
          <p:cNvPr id="13" name="图片 12"/>
          <p:cNvPicPr>
            <a:picLocks noChangeAspect="1"/>
          </p:cNvPicPr>
          <p:nvPr/>
        </p:nvPicPr>
        <p:blipFill>
          <a:blip r:embed="rId2" cstate="print"/>
          <a:stretch>
            <a:fillRect/>
          </a:stretch>
        </p:blipFill>
        <p:spPr>
          <a:xfrm>
            <a:off x="6732804" y="4138991"/>
            <a:ext cx="3678910" cy="2059145"/>
          </a:xfrm>
          <a:prstGeom prst="rect">
            <a:avLst/>
          </a:prstGeom>
        </p:spPr>
      </p:pic>
      <p:sp>
        <p:nvSpPr>
          <p:cNvPr id="15" name="Text Box 6"/>
          <p:cNvSpPr txBox="1">
            <a:spLocks noChangeArrowheads="1"/>
          </p:cNvSpPr>
          <p:nvPr/>
        </p:nvSpPr>
        <p:spPr bwMode="auto">
          <a:xfrm>
            <a:off x="9167875" y="5874471"/>
            <a:ext cx="1280160" cy="325122"/>
          </a:xfrm>
          <a:prstGeom prst="rect">
            <a:avLst/>
          </a:prstGeom>
          <a:solidFill>
            <a:schemeClr val="bg1">
              <a:lumMod val="95000"/>
              <a:alpha val="71000"/>
            </a:schemeClr>
          </a:solidFill>
        </p:spPr>
        <p:txBody>
          <a:bodyPr wrap="square" lIns="68410" tIns="34205" rIns="68410" bIns="34205" rtlCol="0" anchor="t">
            <a:spAutoFit/>
          </a:bodyPr>
          <a:lstStyle/>
          <a:p>
            <a:pPr lvl="0">
              <a:lnSpc>
                <a:spcPct val="120000"/>
              </a:lnSpc>
            </a:pPr>
            <a:r>
              <a:rPr lang="zh-CN" altLang="en-US" sz="1400" dirty="0">
                <a:solidFill>
                  <a:schemeClr val="tx1">
                    <a:lumMod val="75000"/>
                    <a:lumOff val="25000"/>
                  </a:schemeClr>
                </a:solidFill>
                <a:latin typeface="Arial" panose="020B0604020202090204" pitchFamily="34" charset="0"/>
                <a:ea typeface="黑体" panose="02010609060101010101" charset="-122"/>
                <a:sym typeface="+mn-ea"/>
              </a:rPr>
              <a:t>广东万城万充</a:t>
            </a:r>
            <a:endParaRPr lang="zh-CN" altLang="en-US" sz="1400" dirty="0">
              <a:solidFill>
                <a:schemeClr val="tx1">
                  <a:lumMod val="75000"/>
                  <a:lumOff val="25000"/>
                </a:schemeClr>
              </a:solidFill>
              <a:latin typeface="Arial" panose="020B0604020202090204" pitchFamily="34" charset="0"/>
              <a:ea typeface="黑体" panose="02010609060101010101" charset="-122"/>
              <a:sym typeface="+mn-ea"/>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62"/>
          <p:cNvSpPr/>
          <p:nvPr/>
        </p:nvSpPr>
        <p:spPr>
          <a:xfrm>
            <a:off x="8814435" y="2165350"/>
            <a:ext cx="1775460" cy="414020"/>
          </a:xfrm>
          <a:prstGeom prst="rect">
            <a:avLst/>
          </a:prstGeom>
          <a:noFill/>
          <a:ln w="9525">
            <a:noFill/>
          </a:ln>
        </p:spPr>
        <p:txBody>
          <a:bodyPr wrap="square" anchor="t" anchorCtr="0">
            <a:spAutoFit/>
          </a:bodyPr>
          <a:lstStyle/>
          <a:p>
            <a:pPr indent="0" algn="just">
              <a:lnSpc>
                <a:spcPct val="150000"/>
              </a:lnSpc>
              <a:spcAft>
                <a:spcPts val="600"/>
              </a:spcAft>
              <a:buClr>
                <a:srgbClr val="E18F08"/>
              </a:buClr>
              <a:buSzPct val="58000"/>
              <a:buFont typeface="Wingdings" panose="05000000000000000000" pitchFamily="2" charset="2"/>
              <a:buNone/>
            </a:pPr>
            <a:endParaRPr sz="1400" dirty="0">
              <a:solidFill>
                <a:srgbClr val="262626"/>
              </a:solidFill>
              <a:latin typeface="Arial" panose="020B0604020202090204" pitchFamily="34" charset="0"/>
              <a:ea typeface="黑体" panose="02010609060101010101" charset="-122"/>
            </a:endParaRPr>
          </a:p>
        </p:txBody>
      </p:sp>
      <p:grpSp>
        <p:nvGrpSpPr>
          <p:cNvPr id="16" name="组合 15"/>
          <p:cNvGrpSpPr/>
          <p:nvPr/>
        </p:nvGrpSpPr>
        <p:grpSpPr>
          <a:xfrm>
            <a:off x="1477010" y="925195"/>
            <a:ext cx="9237980" cy="5529580"/>
            <a:chOff x="2129" y="1457"/>
            <a:chExt cx="14548" cy="8708"/>
          </a:xfrm>
        </p:grpSpPr>
        <p:pic>
          <p:nvPicPr>
            <p:cNvPr id="5" name="图片 4"/>
            <p:cNvPicPr>
              <a:picLocks noChangeAspect="1"/>
            </p:cNvPicPr>
            <p:nvPr/>
          </p:nvPicPr>
          <p:blipFill>
            <a:blip r:embed="rId1"/>
            <a:srcRect t="10095" r="69024"/>
            <a:stretch>
              <a:fillRect/>
            </a:stretch>
          </p:blipFill>
          <p:spPr>
            <a:xfrm>
              <a:off x="2129" y="3121"/>
              <a:ext cx="4065" cy="6519"/>
            </a:xfrm>
            <a:prstGeom prst="rect">
              <a:avLst/>
            </a:prstGeom>
          </p:spPr>
        </p:pic>
        <p:sp>
          <p:nvSpPr>
            <p:cNvPr id="2" name="标题 1"/>
            <p:cNvSpPr>
              <a:spLocks noGrp="1"/>
            </p:cNvSpPr>
            <p:nvPr/>
          </p:nvSpPr>
          <p:spPr>
            <a:xfrm>
              <a:off x="2319" y="1457"/>
              <a:ext cx="14358" cy="1082"/>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2400" b="1" dirty="0">
                  <a:solidFill>
                    <a:srgbClr val="E18F08"/>
                  </a:solidFill>
                  <a:latin typeface="Arial" panose="020B0604020202090204" pitchFamily="34" charset="0"/>
                  <a:ea typeface="黑体" panose="02010609060101010101" charset="-122"/>
                  <a:cs typeface="+mn-cs"/>
                  <a:sym typeface="+mn-ea"/>
                </a:rPr>
                <a:t>工业空调</a:t>
              </a:r>
              <a:endParaRPr lang="zh-CN" sz="2400" b="1" dirty="0">
                <a:solidFill>
                  <a:srgbClr val="E18F08"/>
                </a:solidFill>
                <a:latin typeface="Arial" panose="020B0604020202090204" pitchFamily="34" charset="0"/>
                <a:ea typeface="黑体" panose="02010609060101010101" charset="-122"/>
                <a:cs typeface="+mn-cs"/>
                <a:sym typeface="+mn-ea"/>
              </a:endParaRPr>
            </a:p>
          </p:txBody>
        </p:sp>
        <p:pic>
          <p:nvPicPr>
            <p:cNvPr id="7" name="图片 6"/>
            <p:cNvPicPr>
              <a:picLocks noChangeAspect="1"/>
            </p:cNvPicPr>
            <p:nvPr/>
          </p:nvPicPr>
          <p:blipFill>
            <a:blip r:embed="rId2"/>
            <a:srcRect t="57674"/>
            <a:stretch>
              <a:fillRect/>
            </a:stretch>
          </p:blipFill>
          <p:spPr>
            <a:xfrm>
              <a:off x="10100" y="6466"/>
              <a:ext cx="3399" cy="2333"/>
            </a:xfrm>
            <a:prstGeom prst="rect">
              <a:avLst/>
            </a:prstGeom>
          </p:spPr>
        </p:pic>
        <p:sp>
          <p:nvSpPr>
            <p:cNvPr id="16386" name="矩形 62"/>
            <p:cNvSpPr/>
            <p:nvPr/>
          </p:nvSpPr>
          <p:spPr>
            <a:xfrm>
              <a:off x="6301" y="2985"/>
              <a:ext cx="2796" cy="1913"/>
            </a:xfrm>
            <a:prstGeom prst="rect">
              <a:avLst/>
            </a:prstGeom>
            <a:noFill/>
            <a:ln w="9525">
              <a:noFill/>
            </a:ln>
          </p:spPr>
          <p:txBody>
            <a:bodyPr wrap="square" anchor="t" anchorCtr="0">
              <a:spAutoFit/>
            </a:bodyPr>
            <a:lstStyle/>
            <a:p>
              <a:pPr indent="0" algn="just">
                <a:lnSpc>
                  <a:spcPct val="150000"/>
                </a:lnSpc>
                <a:spcAft>
                  <a:spcPts val="600"/>
                </a:spcAft>
                <a:buClr>
                  <a:srgbClr val="E18F08"/>
                </a:buClr>
                <a:buSzPct val="58000"/>
                <a:buFont typeface="Wingdings" panose="05000000000000000000" pitchFamily="2" charset="2"/>
                <a:buNone/>
              </a:pPr>
              <a:r>
                <a:rPr lang="zh-CN" altLang="en-US" sz="1400" b="1" dirty="0">
                  <a:solidFill>
                    <a:srgbClr val="262626"/>
                  </a:solidFill>
                  <a:latin typeface="Arial" panose="020B0604020202090204" pitchFamily="34" charset="0"/>
                  <a:ea typeface="黑体" panose="02010609060101010101" charset="-122"/>
                  <a:cs typeface="黑体" panose="02010609060101010101" charset="-122"/>
                </a:rPr>
                <a:t>维护方便</a:t>
              </a:r>
              <a:endParaRPr lang="zh-CN" altLang="en-US" sz="1400" b="1" dirty="0">
                <a:solidFill>
                  <a:srgbClr val="262626"/>
                </a:solidFill>
                <a:latin typeface="Arial" panose="020B0604020202090204" pitchFamily="34" charset="0"/>
                <a:ea typeface="黑体" panose="02010609060101010101" charset="-122"/>
                <a:cs typeface="黑体" panose="02010609060101010101" charset="-122"/>
              </a:endParaRPr>
            </a:p>
            <a:p>
              <a:pPr indent="0" algn="just">
                <a:lnSpc>
                  <a:spcPct val="150000"/>
                </a:lnSpc>
                <a:spcAft>
                  <a:spcPts val="600"/>
                </a:spcAft>
                <a:buClr>
                  <a:srgbClr val="E18F08"/>
                </a:buClr>
                <a:buSzPct val="100000"/>
                <a:buFont typeface="Wingdings" panose="05000000000000000000" pitchFamily="2" charset="2"/>
                <a:buChar char="l"/>
              </a:pPr>
              <a:r>
                <a:rPr lang="zh-CN" altLang="en-US" sz="1400" dirty="0">
                  <a:solidFill>
                    <a:srgbClr val="262626"/>
                  </a:solidFill>
                  <a:latin typeface="Arial" panose="020B0604020202090204" pitchFamily="34" charset="0"/>
                  <a:ea typeface="黑体" panose="02010609060101010101" charset="-122"/>
                  <a:cs typeface="黑体" panose="02010609060101010101" charset="-122"/>
                </a:rPr>
                <a:t> 过滤垫更换简单</a:t>
              </a:r>
              <a:endParaRPr lang="zh-CN" altLang="en-US" sz="1400" dirty="0">
                <a:solidFill>
                  <a:srgbClr val="262626"/>
                </a:solidFill>
                <a:latin typeface="Arial" panose="020B0604020202090204" pitchFamily="34" charset="0"/>
                <a:ea typeface="黑体" panose="02010609060101010101" charset="-122"/>
                <a:cs typeface="黑体" panose="02010609060101010101" charset="-122"/>
              </a:endParaRPr>
            </a:p>
            <a:p>
              <a:pPr indent="0" algn="just">
                <a:lnSpc>
                  <a:spcPct val="150000"/>
                </a:lnSpc>
                <a:spcAft>
                  <a:spcPts val="600"/>
                </a:spcAft>
                <a:buClr>
                  <a:srgbClr val="E18F08"/>
                </a:buClr>
                <a:buSzPct val="100000"/>
                <a:buFont typeface="Wingdings" panose="05000000000000000000" pitchFamily="2" charset="2"/>
                <a:buChar char="l"/>
              </a:pPr>
              <a:r>
                <a:rPr lang="zh-CN" altLang="en-US" sz="1400" dirty="0">
                  <a:solidFill>
                    <a:srgbClr val="262626"/>
                  </a:solidFill>
                  <a:latin typeface="Arial" panose="020B0604020202090204" pitchFamily="34" charset="0"/>
                  <a:ea typeface="黑体" panose="02010609060101010101" charset="-122"/>
                  <a:cs typeface="黑体" panose="02010609060101010101" charset="-122"/>
                </a:rPr>
                <a:t> 智能过滤垫监控</a:t>
              </a:r>
              <a:endParaRPr lang="zh-CN" altLang="en-US" sz="1400" dirty="0">
                <a:solidFill>
                  <a:srgbClr val="262626"/>
                </a:solidFill>
                <a:latin typeface="Arial" panose="020B0604020202090204" pitchFamily="34" charset="0"/>
                <a:ea typeface="黑体" panose="02010609060101010101" charset="-122"/>
                <a:cs typeface="黑体" panose="02010609060101010101" charset="-122"/>
              </a:endParaRPr>
            </a:p>
          </p:txBody>
        </p:sp>
        <p:sp>
          <p:nvSpPr>
            <p:cNvPr id="9" name="矩形 62"/>
            <p:cNvSpPr/>
            <p:nvPr/>
          </p:nvSpPr>
          <p:spPr>
            <a:xfrm>
              <a:off x="13779" y="3041"/>
              <a:ext cx="2796" cy="1913"/>
            </a:xfrm>
            <a:prstGeom prst="rect">
              <a:avLst/>
            </a:prstGeom>
            <a:noFill/>
            <a:ln w="9525">
              <a:noFill/>
            </a:ln>
          </p:spPr>
          <p:txBody>
            <a:bodyPr wrap="square" anchor="t" anchorCtr="0">
              <a:spAutoFit/>
            </a:bodyPr>
            <a:lstStyle/>
            <a:p>
              <a:pPr algn="just">
                <a:lnSpc>
                  <a:spcPct val="150000"/>
                </a:lnSpc>
                <a:spcAft>
                  <a:spcPts val="600"/>
                </a:spcAft>
                <a:buClr>
                  <a:srgbClr val="E18F08"/>
                </a:buClr>
                <a:buSzPct val="58000"/>
                <a:buFont typeface="Wingdings" panose="05000000000000000000" pitchFamily="2" charset="2"/>
                <a:buNone/>
              </a:pPr>
              <a:r>
                <a:rPr lang="zh-CN" altLang="en-US" sz="1400" b="1" dirty="0">
                  <a:solidFill>
                    <a:srgbClr val="262626"/>
                  </a:solidFill>
                  <a:latin typeface="Arial" panose="020B0604020202090204" pitchFamily="34" charset="0"/>
                  <a:ea typeface="黑体" panose="02010609060101010101" charset="-122"/>
                  <a:cs typeface="黑体" panose="02010609060101010101" charset="-122"/>
                </a:rPr>
                <a:t>操作简单</a:t>
              </a:r>
              <a:endParaRPr lang="zh-CN" altLang="en-US" sz="1400" b="1" dirty="0">
                <a:solidFill>
                  <a:srgbClr val="262626"/>
                </a:solidFill>
                <a:latin typeface="Arial" panose="020B0604020202090204" pitchFamily="34" charset="0"/>
                <a:ea typeface="黑体" panose="02010609060101010101" charset="-122"/>
                <a:cs typeface="黑体" panose="02010609060101010101" charset="-122"/>
              </a:endParaRPr>
            </a:p>
            <a:p>
              <a:pPr indent="0" algn="just">
                <a:lnSpc>
                  <a:spcPct val="150000"/>
                </a:lnSpc>
                <a:spcAft>
                  <a:spcPts val="600"/>
                </a:spcAft>
                <a:buClr>
                  <a:srgbClr val="E18F08"/>
                </a:buClr>
                <a:buSzPct val="100000"/>
                <a:buFont typeface="Wingdings" panose="05000000000000000000" pitchFamily="2" charset="2"/>
                <a:buChar char="l"/>
              </a:pPr>
              <a:r>
                <a:rPr lang="zh-CN" altLang="en-US" sz="1400" dirty="0">
                  <a:solidFill>
                    <a:srgbClr val="262626"/>
                  </a:solidFill>
                  <a:latin typeface="Arial" panose="020B0604020202090204" pitchFamily="34" charset="0"/>
                  <a:ea typeface="黑体" panose="02010609060101010101" charset="-122"/>
                  <a:cs typeface="黑体" panose="02010609060101010101" charset="-122"/>
                </a:rPr>
                <a:t> 中英文操作界面</a:t>
              </a:r>
              <a:endParaRPr lang="zh-CN" altLang="en-US" sz="1400" dirty="0">
                <a:solidFill>
                  <a:srgbClr val="262626"/>
                </a:solidFill>
                <a:latin typeface="Arial" panose="020B0604020202090204" pitchFamily="34" charset="0"/>
                <a:ea typeface="黑体" panose="02010609060101010101" charset="-122"/>
                <a:cs typeface="黑体" panose="02010609060101010101" charset="-122"/>
              </a:endParaRPr>
            </a:p>
            <a:p>
              <a:pPr indent="0" algn="just">
                <a:lnSpc>
                  <a:spcPct val="150000"/>
                </a:lnSpc>
                <a:spcAft>
                  <a:spcPts val="600"/>
                </a:spcAft>
                <a:buClr>
                  <a:srgbClr val="E18F08"/>
                </a:buClr>
                <a:buSzPct val="100000"/>
                <a:buFont typeface="Wingdings" panose="05000000000000000000" pitchFamily="2" charset="2"/>
                <a:buChar char="l"/>
              </a:pPr>
              <a:r>
                <a:rPr lang="zh-CN" altLang="en-US" sz="1400" dirty="0">
                  <a:solidFill>
                    <a:srgbClr val="262626"/>
                  </a:solidFill>
                  <a:latin typeface="Arial" panose="020B0604020202090204" pitchFamily="34" charset="0"/>
                  <a:ea typeface="黑体" panose="02010609060101010101" charset="-122"/>
                  <a:cs typeface="黑体" panose="02010609060101010101" charset="-122"/>
                </a:rPr>
                <a:t> 报警直接显示</a:t>
              </a:r>
              <a:endParaRPr lang="zh-CN" altLang="en-US" sz="1400" dirty="0">
                <a:solidFill>
                  <a:srgbClr val="262626"/>
                </a:solidFill>
                <a:latin typeface="Arial" panose="020B0604020202090204" pitchFamily="34" charset="0"/>
                <a:ea typeface="黑体" panose="02010609060101010101" charset="-122"/>
                <a:cs typeface="黑体" panose="02010609060101010101" charset="-122"/>
              </a:endParaRPr>
            </a:p>
          </p:txBody>
        </p:sp>
        <p:sp>
          <p:nvSpPr>
            <p:cNvPr id="10" name="矩形 62"/>
            <p:cNvSpPr/>
            <p:nvPr/>
          </p:nvSpPr>
          <p:spPr>
            <a:xfrm>
              <a:off x="6301" y="6256"/>
              <a:ext cx="2796" cy="2543"/>
            </a:xfrm>
            <a:prstGeom prst="rect">
              <a:avLst/>
            </a:prstGeom>
            <a:noFill/>
            <a:ln w="9525">
              <a:noFill/>
            </a:ln>
          </p:spPr>
          <p:txBody>
            <a:bodyPr wrap="square" anchor="t" anchorCtr="0">
              <a:spAutoFit/>
            </a:bodyPr>
            <a:lstStyle/>
            <a:p>
              <a:pPr algn="just">
                <a:lnSpc>
                  <a:spcPct val="150000"/>
                </a:lnSpc>
                <a:spcAft>
                  <a:spcPts val="600"/>
                </a:spcAft>
                <a:buClr>
                  <a:srgbClr val="E18F08"/>
                </a:buClr>
                <a:buSzPct val="58000"/>
                <a:buFont typeface="Wingdings" panose="05000000000000000000" pitchFamily="2" charset="2"/>
                <a:buNone/>
              </a:pPr>
              <a:r>
                <a:rPr lang="zh-CN" altLang="en-US" sz="1400" b="1" dirty="0">
                  <a:solidFill>
                    <a:srgbClr val="262626"/>
                  </a:solidFill>
                  <a:latin typeface="Arial" panose="020B0604020202090204" pitchFamily="34" charset="0"/>
                  <a:ea typeface="黑体" panose="02010609060101010101" charset="-122"/>
                  <a:cs typeface="黑体" panose="02010609060101010101" charset="-122"/>
                </a:rPr>
                <a:t>高效保护</a:t>
              </a:r>
              <a:endParaRPr lang="zh-CN" altLang="en-US" sz="1400" b="1" dirty="0">
                <a:solidFill>
                  <a:srgbClr val="262626"/>
                </a:solidFill>
                <a:latin typeface="Arial" panose="020B0604020202090204" pitchFamily="34" charset="0"/>
                <a:ea typeface="黑体" panose="02010609060101010101" charset="-122"/>
                <a:cs typeface="黑体" panose="02010609060101010101" charset="-122"/>
              </a:endParaRPr>
            </a:p>
            <a:p>
              <a:pPr indent="0" algn="just">
                <a:lnSpc>
                  <a:spcPct val="150000"/>
                </a:lnSpc>
                <a:spcAft>
                  <a:spcPts val="600"/>
                </a:spcAft>
                <a:buClr>
                  <a:srgbClr val="E18F08"/>
                </a:buClr>
                <a:buSzPct val="100000"/>
                <a:buFont typeface="Wingdings" panose="05000000000000000000" pitchFamily="2" charset="2"/>
                <a:buChar char="l"/>
              </a:pPr>
              <a:r>
                <a:rPr lang="zh-CN" altLang="en-US" sz="1400" dirty="0">
                  <a:solidFill>
                    <a:srgbClr val="262626"/>
                  </a:solidFill>
                  <a:latin typeface="Arial" panose="020B0604020202090204" pitchFamily="34" charset="0"/>
                  <a:ea typeface="黑体" panose="02010609060101010101" charset="-122"/>
                  <a:cs typeface="黑体" panose="02010609060101010101" charset="-122"/>
                </a:rPr>
                <a:t> 纳米级保护</a:t>
              </a:r>
              <a:endParaRPr lang="zh-CN" altLang="en-US" sz="1400" dirty="0">
                <a:solidFill>
                  <a:srgbClr val="262626"/>
                </a:solidFill>
                <a:latin typeface="Arial" panose="020B0604020202090204" pitchFamily="34" charset="0"/>
                <a:ea typeface="黑体" panose="02010609060101010101" charset="-122"/>
                <a:cs typeface="黑体" panose="02010609060101010101" charset="-122"/>
              </a:endParaRPr>
            </a:p>
            <a:p>
              <a:pPr indent="0" algn="just">
                <a:lnSpc>
                  <a:spcPct val="150000"/>
                </a:lnSpc>
                <a:spcAft>
                  <a:spcPts val="600"/>
                </a:spcAft>
                <a:buClr>
                  <a:srgbClr val="E18F08"/>
                </a:buClr>
                <a:buSzPct val="100000"/>
                <a:buFont typeface="Wingdings" panose="05000000000000000000" pitchFamily="2" charset="2"/>
                <a:buChar char="l"/>
              </a:pPr>
              <a:r>
                <a:rPr lang="zh-CN" altLang="en-US" sz="1400" dirty="0">
                  <a:solidFill>
                    <a:srgbClr val="262626"/>
                  </a:solidFill>
                  <a:latin typeface="Arial" panose="020B0604020202090204" pitchFamily="34" charset="0"/>
                  <a:ea typeface="黑体" panose="02010609060101010101" charset="-122"/>
                  <a:cs typeface="黑体" panose="02010609060101010101" charset="-122"/>
                </a:rPr>
                <a:t> 散热效率高</a:t>
              </a:r>
              <a:endParaRPr lang="zh-CN" altLang="en-US" sz="1400" dirty="0">
                <a:solidFill>
                  <a:srgbClr val="262626"/>
                </a:solidFill>
                <a:latin typeface="Arial" panose="020B0604020202090204" pitchFamily="34" charset="0"/>
                <a:ea typeface="黑体" panose="02010609060101010101" charset="-122"/>
                <a:cs typeface="黑体" panose="02010609060101010101" charset="-122"/>
              </a:endParaRPr>
            </a:p>
            <a:p>
              <a:pPr indent="0" algn="just">
                <a:lnSpc>
                  <a:spcPct val="150000"/>
                </a:lnSpc>
                <a:spcAft>
                  <a:spcPts val="600"/>
                </a:spcAft>
                <a:buClr>
                  <a:srgbClr val="E18F08"/>
                </a:buClr>
                <a:buSzPct val="100000"/>
                <a:buFont typeface="Wingdings" panose="05000000000000000000" pitchFamily="2" charset="2"/>
                <a:buChar char="l"/>
              </a:pPr>
              <a:r>
                <a:rPr lang="zh-CN" altLang="en-US" sz="1400" dirty="0">
                  <a:solidFill>
                    <a:srgbClr val="262626"/>
                  </a:solidFill>
                  <a:latin typeface="Arial" panose="020B0604020202090204" pitchFamily="34" charset="0"/>
                  <a:ea typeface="黑体" panose="02010609060101010101" charset="-122"/>
                  <a:cs typeface="黑体" panose="02010609060101010101" charset="-122"/>
                </a:rPr>
                <a:t> 使用寿命长</a:t>
              </a:r>
              <a:endParaRPr lang="zh-CN" altLang="en-US" sz="1400" dirty="0">
                <a:solidFill>
                  <a:srgbClr val="262626"/>
                </a:solidFill>
                <a:latin typeface="Arial" panose="020B0604020202090204" pitchFamily="34" charset="0"/>
                <a:ea typeface="黑体" panose="02010609060101010101" charset="-122"/>
                <a:cs typeface="黑体" panose="02010609060101010101" charset="-122"/>
              </a:endParaRPr>
            </a:p>
          </p:txBody>
        </p:sp>
        <p:sp>
          <p:nvSpPr>
            <p:cNvPr id="12" name="矩形 62"/>
            <p:cNvSpPr/>
            <p:nvPr/>
          </p:nvSpPr>
          <p:spPr>
            <a:xfrm>
              <a:off x="13779" y="6324"/>
              <a:ext cx="2796" cy="1913"/>
            </a:xfrm>
            <a:prstGeom prst="rect">
              <a:avLst/>
            </a:prstGeom>
            <a:noFill/>
            <a:ln w="9525">
              <a:noFill/>
            </a:ln>
          </p:spPr>
          <p:txBody>
            <a:bodyPr wrap="square" anchor="t" anchorCtr="0">
              <a:spAutoFit/>
            </a:bodyPr>
            <a:lstStyle/>
            <a:p>
              <a:pPr algn="just">
                <a:lnSpc>
                  <a:spcPct val="150000"/>
                </a:lnSpc>
                <a:spcAft>
                  <a:spcPts val="600"/>
                </a:spcAft>
                <a:buClr>
                  <a:srgbClr val="E18F08"/>
                </a:buClr>
                <a:buSzPct val="58000"/>
                <a:buFont typeface="Wingdings" panose="05000000000000000000" pitchFamily="2" charset="2"/>
                <a:buNone/>
              </a:pPr>
              <a:r>
                <a:rPr lang="zh-CN" altLang="en-US" sz="1400" b="1" dirty="0">
                  <a:solidFill>
                    <a:srgbClr val="262626"/>
                  </a:solidFill>
                  <a:latin typeface="Arial" panose="020B0604020202090204" pitchFamily="34" charset="0"/>
                  <a:ea typeface="黑体" panose="02010609060101010101" charset="-122"/>
                  <a:cs typeface="黑体" panose="02010609060101010101" charset="-122"/>
                </a:rPr>
                <a:t>人性化安装</a:t>
              </a:r>
              <a:endParaRPr lang="zh-CN" altLang="en-US" sz="1400" b="1" dirty="0">
                <a:solidFill>
                  <a:srgbClr val="262626"/>
                </a:solidFill>
                <a:latin typeface="Arial" panose="020B0604020202090204" pitchFamily="34" charset="0"/>
                <a:ea typeface="黑体" panose="02010609060101010101" charset="-122"/>
                <a:cs typeface="黑体" panose="02010609060101010101" charset="-122"/>
              </a:endParaRPr>
            </a:p>
            <a:p>
              <a:pPr indent="0" algn="just">
                <a:lnSpc>
                  <a:spcPct val="150000"/>
                </a:lnSpc>
                <a:spcAft>
                  <a:spcPts val="600"/>
                </a:spcAft>
                <a:buClr>
                  <a:srgbClr val="E18F08"/>
                </a:buClr>
                <a:buSzPct val="100000"/>
                <a:buFont typeface="Wingdings" panose="05000000000000000000" pitchFamily="2" charset="2"/>
                <a:buChar char="l"/>
              </a:pPr>
              <a:r>
                <a:rPr lang="zh-CN" altLang="en-US" sz="1400" dirty="0">
                  <a:solidFill>
                    <a:srgbClr val="262626"/>
                  </a:solidFill>
                  <a:latin typeface="Arial" panose="020B0604020202090204" pitchFamily="34" charset="0"/>
                  <a:ea typeface="黑体" panose="02010609060101010101" charset="-122"/>
                  <a:cs typeface="黑体" panose="02010609060101010101" charset="-122"/>
                </a:rPr>
                <a:t> 防倾倒设计</a:t>
              </a:r>
              <a:endParaRPr lang="zh-CN" altLang="en-US" sz="1400" dirty="0">
                <a:solidFill>
                  <a:srgbClr val="262626"/>
                </a:solidFill>
                <a:latin typeface="Arial" panose="020B0604020202090204" pitchFamily="34" charset="0"/>
                <a:ea typeface="黑体" panose="02010609060101010101" charset="-122"/>
                <a:cs typeface="黑体" panose="02010609060101010101" charset="-122"/>
              </a:endParaRPr>
            </a:p>
            <a:p>
              <a:pPr indent="0" algn="just">
                <a:lnSpc>
                  <a:spcPct val="150000"/>
                </a:lnSpc>
                <a:spcAft>
                  <a:spcPts val="600"/>
                </a:spcAft>
                <a:buClr>
                  <a:srgbClr val="E18F08"/>
                </a:buClr>
                <a:buSzPct val="100000"/>
                <a:buFont typeface="Wingdings" panose="05000000000000000000" pitchFamily="2" charset="2"/>
                <a:buChar char="l"/>
              </a:pPr>
              <a:r>
                <a:rPr lang="zh-CN" altLang="en-US" sz="1400" dirty="0">
                  <a:solidFill>
                    <a:srgbClr val="262626"/>
                  </a:solidFill>
                  <a:latin typeface="Arial" panose="020B0604020202090204" pitchFamily="34" charset="0"/>
                  <a:ea typeface="黑体" panose="02010609060101010101" charset="-122"/>
                  <a:cs typeface="黑体" panose="02010609060101010101" charset="-122"/>
                </a:rPr>
                <a:t> 安全卡扣固定</a:t>
              </a:r>
              <a:endParaRPr lang="zh-CN" altLang="en-US" sz="1400" dirty="0">
                <a:solidFill>
                  <a:srgbClr val="262626"/>
                </a:solidFill>
                <a:latin typeface="Arial" panose="020B0604020202090204" pitchFamily="34" charset="0"/>
                <a:ea typeface="黑体" panose="02010609060101010101" charset="-122"/>
                <a:cs typeface="黑体" panose="02010609060101010101" charset="-122"/>
              </a:endParaRPr>
            </a:p>
          </p:txBody>
        </p:sp>
        <p:sp>
          <p:nvSpPr>
            <p:cNvPr id="13" name="矩形 62"/>
            <p:cNvSpPr/>
            <p:nvPr/>
          </p:nvSpPr>
          <p:spPr>
            <a:xfrm>
              <a:off x="2534" y="9004"/>
              <a:ext cx="13310" cy="1161"/>
            </a:xfrm>
            <a:prstGeom prst="rect">
              <a:avLst/>
            </a:prstGeom>
            <a:noFill/>
            <a:ln w="9525">
              <a:noFill/>
            </a:ln>
          </p:spPr>
          <p:txBody>
            <a:bodyPr wrap="square" anchor="t" anchorCtr="0">
              <a:spAutoFit/>
            </a:bodyPr>
            <a:lstStyle/>
            <a:p>
              <a:pPr algn="just">
                <a:lnSpc>
                  <a:spcPct val="150000"/>
                </a:lnSpc>
                <a:spcAft>
                  <a:spcPts val="600"/>
                </a:spcAft>
                <a:buClr>
                  <a:srgbClr val="E18F08"/>
                </a:buClr>
                <a:buSzPct val="58000"/>
                <a:buFont typeface="Wingdings" panose="05000000000000000000" pitchFamily="2" charset="2"/>
                <a:buNone/>
              </a:pPr>
              <a:r>
                <a:rPr lang="zh-CN" altLang="en-US" sz="1400" dirty="0">
                  <a:solidFill>
                    <a:srgbClr val="262626"/>
                  </a:solidFill>
                  <a:latin typeface="Arial" panose="020B0604020202090204" pitchFamily="34" charset="0"/>
                  <a:ea typeface="黑体" panose="02010609060101010101" charset="-122"/>
                  <a:cs typeface="黑体" panose="02010609060101010101" charset="-122"/>
                </a:rPr>
                <a:t>人性化的设计，便捷的安装和宽段的冷量功率，工业空调特别适用于机柜内部热量比较大或柜内对温度控制精度要求比较高的场合。不允许电子元器件遮挡内循环和外循环中的进风口和出风口。 </a:t>
              </a:r>
              <a:endParaRPr lang="zh-CN" altLang="en-US" sz="1400" dirty="0">
                <a:solidFill>
                  <a:srgbClr val="262626"/>
                </a:solidFill>
                <a:latin typeface="Arial" panose="020B0604020202090204" pitchFamily="34" charset="0"/>
                <a:ea typeface="黑体" panose="02010609060101010101" charset="-122"/>
                <a:cs typeface="黑体" panose="02010609060101010101" charset="-122"/>
              </a:endParaRPr>
            </a:p>
          </p:txBody>
        </p:sp>
        <p:sp>
          <p:nvSpPr>
            <p:cNvPr id="14" name="矩形 62"/>
            <p:cNvSpPr/>
            <p:nvPr/>
          </p:nvSpPr>
          <p:spPr>
            <a:xfrm>
              <a:off x="2389" y="2340"/>
              <a:ext cx="7261" cy="652"/>
            </a:xfrm>
            <a:prstGeom prst="rect">
              <a:avLst/>
            </a:prstGeom>
            <a:noFill/>
            <a:ln w="9525">
              <a:noFill/>
            </a:ln>
          </p:spPr>
          <p:txBody>
            <a:bodyPr wrap="square" anchor="t" anchorCtr="0">
              <a:spAutoFit/>
            </a:bodyPr>
            <a:lstStyle/>
            <a:p>
              <a:pPr algn="just">
                <a:lnSpc>
                  <a:spcPct val="150000"/>
                </a:lnSpc>
                <a:spcAft>
                  <a:spcPts val="600"/>
                </a:spcAft>
                <a:buClr>
                  <a:srgbClr val="E18F08"/>
                </a:buClr>
                <a:buSzPct val="58000"/>
                <a:buFont typeface="Wingdings" panose="05000000000000000000" pitchFamily="2" charset="2"/>
                <a:buNone/>
              </a:pPr>
              <a:r>
                <a:rPr lang="zh-CN" altLang="en-US" sz="1400" dirty="0">
                  <a:solidFill>
                    <a:srgbClr val="262626"/>
                  </a:solidFill>
                  <a:latin typeface="Arial" panose="020B0604020202090204" pitchFamily="34" charset="0"/>
                  <a:ea typeface="黑体" panose="02010609060101010101" charset="-122"/>
                  <a:cs typeface="黑体" panose="02010609060101010101" charset="-122"/>
                </a:rPr>
                <a:t>调节范围：15℃ ~ +55℃</a:t>
              </a:r>
              <a:endParaRPr lang="zh-CN" altLang="en-US" sz="1400" dirty="0">
                <a:solidFill>
                  <a:srgbClr val="262626"/>
                </a:solidFill>
                <a:latin typeface="Arial" panose="020B0604020202090204" pitchFamily="34" charset="0"/>
                <a:ea typeface="黑体" panose="02010609060101010101" charset="-122"/>
                <a:cs typeface="黑体" panose="02010609060101010101" charset="-122"/>
              </a:endParaRPr>
            </a:p>
          </p:txBody>
        </p:sp>
        <p:pic>
          <p:nvPicPr>
            <p:cNvPr id="15" name="图片 14"/>
            <p:cNvPicPr>
              <a:picLocks noChangeAspect="1"/>
            </p:cNvPicPr>
            <p:nvPr/>
          </p:nvPicPr>
          <p:blipFill>
            <a:blip r:embed="rId2"/>
            <a:srcRect b="53120"/>
            <a:stretch>
              <a:fillRect/>
            </a:stretch>
          </p:blipFill>
          <p:spPr>
            <a:xfrm>
              <a:off x="10100" y="3092"/>
              <a:ext cx="3399" cy="2584"/>
            </a:xfrm>
            <a:prstGeom prst="rect">
              <a:avLst/>
            </a:prstGeom>
          </p:spPr>
        </p:pic>
      </p:grpSp>
      <p:sp>
        <p:nvSpPr>
          <p:cNvPr id="17"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dirty="0">
                <a:latin typeface="Arial" panose="020B0604020202090204" pitchFamily="34" charset="0"/>
                <a:ea typeface="黑体" panose="02010609060101010101" charset="-122"/>
                <a:cs typeface="+mn-cs"/>
                <a:sym typeface="+mn-ea"/>
              </a:rPr>
              <a:t>四、机柜空调</a:t>
            </a:r>
            <a:r>
              <a:rPr lang="zh-CN" altLang="en-US" sz="3200" b="1" dirty="0">
                <a:latin typeface="Arial" panose="020B0604020202090204" pitchFamily="34" charset="0"/>
                <a:ea typeface="黑体" panose="02010609060101010101" charset="-122"/>
                <a:cs typeface="+mn-cs"/>
                <a:sym typeface="+mn-ea"/>
              </a:rPr>
              <a:t>业务</a:t>
            </a:r>
            <a:endParaRPr sz="3200" b="1" dirty="0">
              <a:latin typeface="Arial" panose="020B0604020202090204" pitchFamily="34" charset="0"/>
              <a:ea typeface="黑体" panose="02010609060101010101" charset="-122"/>
              <a:cs typeface="+mn-cs"/>
              <a:sym typeface="+mn-ea"/>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nvSpPr>
        <p:spPr>
          <a:xfrm>
            <a:off x="1638621" y="93599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2400" b="1" dirty="0">
                <a:solidFill>
                  <a:srgbClr val="E18F08"/>
                </a:solidFill>
                <a:latin typeface="Arial" panose="020B0604020202090204" pitchFamily="34" charset="0"/>
                <a:ea typeface="黑体" panose="02010609060101010101" charset="-122"/>
                <a:cs typeface="+mn-cs"/>
                <a:sym typeface="+mn-ea"/>
              </a:rPr>
              <a:t>工业空调典型应用</a:t>
            </a:r>
            <a:endParaRPr sz="2400" b="1" dirty="0">
              <a:solidFill>
                <a:srgbClr val="E18F08"/>
              </a:solidFill>
              <a:latin typeface="Arial" panose="020B0604020202090204" pitchFamily="34" charset="0"/>
              <a:ea typeface="黑体" panose="02010609060101010101" charset="-122"/>
              <a:cs typeface="+mn-cs"/>
              <a:sym typeface="+mn-ea"/>
            </a:endParaRPr>
          </a:p>
        </p:txBody>
      </p:sp>
      <p:pic>
        <p:nvPicPr>
          <p:cNvPr id="3" name="图片 2" descr="2-食品饮料行业"/>
          <p:cNvPicPr>
            <a:picLocks noChangeAspect="1"/>
          </p:cNvPicPr>
          <p:nvPr/>
        </p:nvPicPr>
        <p:blipFill>
          <a:blip r:embed="rId1"/>
          <a:srcRect l="15506" t="23979" r="37471" b="50736"/>
          <a:stretch>
            <a:fillRect/>
          </a:stretch>
        </p:blipFill>
        <p:spPr>
          <a:xfrm>
            <a:off x="1713548" y="1687195"/>
            <a:ext cx="2619375" cy="1878330"/>
          </a:xfrm>
          <a:prstGeom prst="rect">
            <a:avLst/>
          </a:prstGeom>
        </p:spPr>
      </p:pic>
      <p:pic>
        <p:nvPicPr>
          <p:cNvPr id="6" name="图片 5" descr="3-自动化行业"/>
          <p:cNvPicPr>
            <a:picLocks noChangeAspect="1"/>
          </p:cNvPicPr>
          <p:nvPr/>
        </p:nvPicPr>
        <p:blipFill>
          <a:blip r:embed="rId2"/>
          <a:srcRect t="16925" r="19358"/>
          <a:stretch>
            <a:fillRect/>
          </a:stretch>
        </p:blipFill>
        <p:spPr>
          <a:xfrm>
            <a:off x="7996555" y="1702435"/>
            <a:ext cx="2435860" cy="1882775"/>
          </a:xfrm>
          <a:prstGeom prst="rect">
            <a:avLst/>
          </a:prstGeom>
        </p:spPr>
      </p:pic>
      <p:pic>
        <p:nvPicPr>
          <p:cNvPr id="7" name="图片 6" descr="7-环保行业"/>
          <p:cNvPicPr>
            <a:picLocks noChangeAspect="1"/>
          </p:cNvPicPr>
          <p:nvPr/>
        </p:nvPicPr>
        <p:blipFill>
          <a:blip r:embed="rId3"/>
          <a:srcRect t="13435" b="30840"/>
          <a:stretch>
            <a:fillRect/>
          </a:stretch>
        </p:blipFill>
        <p:spPr>
          <a:xfrm>
            <a:off x="1705610" y="4002405"/>
            <a:ext cx="2635250" cy="1958975"/>
          </a:xfrm>
          <a:prstGeom prst="rect">
            <a:avLst/>
          </a:prstGeom>
        </p:spPr>
      </p:pic>
      <p:pic>
        <p:nvPicPr>
          <p:cNvPr id="8" name="图片 7" descr="激光行业2"/>
          <p:cNvPicPr>
            <a:picLocks noChangeAspect="1"/>
          </p:cNvPicPr>
          <p:nvPr/>
        </p:nvPicPr>
        <p:blipFill>
          <a:blip r:embed="rId4"/>
          <a:srcRect t="24938" r="1635" b="10686"/>
          <a:stretch>
            <a:fillRect/>
          </a:stretch>
        </p:blipFill>
        <p:spPr>
          <a:xfrm>
            <a:off x="5135245" y="4022090"/>
            <a:ext cx="2125345" cy="1944370"/>
          </a:xfrm>
          <a:prstGeom prst="rect">
            <a:avLst/>
          </a:prstGeom>
        </p:spPr>
      </p:pic>
      <p:pic>
        <p:nvPicPr>
          <p:cNvPr id="9" name="图片 8" descr="汽车行业"/>
          <p:cNvPicPr>
            <a:picLocks noChangeAspect="1"/>
          </p:cNvPicPr>
          <p:nvPr/>
        </p:nvPicPr>
        <p:blipFill>
          <a:blip r:embed="rId5"/>
          <a:srcRect t="25067" r="6015" b="19550"/>
          <a:stretch>
            <a:fillRect/>
          </a:stretch>
        </p:blipFill>
        <p:spPr>
          <a:xfrm>
            <a:off x="7995920" y="4022090"/>
            <a:ext cx="2437130" cy="1915160"/>
          </a:xfrm>
          <a:prstGeom prst="rect">
            <a:avLst/>
          </a:prstGeom>
        </p:spPr>
      </p:pic>
      <p:sp>
        <p:nvSpPr>
          <p:cNvPr id="13" name="矩形 62"/>
          <p:cNvSpPr/>
          <p:nvPr/>
        </p:nvSpPr>
        <p:spPr>
          <a:xfrm>
            <a:off x="2239328" y="3571875"/>
            <a:ext cx="1567815" cy="414020"/>
          </a:xfrm>
          <a:prstGeom prst="rect">
            <a:avLst/>
          </a:prstGeom>
          <a:noFill/>
          <a:ln w="9525">
            <a:noFill/>
          </a:ln>
        </p:spPr>
        <p:txBody>
          <a:bodyPr wrap="square" anchor="t" anchorCtr="0">
            <a:spAutoFit/>
          </a:bodyPr>
          <a:lstStyle/>
          <a:p>
            <a:pPr algn="just">
              <a:lnSpc>
                <a:spcPct val="150000"/>
              </a:lnSpc>
              <a:spcAft>
                <a:spcPts val="600"/>
              </a:spcAft>
              <a:buClr>
                <a:srgbClr val="E18F08"/>
              </a:buClr>
              <a:buSzPct val="58000"/>
              <a:buFont typeface="Wingdings" panose="05000000000000000000" pitchFamily="2" charset="2"/>
              <a:buNone/>
            </a:pPr>
            <a:r>
              <a:rPr lang="zh-CN" altLang="en-US" sz="1400" dirty="0">
                <a:solidFill>
                  <a:srgbClr val="262626"/>
                </a:solidFill>
                <a:latin typeface="Arial" panose="020B0604020202090204" pitchFamily="34" charset="0"/>
                <a:ea typeface="黑体" panose="02010609060101010101" charset="-122"/>
                <a:cs typeface="黑体" panose="02010609060101010101" charset="-122"/>
              </a:rPr>
              <a:t>食品饮料行业</a:t>
            </a:r>
            <a:endParaRPr lang="zh-CN" altLang="en-US" sz="1400" dirty="0">
              <a:solidFill>
                <a:srgbClr val="262626"/>
              </a:solidFill>
              <a:latin typeface="Arial" panose="020B0604020202090204" pitchFamily="34" charset="0"/>
              <a:ea typeface="黑体" panose="02010609060101010101" charset="-122"/>
              <a:cs typeface="黑体" panose="02010609060101010101" charset="-122"/>
            </a:endParaRPr>
          </a:p>
        </p:txBody>
      </p:sp>
      <p:sp>
        <p:nvSpPr>
          <p:cNvPr id="12" name="矩形 62"/>
          <p:cNvSpPr/>
          <p:nvPr/>
        </p:nvSpPr>
        <p:spPr>
          <a:xfrm>
            <a:off x="5716588" y="3565525"/>
            <a:ext cx="962660" cy="414020"/>
          </a:xfrm>
          <a:prstGeom prst="rect">
            <a:avLst/>
          </a:prstGeom>
          <a:noFill/>
          <a:ln w="9525">
            <a:noFill/>
          </a:ln>
        </p:spPr>
        <p:txBody>
          <a:bodyPr wrap="square" anchor="t" anchorCtr="0">
            <a:spAutoFit/>
          </a:bodyPr>
          <a:lstStyle/>
          <a:p>
            <a:pPr algn="just">
              <a:lnSpc>
                <a:spcPct val="150000"/>
              </a:lnSpc>
              <a:spcAft>
                <a:spcPts val="600"/>
              </a:spcAft>
              <a:buClr>
                <a:srgbClr val="E18F08"/>
              </a:buClr>
              <a:buSzPct val="58000"/>
              <a:buFont typeface="Wingdings" panose="05000000000000000000" pitchFamily="2" charset="2"/>
              <a:buNone/>
            </a:pPr>
            <a:r>
              <a:rPr lang="zh-CN" altLang="en-US" sz="1400" dirty="0">
                <a:solidFill>
                  <a:srgbClr val="262626"/>
                </a:solidFill>
                <a:latin typeface="Arial" panose="020B0604020202090204" pitchFamily="34" charset="0"/>
                <a:ea typeface="黑体" panose="02010609060101010101" charset="-122"/>
                <a:cs typeface="黑体" panose="02010609060101010101" charset="-122"/>
              </a:rPr>
              <a:t>纺织行业</a:t>
            </a:r>
            <a:endParaRPr lang="zh-CN" altLang="en-US" sz="1400" dirty="0">
              <a:solidFill>
                <a:srgbClr val="262626"/>
              </a:solidFill>
              <a:latin typeface="Arial" panose="020B0604020202090204" pitchFamily="34" charset="0"/>
              <a:ea typeface="黑体" panose="02010609060101010101" charset="-122"/>
              <a:cs typeface="黑体" panose="02010609060101010101" charset="-122"/>
            </a:endParaRPr>
          </a:p>
        </p:txBody>
      </p:sp>
      <p:pic>
        <p:nvPicPr>
          <p:cNvPr id="14" name="图片 13" descr="纺织应用4s"/>
          <p:cNvPicPr>
            <a:picLocks noChangeAspect="1"/>
          </p:cNvPicPr>
          <p:nvPr/>
        </p:nvPicPr>
        <p:blipFill>
          <a:blip r:embed="rId6"/>
          <a:srcRect l="14489" r="15646" b="18068"/>
          <a:stretch>
            <a:fillRect/>
          </a:stretch>
        </p:blipFill>
        <p:spPr>
          <a:xfrm>
            <a:off x="5127625" y="1691640"/>
            <a:ext cx="2140585" cy="1882140"/>
          </a:xfrm>
          <a:prstGeom prst="rect">
            <a:avLst/>
          </a:prstGeom>
        </p:spPr>
      </p:pic>
      <p:sp>
        <p:nvSpPr>
          <p:cNvPr id="15" name="矩形 62"/>
          <p:cNvSpPr/>
          <p:nvPr/>
        </p:nvSpPr>
        <p:spPr>
          <a:xfrm>
            <a:off x="8612188" y="3573780"/>
            <a:ext cx="1204595" cy="414020"/>
          </a:xfrm>
          <a:prstGeom prst="rect">
            <a:avLst/>
          </a:prstGeom>
          <a:noFill/>
          <a:ln w="9525">
            <a:noFill/>
          </a:ln>
        </p:spPr>
        <p:txBody>
          <a:bodyPr wrap="square" anchor="t" anchorCtr="0">
            <a:spAutoFit/>
          </a:bodyPr>
          <a:lstStyle/>
          <a:p>
            <a:pPr algn="just">
              <a:lnSpc>
                <a:spcPct val="150000"/>
              </a:lnSpc>
              <a:spcAft>
                <a:spcPts val="600"/>
              </a:spcAft>
              <a:buClr>
                <a:srgbClr val="E18F08"/>
              </a:buClr>
              <a:buSzPct val="58000"/>
              <a:buFont typeface="Wingdings" panose="05000000000000000000" pitchFamily="2" charset="2"/>
              <a:buNone/>
            </a:pPr>
            <a:r>
              <a:rPr lang="zh-CN" altLang="en-US" sz="1400" dirty="0">
                <a:solidFill>
                  <a:srgbClr val="262626"/>
                </a:solidFill>
                <a:latin typeface="Arial" panose="020B0604020202090204" pitchFamily="34" charset="0"/>
                <a:ea typeface="黑体" panose="02010609060101010101" charset="-122"/>
                <a:cs typeface="黑体" panose="02010609060101010101" charset="-122"/>
              </a:rPr>
              <a:t>自动化行业</a:t>
            </a:r>
            <a:endParaRPr lang="zh-CN" altLang="en-US" sz="1400" dirty="0">
              <a:solidFill>
                <a:srgbClr val="262626"/>
              </a:solidFill>
              <a:latin typeface="Arial" panose="020B0604020202090204" pitchFamily="34" charset="0"/>
              <a:ea typeface="黑体" panose="02010609060101010101" charset="-122"/>
              <a:cs typeface="黑体" panose="02010609060101010101" charset="-122"/>
            </a:endParaRPr>
          </a:p>
        </p:txBody>
      </p:sp>
      <p:sp>
        <p:nvSpPr>
          <p:cNvPr id="16" name="矩形 62"/>
          <p:cNvSpPr/>
          <p:nvPr/>
        </p:nvSpPr>
        <p:spPr>
          <a:xfrm>
            <a:off x="2420938" y="5903595"/>
            <a:ext cx="1204595" cy="414020"/>
          </a:xfrm>
          <a:prstGeom prst="rect">
            <a:avLst/>
          </a:prstGeom>
          <a:noFill/>
          <a:ln w="9525">
            <a:noFill/>
          </a:ln>
        </p:spPr>
        <p:txBody>
          <a:bodyPr wrap="square" anchor="t" anchorCtr="0">
            <a:spAutoFit/>
          </a:bodyPr>
          <a:lstStyle/>
          <a:p>
            <a:pPr algn="just">
              <a:lnSpc>
                <a:spcPct val="150000"/>
              </a:lnSpc>
              <a:spcAft>
                <a:spcPts val="600"/>
              </a:spcAft>
              <a:buClr>
                <a:srgbClr val="E18F08"/>
              </a:buClr>
              <a:buSzPct val="58000"/>
              <a:buFont typeface="Wingdings" panose="05000000000000000000" pitchFamily="2" charset="2"/>
              <a:buNone/>
            </a:pPr>
            <a:r>
              <a:rPr lang="zh-CN" altLang="en-US" sz="1400" dirty="0">
                <a:solidFill>
                  <a:srgbClr val="262626"/>
                </a:solidFill>
                <a:latin typeface="Arial" panose="020B0604020202090204" pitchFamily="34" charset="0"/>
                <a:ea typeface="黑体" panose="02010609060101010101" charset="-122"/>
                <a:cs typeface="黑体" panose="02010609060101010101" charset="-122"/>
              </a:rPr>
              <a:t>环保行业</a:t>
            </a:r>
            <a:endParaRPr lang="zh-CN" altLang="en-US" sz="1400" dirty="0">
              <a:solidFill>
                <a:srgbClr val="262626"/>
              </a:solidFill>
              <a:latin typeface="Arial" panose="020B0604020202090204" pitchFamily="34" charset="0"/>
              <a:ea typeface="黑体" panose="02010609060101010101" charset="-122"/>
              <a:cs typeface="黑体" panose="02010609060101010101" charset="-122"/>
            </a:endParaRPr>
          </a:p>
        </p:txBody>
      </p:sp>
      <p:sp>
        <p:nvSpPr>
          <p:cNvPr id="17" name="矩形 62"/>
          <p:cNvSpPr/>
          <p:nvPr/>
        </p:nvSpPr>
        <p:spPr>
          <a:xfrm>
            <a:off x="5595620" y="5896610"/>
            <a:ext cx="1204595" cy="414020"/>
          </a:xfrm>
          <a:prstGeom prst="rect">
            <a:avLst/>
          </a:prstGeom>
          <a:noFill/>
          <a:ln w="9525">
            <a:noFill/>
          </a:ln>
        </p:spPr>
        <p:txBody>
          <a:bodyPr wrap="square" anchor="t" anchorCtr="0">
            <a:spAutoFit/>
          </a:bodyPr>
          <a:lstStyle/>
          <a:p>
            <a:pPr algn="just">
              <a:lnSpc>
                <a:spcPct val="150000"/>
              </a:lnSpc>
              <a:spcAft>
                <a:spcPts val="600"/>
              </a:spcAft>
              <a:buClr>
                <a:srgbClr val="E18F08"/>
              </a:buClr>
              <a:buSzPct val="58000"/>
              <a:buFont typeface="Wingdings" panose="05000000000000000000" pitchFamily="2" charset="2"/>
              <a:buNone/>
            </a:pPr>
            <a:r>
              <a:rPr lang="zh-CN" altLang="en-US" sz="1400" dirty="0">
                <a:solidFill>
                  <a:srgbClr val="262626"/>
                </a:solidFill>
                <a:latin typeface="Arial" panose="020B0604020202090204" pitchFamily="34" charset="0"/>
                <a:ea typeface="黑体" panose="02010609060101010101" charset="-122"/>
                <a:cs typeface="黑体" panose="02010609060101010101" charset="-122"/>
              </a:rPr>
              <a:t>激光行业</a:t>
            </a:r>
            <a:endParaRPr lang="zh-CN" altLang="en-US" sz="1400" dirty="0">
              <a:solidFill>
                <a:srgbClr val="262626"/>
              </a:solidFill>
              <a:latin typeface="Arial" panose="020B0604020202090204" pitchFamily="34" charset="0"/>
              <a:ea typeface="黑体" panose="02010609060101010101" charset="-122"/>
              <a:cs typeface="黑体" panose="02010609060101010101" charset="-122"/>
            </a:endParaRPr>
          </a:p>
        </p:txBody>
      </p:sp>
      <p:sp>
        <p:nvSpPr>
          <p:cNvPr id="18" name="矩形 62"/>
          <p:cNvSpPr/>
          <p:nvPr/>
        </p:nvSpPr>
        <p:spPr>
          <a:xfrm>
            <a:off x="8612188" y="5905500"/>
            <a:ext cx="1204595" cy="414020"/>
          </a:xfrm>
          <a:prstGeom prst="rect">
            <a:avLst/>
          </a:prstGeom>
          <a:noFill/>
          <a:ln w="9525">
            <a:noFill/>
          </a:ln>
        </p:spPr>
        <p:txBody>
          <a:bodyPr wrap="square" anchor="t" anchorCtr="0">
            <a:spAutoFit/>
          </a:bodyPr>
          <a:lstStyle/>
          <a:p>
            <a:pPr algn="just">
              <a:lnSpc>
                <a:spcPct val="150000"/>
              </a:lnSpc>
              <a:spcAft>
                <a:spcPts val="600"/>
              </a:spcAft>
              <a:buClr>
                <a:srgbClr val="E18F08"/>
              </a:buClr>
              <a:buSzPct val="58000"/>
              <a:buFont typeface="Wingdings" panose="05000000000000000000" pitchFamily="2" charset="2"/>
              <a:buNone/>
            </a:pPr>
            <a:r>
              <a:rPr lang="zh-CN" altLang="en-US" sz="1400" dirty="0">
                <a:solidFill>
                  <a:srgbClr val="262626"/>
                </a:solidFill>
                <a:latin typeface="Arial" panose="020B0604020202090204" pitchFamily="34" charset="0"/>
                <a:ea typeface="黑体" panose="02010609060101010101" charset="-122"/>
                <a:cs typeface="黑体" panose="02010609060101010101" charset="-122"/>
              </a:rPr>
              <a:t>汽车行业</a:t>
            </a:r>
            <a:endParaRPr lang="zh-CN" altLang="en-US" sz="1400" dirty="0">
              <a:solidFill>
                <a:srgbClr val="262626"/>
              </a:solidFill>
              <a:latin typeface="Arial" panose="020B0604020202090204" pitchFamily="34" charset="0"/>
              <a:ea typeface="黑体" panose="02010609060101010101" charset="-122"/>
              <a:cs typeface="黑体" panose="02010609060101010101" charset="-122"/>
            </a:endParaRPr>
          </a:p>
        </p:txBody>
      </p:sp>
      <p:sp>
        <p:nvSpPr>
          <p:cNvPr id="20"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dirty="0">
                <a:latin typeface="Arial" panose="020B0604020202090204" pitchFamily="34" charset="0"/>
                <a:ea typeface="黑体" panose="02010609060101010101" charset="-122"/>
                <a:cs typeface="+mn-cs"/>
                <a:sym typeface="+mn-ea"/>
              </a:rPr>
              <a:t>四、机柜空调</a:t>
            </a:r>
            <a:r>
              <a:rPr lang="zh-CN" altLang="en-US" sz="3200" b="1" dirty="0">
                <a:latin typeface="Arial" panose="020B0604020202090204" pitchFamily="34" charset="0"/>
                <a:ea typeface="黑体" panose="02010609060101010101" charset="-122"/>
                <a:cs typeface="+mn-cs"/>
                <a:sym typeface="+mn-ea"/>
              </a:rPr>
              <a:t>业务</a:t>
            </a:r>
            <a:endParaRPr sz="3200" b="1" dirty="0">
              <a:latin typeface="Arial" panose="020B0604020202090204" pitchFamily="34" charset="0"/>
              <a:ea typeface="黑体" panose="02010609060101010101" charset="-122"/>
              <a:cs typeface="+mn-cs"/>
              <a:sym typeface="+mn-ea"/>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dirty="0">
                <a:latin typeface="Arial" panose="020B0604020202090204" pitchFamily="34" charset="0"/>
                <a:ea typeface="黑体" panose="02010609060101010101" charset="-122"/>
                <a:cs typeface="+mn-cs"/>
                <a:sym typeface="+mn-ea"/>
              </a:rPr>
              <a:t>五、数据中心集成业务</a:t>
            </a:r>
            <a:endParaRPr sz="3200" b="1" dirty="0">
              <a:latin typeface="Arial" panose="020B0604020202090204" pitchFamily="34" charset="0"/>
              <a:ea typeface="黑体" panose="02010609060101010101" charset="-122"/>
              <a:cs typeface="+mn-cs"/>
              <a:sym typeface="+mn-ea"/>
            </a:endParaRPr>
          </a:p>
        </p:txBody>
      </p:sp>
      <p:sp>
        <p:nvSpPr>
          <p:cNvPr id="74" name="文本框 14"/>
          <p:cNvSpPr txBox="1"/>
          <p:nvPr/>
        </p:nvSpPr>
        <p:spPr>
          <a:xfrm>
            <a:off x="2667635" y="1907540"/>
            <a:ext cx="7137400" cy="3054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9" tIns="45719" rIns="45719" bIns="45719" numCol="1" spcCol="38100" rtlCol="0" anchor="t" forceAA="0">
            <a:spAutoFit/>
          </a:bodyPr>
          <a:lstStyle/>
          <a:p>
            <a:pPr marL="0" marR="0" indent="0" algn="ctr" defTabSz="914400" rtl="0" fontAlgn="auto" latinLnBrk="0" hangingPunct="0">
              <a:lnSpc>
                <a:spcPct val="100000"/>
              </a:lnSpc>
              <a:spcBef>
                <a:spcPts val="0"/>
              </a:spcBef>
              <a:spcAft>
                <a:spcPts val="0"/>
              </a:spcAft>
              <a:buClrTx/>
              <a:buSzTx/>
              <a:buFontTx/>
              <a:buNone/>
            </a:pPr>
            <a:r>
              <a:rPr lang="zh-CN" altLang="en-US" sz="1400" b="1" dirty="0">
                <a:solidFill>
                  <a:srgbClr val="00347F"/>
                </a:solidFill>
                <a:latin typeface="Arial" panose="020B0604020202090204" pitchFamily="34" charset="0"/>
                <a:ea typeface="黑体" panose="02010609060101010101" charset="-122"/>
                <a:cs typeface="黑体" panose="02010609060101010101" charset="-122"/>
                <a:sym typeface="阿里巴巴普惠体 R" panose="00020600040101010101" charset="-122"/>
              </a:rPr>
              <a:t>拥有11项国家专利的英维克模块化机房整体解决方案-</a:t>
            </a:r>
            <a:r>
              <a:rPr lang="zh-CN" altLang="en-US" sz="1400" b="1" dirty="0">
                <a:solidFill>
                  <a:srgbClr val="00347F"/>
                </a:solidFill>
                <a:latin typeface="Arial" panose="020B0604020202090204" pitchFamily="34" charset="0"/>
                <a:ea typeface="黑体" panose="02010609060101010101" charset="-122"/>
                <a:cs typeface="Arial" panose="020B0604020202090204" pitchFamily="34" charset="0"/>
                <a:sym typeface="阿里巴巴普惠体 R" panose="00020600040101010101" charset="-122"/>
              </a:rPr>
              <a:t>XSpace</a:t>
            </a:r>
            <a:r>
              <a:rPr lang="zh-CN" altLang="en-US" sz="1400" b="1" dirty="0">
                <a:solidFill>
                  <a:srgbClr val="00347F"/>
                </a:solidFill>
                <a:latin typeface="Arial" panose="020B0604020202090204" pitchFamily="34" charset="0"/>
                <a:ea typeface="黑体" panose="02010609060101010101" charset="-122"/>
                <a:cs typeface="黑体" panose="02010609060101010101" charset="-122"/>
                <a:sym typeface="阿里巴巴普惠体 R" panose="00020600040101010101" charset="-122"/>
              </a:rPr>
              <a:t> </a:t>
            </a:r>
            <a:r>
              <a:rPr lang="en-US" altLang="zh-CN" sz="1400" b="1" dirty="0">
                <a:solidFill>
                  <a:srgbClr val="00347F"/>
                </a:solidFill>
                <a:latin typeface="Arial" panose="020B0604020202090204" pitchFamily="34" charset="0"/>
                <a:ea typeface="黑体" panose="02010609060101010101" charset="-122"/>
                <a:cs typeface="黑体" panose="02010609060101010101" charset="-122"/>
                <a:sym typeface="阿里巴巴普惠体 R" panose="00020600040101010101" charset="-122"/>
              </a:rPr>
              <a:t>4.</a:t>
            </a:r>
            <a:r>
              <a:rPr lang="zh-CN" altLang="en-US" sz="1400" b="1" dirty="0">
                <a:solidFill>
                  <a:srgbClr val="00347F"/>
                </a:solidFill>
                <a:latin typeface="Arial" panose="020B0604020202090204" pitchFamily="34" charset="0"/>
                <a:ea typeface="黑体" panose="02010609060101010101" charset="-122"/>
                <a:cs typeface="黑体" panose="02010609060101010101" charset="-122"/>
                <a:sym typeface="阿里巴巴普惠体 R" panose="00020600040101010101" charset="-122"/>
              </a:rPr>
              <a:t>0 智能微模块</a:t>
            </a:r>
            <a:endParaRPr lang="zh-CN" altLang="en-US" sz="1400" b="1" dirty="0">
              <a:solidFill>
                <a:srgbClr val="00347F"/>
              </a:solidFill>
              <a:latin typeface="Arial" panose="020B0604020202090204" pitchFamily="34" charset="0"/>
              <a:ea typeface="黑体" panose="02010609060101010101" charset="-122"/>
              <a:cs typeface="黑体" panose="02010609060101010101" charset="-122"/>
              <a:sym typeface="阿里巴巴普惠体 R" panose="00020600040101010101" charset="-122"/>
            </a:endParaRPr>
          </a:p>
        </p:txBody>
      </p:sp>
      <p:sp>
        <p:nvSpPr>
          <p:cNvPr id="75" name="矩形 74"/>
          <p:cNvSpPr/>
          <p:nvPr/>
        </p:nvSpPr>
        <p:spPr>
          <a:xfrm>
            <a:off x="4704715" y="4373880"/>
            <a:ext cx="2975610" cy="521970"/>
          </a:xfrm>
          <a:prstGeom prst="rect">
            <a:avLst/>
          </a:prstGeom>
        </p:spPr>
        <p:txBody>
          <a:bodyPr wrap="square">
            <a:spAutoFit/>
          </a:bodyPr>
          <a:lstStyle/>
          <a:p>
            <a:pPr algn="ctr">
              <a:defRPr/>
            </a:pPr>
            <a:r>
              <a:rPr lang="zh-CN" altLang="en-US" sz="1400" dirty="0">
                <a:solidFill>
                  <a:srgbClr val="262626"/>
                </a:solidFill>
                <a:latin typeface="Arial" panose="020B0604020202090204" pitchFamily="34" charset="0"/>
                <a:ea typeface="黑体" panose="02010609060101010101" charset="-122"/>
                <a:cs typeface="黑体" panose="02010609060101010101" charset="-122"/>
              </a:rPr>
              <a:t>可根据建设需求，搭建符合</a:t>
            </a:r>
            <a:r>
              <a:rPr lang="en-US" altLang="zh-CN" sz="1400" dirty="0">
                <a:solidFill>
                  <a:srgbClr val="262626"/>
                </a:solidFill>
                <a:latin typeface="Arial" panose="020B0604020202090204" pitchFamily="34" charset="0"/>
                <a:ea typeface="黑体" panose="02010609060101010101" charset="-122"/>
                <a:cs typeface="Arial" panose="020B0604020202090204" pitchFamily="34" charset="0"/>
              </a:rPr>
              <a:t>A</a:t>
            </a:r>
            <a:r>
              <a:rPr lang="zh-CN" altLang="en-US" sz="1400" dirty="0">
                <a:solidFill>
                  <a:srgbClr val="262626"/>
                </a:solidFill>
                <a:latin typeface="Arial" panose="020B0604020202090204" pitchFamily="34" charset="0"/>
                <a:ea typeface="黑体" panose="02010609060101010101" charset="-122"/>
                <a:cs typeface="黑体" panose="02010609060101010101" charset="-122"/>
              </a:rPr>
              <a:t>级、</a:t>
            </a:r>
            <a:r>
              <a:rPr lang="en-US" altLang="zh-CN" sz="1400" dirty="0">
                <a:solidFill>
                  <a:srgbClr val="262626"/>
                </a:solidFill>
                <a:latin typeface="Arial" panose="020B0604020202090204" pitchFamily="34" charset="0"/>
                <a:ea typeface="黑体" panose="02010609060101010101" charset="-122"/>
                <a:cs typeface="Arial" panose="020B0604020202090204" pitchFamily="34" charset="0"/>
              </a:rPr>
              <a:t>B</a:t>
            </a:r>
            <a:r>
              <a:rPr lang="zh-CN" altLang="en-US" sz="1400" dirty="0">
                <a:solidFill>
                  <a:srgbClr val="262626"/>
                </a:solidFill>
                <a:latin typeface="Arial" panose="020B0604020202090204" pitchFamily="34" charset="0"/>
                <a:ea typeface="黑体" panose="02010609060101010101" charset="-122"/>
                <a:cs typeface="黑体" panose="02010609060101010101" charset="-122"/>
              </a:rPr>
              <a:t>级、</a:t>
            </a:r>
            <a:r>
              <a:rPr lang="en-US" altLang="zh-CN" sz="1400" dirty="0">
                <a:solidFill>
                  <a:srgbClr val="262626"/>
                </a:solidFill>
                <a:latin typeface="Arial" panose="020B0604020202090204" pitchFamily="34" charset="0"/>
                <a:ea typeface="黑体" panose="02010609060101010101" charset="-122"/>
                <a:cs typeface="Arial" panose="020B0604020202090204" pitchFamily="34" charset="0"/>
              </a:rPr>
              <a:t>C</a:t>
            </a:r>
            <a:r>
              <a:rPr lang="zh-CN" altLang="en-US" sz="1400" dirty="0">
                <a:solidFill>
                  <a:srgbClr val="262626"/>
                </a:solidFill>
                <a:latin typeface="Arial" panose="020B0604020202090204" pitchFamily="34" charset="0"/>
                <a:ea typeface="黑体" panose="02010609060101010101" charset="-122"/>
                <a:cs typeface="黑体" panose="02010609060101010101" charset="-122"/>
              </a:rPr>
              <a:t>级等级要求的数据中心</a:t>
            </a:r>
            <a:endParaRPr lang="zh-CN" altLang="en-US" sz="1400" dirty="0">
              <a:solidFill>
                <a:srgbClr val="262626"/>
              </a:solidFill>
              <a:latin typeface="Arial" panose="020B0604020202090204" pitchFamily="34" charset="0"/>
              <a:ea typeface="黑体" panose="02010609060101010101" charset="-122"/>
              <a:cs typeface="黑体" panose="02010609060101010101" charset="-122"/>
            </a:endParaRPr>
          </a:p>
        </p:txBody>
      </p:sp>
      <p:grpSp>
        <p:nvGrpSpPr>
          <p:cNvPr id="13" name="组合 12"/>
          <p:cNvGrpSpPr/>
          <p:nvPr/>
        </p:nvGrpSpPr>
        <p:grpSpPr>
          <a:xfrm>
            <a:off x="1283335" y="2008924"/>
            <a:ext cx="1541145" cy="2912207"/>
            <a:chOff x="3941" y="3484"/>
            <a:chExt cx="2427" cy="4586"/>
          </a:xfrm>
        </p:grpSpPr>
        <p:grpSp>
          <p:nvGrpSpPr>
            <p:cNvPr id="76" name="组合 75"/>
            <p:cNvGrpSpPr/>
            <p:nvPr/>
          </p:nvGrpSpPr>
          <p:grpSpPr>
            <a:xfrm>
              <a:off x="3941" y="3484"/>
              <a:ext cx="2427" cy="1175"/>
              <a:chOff x="623" y="2040"/>
              <a:chExt cx="2655" cy="1285"/>
            </a:xfrm>
          </p:grpSpPr>
          <p:sp>
            <p:nvSpPr>
              <p:cNvPr id="77" name="矩形 76"/>
              <p:cNvSpPr/>
              <p:nvPr/>
            </p:nvSpPr>
            <p:spPr>
              <a:xfrm>
                <a:off x="623" y="2373"/>
                <a:ext cx="2381" cy="632"/>
              </a:xfrm>
              <a:prstGeom prst="rect">
                <a:avLst/>
              </a:prstGeom>
              <a:solidFill>
                <a:srgbClr val="FFFFFF"/>
              </a:solidFill>
              <a:ln w="12700" cap="flat">
                <a:solidFill>
                  <a:schemeClr val="tx1"/>
                </a:solidFill>
                <a:prstDash val="solid"/>
                <a:miter lim="800000"/>
              </a:ln>
            </p:spPr>
            <p:style>
              <a:lnRef idx="0">
                <a:srgbClr val="FFFFFF"/>
              </a:lnRef>
              <a:fillRef idx="0">
                <a:srgbClr val="FFFFFF"/>
              </a:fillRef>
              <a:effectRef idx="0">
                <a:srgbClr val="FFFFFF"/>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baseline="0">
                  <a:ln>
                    <a:noFill/>
                  </a:ln>
                  <a:solidFill>
                    <a:srgbClr val="000000"/>
                  </a:solidFill>
                  <a:effectLst/>
                  <a:uFillTx/>
                  <a:latin typeface="阿里巴巴普惠体 R" panose="00020600040101010101" charset="-122"/>
                  <a:ea typeface="黑体" panose="02010609060101010101" charset="-122"/>
                  <a:cs typeface="阿里巴巴普惠体 R" panose="00020600040101010101" charset="-122"/>
                  <a:sym typeface="阿里巴巴普惠体 R" panose="00020600040101010101" charset="-122"/>
                </a:endParaRPr>
              </a:p>
            </p:txBody>
          </p:sp>
          <p:grpSp>
            <p:nvGrpSpPr>
              <p:cNvPr id="78" name="组合 77"/>
              <p:cNvGrpSpPr/>
              <p:nvPr/>
            </p:nvGrpSpPr>
            <p:grpSpPr>
              <a:xfrm>
                <a:off x="679" y="2040"/>
                <a:ext cx="2599" cy="1285"/>
                <a:chOff x="153" y="1646"/>
                <a:chExt cx="3306" cy="1634"/>
              </a:xfrm>
            </p:grpSpPr>
            <p:pic>
              <p:nvPicPr>
                <p:cNvPr id="79" name="Picture 2" descr="d:\program files\360se6\User Data\temp\u=3975128496,2600243952&amp;fm=21&amp;gp=0.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785" y="1646"/>
                  <a:ext cx="1674" cy="1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 name="Picture 15" descr="E:\★2015工作文档\微模块上市资料编写\图片素材\素材by 易晟\电池柜re.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19" y="1779"/>
                  <a:ext cx="743" cy="1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 name="Picture 3" descr="C:\Users\L00206~1\AppData\Local\Temp\Rar$DI12.820\低成本机柜爆炸图.png"/>
                <p:cNvPicPr>
                  <a:picLocks noChangeAspect="1" noChangeArrowheads="1"/>
                </p:cNvPicPr>
                <p:nvPr/>
              </p:nvPicPr>
              <p:blipFill>
                <a:blip r:embed="rId3"/>
                <a:srcRect/>
                <a:stretch>
                  <a:fillRect/>
                </a:stretch>
              </p:blipFill>
              <p:spPr bwMode="auto">
                <a:xfrm>
                  <a:off x="153" y="1779"/>
                  <a:ext cx="1379" cy="1313"/>
                </a:xfrm>
                <a:prstGeom prst="rect">
                  <a:avLst/>
                </a:prstGeom>
                <a:noFill/>
                <a:ln w="9525">
                  <a:noFill/>
                  <a:miter lim="800000"/>
                  <a:headEnd/>
                  <a:tailEnd/>
                </a:ln>
              </p:spPr>
            </p:pic>
          </p:grpSp>
        </p:grpSp>
        <p:grpSp>
          <p:nvGrpSpPr>
            <p:cNvPr id="82" name="组合 81"/>
            <p:cNvGrpSpPr/>
            <p:nvPr/>
          </p:nvGrpSpPr>
          <p:grpSpPr>
            <a:xfrm>
              <a:off x="3941" y="4946"/>
              <a:ext cx="2178" cy="1579"/>
              <a:chOff x="2262" y="3660"/>
              <a:chExt cx="2382" cy="1727"/>
            </a:xfrm>
          </p:grpSpPr>
          <p:sp>
            <p:nvSpPr>
              <p:cNvPr id="83" name="矩形 82"/>
              <p:cNvSpPr/>
              <p:nvPr/>
            </p:nvSpPr>
            <p:spPr>
              <a:xfrm>
                <a:off x="2262" y="4296"/>
                <a:ext cx="2382" cy="632"/>
              </a:xfrm>
              <a:prstGeom prst="rect">
                <a:avLst/>
              </a:prstGeom>
              <a:solidFill>
                <a:srgbClr val="FFFFFF"/>
              </a:solidFill>
              <a:ln w="12700" cap="flat">
                <a:solidFill>
                  <a:schemeClr val="tx1"/>
                </a:solidFill>
                <a:prstDash val="solid"/>
                <a:miter lim="800000"/>
              </a:ln>
            </p:spPr>
            <p:style>
              <a:lnRef idx="0">
                <a:srgbClr val="FFFFFF"/>
              </a:lnRef>
              <a:fillRef idx="0">
                <a:srgbClr val="FFFFFF"/>
              </a:fillRef>
              <a:effectRef idx="0">
                <a:srgbClr val="FFFFFF"/>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baseline="0">
                  <a:ln>
                    <a:noFill/>
                  </a:ln>
                  <a:solidFill>
                    <a:srgbClr val="000000"/>
                  </a:solidFill>
                  <a:effectLst/>
                  <a:uFillTx/>
                  <a:latin typeface="阿里巴巴普惠体 R" panose="00020600040101010101" charset="-122"/>
                  <a:ea typeface="黑体" panose="02010609060101010101" charset="-122"/>
                  <a:cs typeface="阿里巴巴普惠体 R" panose="00020600040101010101" charset="-122"/>
                  <a:sym typeface="阿里巴巴普惠体 R" panose="00020600040101010101" charset="-122"/>
                </a:endParaRPr>
              </a:p>
            </p:txBody>
          </p:sp>
          <p:grpSp>
            <p:nvGrpSpPr>
              <p:cNvPr id="84" name="组合 83"/>
              <p:cNvGrpSpPr/>
              <p:nvPr/>
            </p:nvGrpSpPr>
            <p:grpSpPr>
              <a:xfrm>
                <a:off x="2281" y="3660"/>
                <a:ext cx="2362" cy="1727"/>
                <a:chOff x="318" y="3332"/>
                <a:chExt cx="2689" cy="1966"/>
              </a:xfrm>
            </p:grpSpPr>
            <p:pic>
              <p:nvPicPr>
                <p:cNvPr id="85" name="Picture 3" descr="E:\★2015工作文档\微模块上市资料编写\图片素材\素材by 易晟\微模块-底座.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8" y="3332"/>
                  <a:ext cx="1387" cy="1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86" y="4408"/>
                  <a:ext cx="619" cy="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 name="Picture 5" descr="E:\★2015工作文档\微模块上市资料编写201504\图片素材\微模块黑色效果图BY 小赖\天窗.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675" y="3581"/>
                  <a:ext cx="1333" cy="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 name="图片 87"/>
                <p:cNvPicPr>
                  <a:picLocks noChangeAspect="1"/>
                </p:cNvPicPr>
                <p:nvPr/>
              </p:nvPicPr>
              <p:blipFill>
                <a:blip r:embed="rId7"/>
                <a:stretch>
                  <a:fillRect/>
                </a:stretch>
              </p:blipFill>
              <p:spPr>
                <a:xfrm>
                  <a:off x="389" y="4447"/>
                  <a:ext cx="1251" cy="680"/>
                </a:xfrm>
                <a:prstGeom prst="rect">
                  <a:avLst/>
                </a:prstGeom>
              </p:spPr>
            </p:pic>
          </p:grpSp>
        </p:grpSp>
        <p:grpSp>
          <p:nvGrpSpPr>
            <p:cNvPr id="94" name="组合 93"/>
            <p:cNvGrpSpPr/>
            <p:nvPr/>
          </p:nvGrpSpPr>
          <p:grpSpPr>
            <a:xfrm>
              <a:off x="3941" y="6884"/>
              <a:ext cx="2212" cy="1186"/>
              <a:chOff x="623" y="5747"/>
              <a:chExt cx="2419" cy="1297"/>
            </a:xfrm>
          </p:grpSpPr>
          <p:sp>
            <p:nvSpPr>
              <p:cNvPr id="95" name="矩形 94"/>
              <p:cNvSpPr/>
              <p:nvPr/>
            </p:nvSpPr>
            <p:spPr>
              <a:xfrm>
                <a:off x="623" y="6059"/>
                <a:ext cx="2381" cy="632"/>
              </a:xfrm>
              <a:prstGeom prst="rect">
                <a:avLst/>
              </a:prstGeom>
              <a:solidFill>
                <a:srgbClr val="FFFFFF"/>
              </a:solidFill>
              <a:ln w="12700" cap="flat">
                <a:solidFill>
                  <a:schemeClr val="tx1"/>
                </a:solidFill>
                <a:prstDash val="solid"/>
                <a:miter lim="800000"/>
              </a:ln>
            </p:spPr>
            <p:style>
              <a:lnRef idx="0">
                <a:srgbClr val="FFFFFF"/>
              </a:lnRef>
              <a:fillRef idx="0">
                <a:srgbClr val="FFFFFF"/>
              </a:fillRef>
              <a:effectRef idx="0">
                <a:srgbClr val="FFFFFF"/>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baseline="0">
                  <a:ln>
                    <a:noFill/>
                  </a:ln>
                  <a:solidFill>
                    <a:srgbClr val="000000"/>
                  </a:solidFill>
                  <a:effectLst/>
                  <a:uFillTx/>
                  <a:latin typeface="阿里巴巴普惠体 R" panose="00020600040101010101" charset="-122"/>
                  <a:ea typeface="黑体" panose="02010609060101010101" charset="-122"/>
                  <a:cs typeface="阿里巴巴普惠体 R" panose="00020600040101010101" charset="-122"/>
                  <a:sym typeface="阿里巴巴普惠体 R" panose="00020600040101010101" charset="-122"/>
                </a:endParaRPr>
              </a:p>
            </p:txBody>
          </p:sp>
          <p:pic>
            <p:nvPicPr>
              <p:cNvPr id="96" name="Picture 14"/>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636" y="5796"/>
                <a:ext cx="1406" cy="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7" name="Picture 2"/>
              <p:cNvPicPr>
                <a:picLocks noChangeAspect="1" noChangeArrowheads="1"/>
              </p:cNvPicPr>
              <p:nvPr/>
            </p:nvPicPr>
            <p:blipFill>
              <a:blip r:embed="rId9" cstate="print"/>
              <a:srcRect/>
              <a:stretch>
                <a:fillRect/>
              </a:stretch>
            </p:blipFill>
            <p:spPr bwMode="auto">
              <a:xfrm>
                <a:off x="706" y="6417"/>
                <a:ext cx="675" cy="627"/>
              </a:xfrm>
              <a:prstGeom prst="rect">
                <a:avLst/>
              </a:prstGeom>
              <a:noFill/>
              <a:ln w="9525">
                <a:noFill/>
                <a:miter lim="800000"/>
                <a:headEnd/>
                <a:tailEnd/>
              </a:ln>
            </p:spPr>
          </p:pic>
          <p:pic>
            <p:nvPicPr>
              <p:cNvPr id="98" name="图片 97" descr="温湿度传感器.png"/>
              <p:cNvPicPr>
                <a:picLocks noChangeAspect="1"/>
              </p:cNvPicPr>
              <p:nvPr/>
            </p:nvPicPr>
            <p:blipFill>
              <a:blip r:embed="rId10" cstate="print"/>
              <a:stretch>
                <a:fillRect/>
              </a:stretch>
            </p:blipFill>
            <p:spPr>
              <a:xfrm rot="5400000">
                <a:off x="776" y="5665"/>
                <a:ext cx="675" cy="838"/>
              </a:xfrm>
              <a:prstGeom prst="rect">
                <a:avLst/>
              </a:prstGeom>
            </p:spPr>
          </p:pic>
        </p:grpSp>
      </p:grpSp>
      <p:grpSp>
        <p:nvGrpSpPr>
          <p:cNvPr id="24" name="组合 23"/>
          <p:cNvGrpSpPr/>
          <p:nvPr/>
        </p:nvGrpSpPr>
        <p:grpSpPr>
          <a:xfrm>
            <a:off x="9807575" y="1989769"/>
            <a:ext cx="1382395" cy="2924445"/>
            <a:chOff x="13945" y="3453"/>
            <a:chExt cx="2177" cy="4605"/>
          </a:xfrm>
        </p:grpSpPr>
        <p:grpSp>
          <p:nvGrpSpPr>
            <p:cNvPr id="89" name="组合 88"/>
            <p:cNvGrpSpPr/>
            <p:nvPr/>
          </p:nvGrpSpPr>
          <p:grpSpPr>
            <a:xfrm>
              <a:off x="13945" y="5328"/>
              <a:ext cx="2177" cy="895"/>
              <a:chOff x="11603" y="3944"/>
              <a:chExt cx="2381" cy="979"/>
            </a:xfrm>
          </p:grpSpPr>
          <p:sp>
            <p:nvSpPr>
              <p:cNvPr id="90" name="矩形 89"/>
              <p:cNvSpPr/>
              <p:nvPr/>
            </p:nvSpPr>
            <p:spPr>
              <a:xfrm>
                <a:off x="11603" y="4117"/>
                <a:ext cx="2381" cy="632"/>
              </a:xfrm>
              <a:prstGeom prst="rect">
                <a:avLst/>
              </a:prstGeom>
              <a:solidFill>
                <a:srgbClr val="FFFFFF"/>
              </a:solidFill>
              <a:ln w="12700" cap="flat">
                <a:solidFill>
                  <a:schemeClr val="tx1"/>
                </a:solidFill>
                <a:prstDash val="solid"/>
                <a:miter lim="800000"/>
              </a:ln>
            </p:spPr>
            <p:style>
              <a:lnRef idx="0">
                <a:srgbClr val="FFFFFF"/>
              </a:lnRef>
              <a:fillRef idx="0">
                <a:srgbClr val="FFFFFF"/>
              </a:fillRef>
              <a:effectRef idx="0">
                <a:srgbClr val="FFFFFF"/>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baseline="0">
                  <a:ln>
                    <a:noFill/>
                  </a:ln>
                  <a:solidFill>
                    <a:srgbClr val="000000"/>
                  </a:solidFill>
                  <a:effectLst/>
                  <a:uFillTx/>
                  <a:latin typeface="阿里巴巴普惠体 R" panose="00020600040101010101" charset="-122"/>
                  <a:ea typeface="黑体" panose="02010609060101010101" charset="-122"/>
                  <a:cs typeface="阿里巴巴普惠体 R" panose="00020600040101010101" charset="-122"/>
                  <a:sym typeface="阿里巴巴普惠体 R" panose="00020600040101010101" charset="-122"/>
                </a:endParaRPr>
              </a:p>
            </p:txBody>
          </p:sp>
          <p:grpSp>
            <p:nvGrpSpPr>
              <p:cNvPr id="91" name="组合 90"/>
              <p:cNvGrpSpPr/>
              <p:nvPr/>
            </p:nvGrpSpPr>
            <p:grpSpPr>
              <a:xfrm>
                <a:off x="11825" y="3944"/>
                <a:ext cx="2069" cy="979"/>
                <a:chOff x="11508" y="3705"/>
                <a:chExt cx="2720" cy="1286"/>
              </a:xfrm>
            </p:grpSpPr>
            <p:pic>
              <p:nvPicPr>
                <p:cNvPr id="92" name="Picture 3"/>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1508" y="3705"/>
                  <a:ext cx="1704" cy="1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3" name="图片 92" descr="20140127151403-673642423.jpg.png"/>
                <p:cNvPicPr>
                  <a:picLocks noChangeAspect="1"/>
                </p:cNvPicPr>
                <p:nvPr/>
              </p:nvPicPr>
              <p:blipFill>
                <a:blip r:embed="rId12"/>
                <a:srcRect l="9527" t="3125" r="7115"/>
                <a:stretch>
                  <a:fillRect/>
                </a:stretch>
              </p:blipFill>
              <p:spPr>
                <a:xfrm>
                  <a:off x="13374" y="4029"/>
                  <a:ext cx="855" cy="757"/>
                </a:xfrm>
                <a:prstGeom prst="rect">
                  <a:avLst/>
                </a:prstGeom>
              </p:spPr>
            </p:pic>
          </p:grpSp>
        </p:grpSp>
        <p:grpSp>
          <p:nvGrpSpPr>
            <p:cNvPr id="99" name="组合 98"/>
            <p:cNvGrpSpPr/>
            <p:nvPr/>
          </p:nvGrpSpPr>
          <p:grpSpPr>
            <a:xfrm>
              <a:off x="13945" y="6858"/>
              <a:ext cx="2177" cy="1201"/>
              <a:chOff x="11603" y="5618"/>
              <a:chExt cx="2381" cy="1313"/>
            </a:xfrm>
          </p:grpSpPr>
          <p:sp>
            <p:nvSpPr>
              <p:cNvPr id="100" name="矩形 99"/>
              <p:cNvSpPr/>
              <p:nvPr/>
            </p:nvSpPr>
            <p:spPr>
              <a:xfrm>
                <a:off x="11603" y="5959"/>
                <a:ext cx="2381" cy="632"/>
              </a:xfrm>
              <a:prstGeom prst="rect">
                <a:avLst/>
              </a:prstGeom>
              <a:solidFill>
                <a:srgbClr val="FFFFFF"/>
              </a:solidFill>
              <a:ln w="12700" cap="flat">
                <a:solidFill>
                  <a:schemeClr val="tx1"/>
                </a:solidFill>
                <a:prstDash val="solid"/>
                <a:miter lim="800000"/>
              </a:ln>
            </p:spPr>
            <p:style>
              <a:lnRef idx="0">
                <a:srgbClr val="FFFFFF"/>
              </a:lnRef>
              <a:fillRef idx="0">
                <a:srgbClr val="FFFFFF"/>
              </a:fillRef>
              <a:effectRef idx="0">
                <a:srgbClr val="FFFFFF"/>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baseline="0">
                  <a:ln>
                    <a:noFill/>
                  </a:ln>
                  <a:solidFill>
                    <a:srgbClr val="000000"/>
                  </a:solidFill>
                  <a:effectLst/>
                  <a:uFillTx/>
                  <a:latin typeface="阿里巴巴普惠体 R" panose="00020600040101010101" charset="-122"/>
                  <a:ea typeface="黑体" panose="02010609060101010101" charset="-122"/>
                  <a:cs typeface="阿里巴巴普惠体 R" panose="00020600040101010101" charset="-122"/>
                  <a:sym typeface="阿里巴巴普惠体 R" panose="00020600040101010101" charset="-122"/>
                </a:endParaRPr>
              </a:p>
            </p:txBody>
          </p:sp>
          <p:grpSp>
            <p:nvGrpSpPr>
              <p:cNvPr id="101" name="组合 100"/>
              <p:cNvGrpSpPr/>
              <p:nvPr/>
            </p:nvGrpSpPr>
            <p:grpSpPr>
              <a:xfrm>
                <a:off x="12000" y="5618"/>
                <a:ext cx="1763" cy="1313"/>
                <a:chOff x="11686" y="5524"/>
                <a:chExt cx="2041" cy="1520"/>
              </a:xfrm>
            </p:grpSpPr>
            <p:pic>
              <p:nvPicPr>
                <p:cNvPr id="102" name="Picture 2" descr="E:\★2015工作文档\微模块上市资料编写201504\图片素材\微模块黑色效果图BY 小赖\HVDC.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1686" y="5524"/>
                  <a:ext cx="833" cy="1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 name="图片 102" descr="21-165741231.jpg"/>
                <p:cNvPicPr>
                  <a:picLocks noChangeAspect="1"/>
                </p:cNvPicPr>
                <p:nvPr/>
              </p:nvPicPr>
              <p:blipFill>
                <a:blip r:embed="rId14"/>
                <a:srcRect/>
                <a:stretch>
                  <a:fillRect/>
                </a:stretch>
              </p:blipFill>
              <p:spPr>
                <a:xfrm>
                  <a:off x="12697" y="6014"/>
                  <a:ext cx="1030" cy="514"/>
                </a:xfrm>
                <a:prstGeom prst="rect">
                  <a:avLst/>
                </a:prstGeom>
              </p:spPr>
            </p:pic>
          </p:grpSp>
        </p:grpSp>
        <p:grpSp>
          <p:nvGrpSpPr>
            <p:cNvPr id="104" name="组合 103"/>
            <p:cNvGrpSpPr/>
            <p:nvPr/>
          </p:nvGrpSpPr>
          <p:grpSpPr>
            <a:xfrm>
              <a:off x="13945" y="3453"/>
              <a:ext cx="2177" cy="1240"/>
              <a:chOff x="11603" y="1869"/>
              <a:chExt cx="2381" cy="1356"/>
            </a:xfrm>
          </p:grpSpPr>
          <p:sp>
            <p:nvSpPr>
              <p:cNvPr id="105" name="矩形 104"/>
              <p:cNvSpPr/>
              <p:nvPr/>
            </p:nvSpPr>
            <p:spPr>
              <a:xfrm>
                <a:off x="11603" y="2236"/>
                <a:ext cx="2381" cy="632"/>
              </a:xfrm>
              <a:prstGeom prst="rect">
                <a:avLst/>
              </a:prstGeom>
              <a:solidFill>
                <a:srgbClr val="FFFFFF"/>
              </a:solidFill>
              <a:ln w="12700" cap="flat">
                <a:solidFill>
                  <a:schemeClr val="tx1"/>
                </a:solidFill>
                <a:prstDash val="solid"/>
                <a:miter lim="800000"/>
              </a:ln>
            </p:spPr>
            <p:style>
              <a:lnRef idx="0">
                <a:srgbClr val="FFFFFF"/>
              </a:lnRef>
              <a:fillRef idx="0">
                <a:srgbClr val="FFFFFF"/>
              </a:fillRef>
              <a:effectRef idx="0">
                <a:srgbClr val="FFFFFF"/>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baseline="0">
                  <a:ln>
                    <a:noFill/>
                  </a:ln>
                  <a:solidFill>
                    <a:srgbClr val="000000"/>
                  </a:solidFill>
                  <a:effectLst/>
                  <a:uFillTx/>
                  <a:latin typeface="阿里巴巴普惠体 R" panose="00020600040101010101" charset="-122"/>
                  <a:ea typeface="黑体" panose="02010609060101010101" charset="-122"/>
                  <a:cs typeface="阿里巴巴普惠体 R" panose="00020600040101010101" charset="-122"/>
                  <a:sym typeface="阿里巴巴普惠体 R" panose="00020600040101010101" charset="-122"/>
                </a:endParaRPr>
              </a:p>
            </p:txBody>
          </p:sp>
          <p:grpSp>
            <p:nvGrpSpPr>
              <p:cNvPr id="106" name="组合 105"/>
              <p:cNvGrpSpPr/>
              <p:nvPr/>
            </p:nvGrpSpPr>
            <p:grpSpPr>
              <a:xfrm>
                <a:off x="12000" y="1869"/>
                <a:ext cx="1440" cy="1356"/>
                <a:chOff x="11603" y="1360"/>
                <a:chExt cx="2087" cy="1964"/>
              </a:xfrm>
            </p:grpSpPr>
            <p:pic>
              <p:nvPicPr>
                <p:cNvPr id="107" name="Picture 3"/>
                <p:cNvPicPr>
                  <a:picLocks noChangeAspect="1" noChangeArrowheads="1"/>
                </p:cNvPicPr>
                <p:nvPr/>
              </p:nvPicPr>
              <p:blipFill>
                <a:blip r:embed="rId15" cstate="print">
                  <a:extLst>
                    <a:ext uri="{BEBA8EAE-BF5A-486C-A8C5-ECC9F3942E4B}">
                      <a14:imgProps xmlns:a14="http://schemas.microsoft.com/office/drawing/2010/main">
                        <a14:imgLayer r:embed="rId16">
                          <a14:imgEffect>
                            <a14:backgroundRemoval t="880" b="98974" l="3209" r="97861"/>
                          </a14:imgEffect>
                        </a14:imgLayer>
                      </a14:imgProps>
                    </a:ext>
                    <a:ext uri="{28A0092B-C50C-407E-A947-70E740481C1C}">
                      <a14:useLocalDpi xmlns:a14="http://schemas.microsoft.com/office/drawing/2010/main" val="0"/>
                    </a:ext>
                  </a:extLst>
                </a:blip>
                <a:srcRect/>
                <a:stretch>
                  <a:fillRect/>
                </a:stretch>
              </p:blipFill>
              <p:spPr bwMode="auto">
                <a:xfrm rot="60000" flipH="1">
                  <a:off x="12886" y="1360"/>
                  <a:ext cx="804" cy="1964"/>
                </a:xfrm>
                <a:prstGeom prst="rect">
                  <a:avLst/>
                </a:prstGeom>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 name="Picture 2"/>
                <p:cNvPicPr>
                  <a:picLocks noChangeAspect="1" noChangeArrowheads="1"/>
                </p:cNvPicPr>
                <p:nvPr/>
              </p:nvPicPr>
              <p:blipFill>
                <a:blip r:embed="rId17" cstate="print">
                  <a:extLst>
                    <a:ext uri="{BEBA8EAE-BF5A-486C-A8C5-ECC9F3942E4B}">
                      <a14:imgProps xmlns:a14="http://schemas.microsoft.com/office/drawing/2010/main">
                        <a14:imgLayer r:embed="rId18">
                          <a14:imgEffect>
                            <a14:backgroundRemoval t="0" b="100000" l="0" r="97046"/>
                          </a14:imgEffect>
                        </a14:imgLayer>
                      </a14:imgProps>
                    </a:ext>
                    <a:ext uri="{28A0092B-C50C-407E-A947-70E740481C1C}">
                      <a14:useLocalDpi xmlns:a14="http://schemas.microsoft.com/office/drawing/2010/main" val="0"/>
                    </a:ext>
                  </a:extLst>
                </a:blip>
                <a:srcRect/>
                <a:stretch>
                  <a:fillRect/>
                </a:stretch>
              </p:blipFill>
              <p:spPr bwMode="auto">
                <a:xfrm flipH="1">
                  <a:off x="11603" y="1378"/>
                  <a:ext cx="1000" cy="1929"/>
                </a:xfrm>
                <a:prstGeom prst="rect">
                  <a:avLst/>
                </a:prstGeom>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grpSp>
        <p:nvGrpSpPr>
          <p:cNvPr id="16" name="组合 15"/>
          <p:cNvGrpSpPr/>
          <p:nvPr/>
        </p:nvGrpSpPr>
        <p:grpSpPr>
          <a:xfrm>
            <a:off x="8172450" y="2458085"/>
            <a:ext cx="1497965" cy="2453005"/>
            <a:chOff x="11950" y="3811"/>
            <a:chExt cx="2359" cy="3863"/>
          </a:xfrm>
        </p:grpSpPr>
        <p:sp>
          <p:nvSpPr>
            <p:cNvPr id="112" name="文本框 36"/>
            <p:cNvSpPr txBox="1"/>
            <p:nvPr/>
          </p:nvSpPr>
          <p:spPr>
            <a:xfrm>
              <a:off x="12531" y="3811"/>
              <a:ext cx="1778" cy="483"/>
            </a:xfrm>
            <a:prstGeom prst="rect">
              <a:avLst/>
            </a:prstGeom>
            <a:noFill/>
          </p:spPr>
          <p:txBody>
            <a:bodyPr wrap="square" rtlCol="0">
              <a:spAutoFit/>
            </a:bodyPr>
            <a:lstStyle/>
            <a:p>
              <a:pPr algn="r"/>
              <a:r>
                <a:rPr lang="zh-CN" altLang="en-US" sz="1400" dirty="0">
                  <a:solidFill>
                    <a:srgbClr val="262626"/>
                  </a:solidFill>
                  <a:latin typeface="Arial" panose="020B0604020202090204" pitchFamily="34" charset="0"/>
                  <a:ea typeface="黑体" panose="02010609060101010101" charset="-122"/>
                </a:rPr>
                <a:t>制冷系统</a:t>
              </a:r>
              <a:endParaRPr lang="zh-CN" altLang="en-US" sz="1400" dirty="0">
                <a:solidFill>
                  <a:srgbClr val="262626"/>
                </a:solidFill>
                <a:latin typeface="Arial" panose="020B0604020202090204" pitchFamily="34" charset="0"/>
                <a:ea typeface="黑体" panose="02010609060101010101" charset="-122"/>
              </a:endParaRPr>
            </a:p>
          </p:txBody>
        </p:sp>
        <p:sp>
          <p:nvSpPr>
            <p:cNvPr id="114" name="文本框 38"/>
            <p:cNvSpPr txBox="1"/>
            <p:nvPr/>
          </p:nvSpPr>
          <p:spPr>
            <a:xfrm>
              <a:off x="12371" y="7191"/>
              <a:ext cx="1938" cy="483"/>
            </a:xfrm>
            <a:prstGeom prst="rect">
              <a:avLst/>
            </a:prstGeom>
            <a:noFill/>
          </p:spPr>
          <p:txBody>
            <a:bodyPr wrap="square" rtlCol="0">
              <a:spAutoFit/>
            </a:bodyPr>
            <a:lstStyle/>
            <a:p>
              <a:pPr algn="r"/>
              <a:r>
                <a:rPr lang="zh-CN" altLang="en-US" sz="1400" dirty="0">
                  <a:solidFill>
                    <a:srgbClr val="262626"/>
                  </a:solidFill>
                  <a:latin typeface="Arial" panose="020B0604020202090204" pitchFamily="34" charset="0"/>
                  <a:ea typeface="黑体" panose="02010609060101010101" charset="-122"/>
                </a:rPr>
                <a:t>配电系统</a:t>
              </a:r>
              <a:endParaRPr lang="zh-CN" altLang="en-US" sz="1400" dirty="0">
                <a:solidFill>
                  <a:srgbClr val="262626"/>
                </a:solidFill>
                <a:latin typeface="Arial" panose="020B0604020202090204" pitchFamily="34" charset="0"/>
                <a:ea typeface="黑体" panose="02010609060101010101" charset="-122"/>
              </a:endParaRPr>
            </a:p>
          </p:txBody>
        </p:sp>
        <p:sp>
          <p:nvSpPr>
            <p:cNvPr id="118" name="文本框 6"/>
            <p:cNvSpPr txBox="1"/>
            <p:nvPr/>
          </p:nvSpPr>
          <p:spPr>
            <a:xfrm>
              <a:off x="11950" y="5527"/>
              <a:ext cx="2359" cy="483"/>
            </a:xfrm>
            <a:prstGeom prst="rect">
              <a:avLst/>
            </a:prstGeom>
            <a:noFill/>
          </p:spPr>
          <p:txBody>
            <a:bodyPr wrap="square" rtlCol="0">
              <a:spAutoFit/>
            </a:bodyPr>
            <a:lstStyle/>
            <a:p>
              <a:pPr algn="r"/>
              <a:r>
                <a:rPr lang="zh-CN" altLang="en-US" sz="1400" dirty="0">
                  <a:solidFill>
                    <a:srgbClr val="262626"/>
                  </a:solidFill>
                  <a:latin typeface="Arial" panose="020B0604020202090204" pitchFamily="34" charset="0"/>
                  <a:ea typeface="黑体" panose="02010609060101010101" charset="-122"/>
                </a:rPr>
                <a:t>不间断电源系统</a:t>
              </a:r>
              <a:endParaRPr lang="zh-CN" altLang="en-US" sz="1400" dirty="0">
                <a:solidFill>
                  <a:srgbClr val="262626"/>
                </a:solidFill>
                <a:latin typeface="Arial" panose="020B0604020202090204" pitchFamily="34" charset="0"/>
                <a:ea typeface="黑体" panose="02010609060101010101" charset="-122"/>
              </a:endParaRPr>
            </a:p>
          </p:txBody>
        </p:sp>
      </p:grpSp>
      <p:grpSp>
        <p:nvGrpSpPr>
          <p:cNvPr id="15" name="组合 14"/>
          <p:cNvGrpSpPr/>
          <p:nvPr/>
        </p:nvGrpSpPr>
        <p:grpSpPr>
          <a:xfrm>
            <a:off x="2696210" y="2457450"/>
            <a:ext cx="1508760" cy="2453640"/>
            <a:chOff x="6166" y="3810"/>
            <a:chExt cx="2376" cy="3864"/>
          </a:xfrm>
        </p:grpSpPr>
        <p:sp>
          <p:nvSpPr>
            <p:cNvPr id="116" name="文本框 4"/>
            <p:cNvSpPr txBox="1"/>
            <p:nvPr/>
          </p:nvSpPr>
          <p:spPr>
            <a:xfrm>
              <a:off x="6166" y="3810"/>
              <a:ext cx="1577" cy="483"/>
            </a:xfrm>
            <a:prstGeom prst="rect">
              <a:avLst/>
            </a:prstGeom>
            <a:noFill/>
          </p:spPr>
          <p:txBody>
            <a:bodyPr wrap="square" rtlCol="0">
              <a:spAutoFit/>
            </a:bodyPr>
            <a:lstStyle/>
            <a:p>
              <a:r>
                <a:rPr lang="zh-CN" altLang="en-US" sz="1400" dirty="0">
                  <a:solidFill>
                    <a:srgbClr val="262626"/>
                  </a:solidFill>
                  <a:latin typeface="Arial" panose="020B0604020202090204" pitchFamily="34" charset="0"/>
                  <a:ea typeface="黑体" panose="02010609060101010101" charset="-122"/>
                </a:rPr>
                <a:t>机柜系统</a:t>
              </a:r>
              <a:endParaRPr lang="zh-CN" altLang="en-US" sz="1400" dirty="0">
                <a:solidFill>
                  <a:srgbClr val="262626"/>
                </a:solidFill>
                <a:latin typeface="Arial" panose="020B0604020202090204" pitchFamily="34" charset="0"/>
                <a:ea typeface="黑体" panose="02010609060101010101" charset="-122"/>
              </a:endParaRPr>
            </a:p>
          </p:txBody>
        </p:sp>
        <p:sp>
          <p:nvSpPr>
            <p:cNvPr id="117" name="文本框 5"/>
            <p:cNvSpPr txBox="1"/>
            <p:nvPr/>
          </p:nvSpPr>
          <p:spPr>
            <a:xfrm>
              <a:off x="6166" y="5567"/>
              <a:ext cx="2376" cy="483"/>
            </a:xfrm>
            <a:prstGeom prst="rect">
              <a:avLst/>
            </a:prstGeom>
            <a:noFill/>
          </p:spPr>
          <p:txBody>
            <a:bodyPr wrap="square" rtlCol="0">
              <a:spAutoFit/>
            </a:bodyPr>
            <a:lstStyle/>
            <a:p>
              <a:pPr algn="l"/>
              <a:r>
                <a:rPr lang="zh-CN" altLang="en-US" sz="1400" dirty="0">
                  <a:solidFill>
                    <a:srgbClr val="262626"/>
                  </a:solidFill>
                  <a:latin typeface="Arial" panose="020B0604020202090204" pitchFamily="34" charset="0"/>
                  <a:ea typeface="黑体" panose="02010609060101010101" charset="-122"/>
                </a:rPr>
                <a:t>气流遏制系统</a:t>
              </a:r>
              <a:endParaRPr lang="zh-CN" altLang="en-US" sz="1400" dirty="0">
                <a:solidFill>
                  <a:srgbClr val="262626"/>
                </a:solidFill>
                <a:latin typeface="Arial" panose="020B0604020202090204" pitchFamily="34" charset="0"/>
                <a:ea typeface="黑体" panose="02010609060101010101" charset="-122"/>
              </a:endParaRPr>
            </a:p>
          </p:txBody>
        </p:sp>
        <p:sp>
          <p:nvSpPr>
            <p:cNvPr id="119" name="文本框 7"/>
            <p:cNvSpPr txBox="1"/>
            <p:nvPr/>
          </p:nvSpPr>
          <p:spPr>
            <a:xfrm>
              <a:off x="6166" y="7191"/>
              <a:ext cx="1649" cy="483"/>
            </a:xfrm>
            <a:prstGeom prst="rect">
              <a:avLst/>
            </a:prstGeom>
            <a:noFill/>
          </p:spPr>
          <p:txBody>
            <a:bodyPr wrap="square" rtlCol="0">
              <a:spAutoFit/>
            </a:bodyPr>
            <a:lstStyle/>
            <a:p>
              <a:r>
                <a:rPr lang="zh-CN" altLang="en-US" sz="1400" dirty="0">
                  <a:solidFill>
                    <a:srgbClr val="262626"/>
                  </a:solidFill>
                  <a:latin typeface="Arial" panose="020B0604020202090204" pitchFamily="34" charset="0"/>
                  <a:ea typeface="黑体" panose="02010609060101010101" charset="-122"/>
                </a:rPr>
                <a:t>监控系统</a:t>
              </a:r>
              <a:endParaRPr lang="zh-CN" altLang="en-US" sz="1400" dirty="0">
                <a:solidFill>
                  <a:srgbClr val="262626"/>
                </a:solidFill>
                <a:latin typeface="Arial" panose="020B0604020202090204" pitchFamily="34" charset="0"/>
                <a:ea typeface="黑体" panose="02010609060101010101" charset="-122"/>
              </a:endParaRPr>
            </a:p>
          </p:txBody>
        </p:sp>
      </p:grpSp>
      <p:sp>
        <p:nvSpPr>
          <p:cNvPr id="131" name="文本框 5157"/>
          <p:cNvSpPr txBox="1"/>
          <p:nvPr/>
        </p:nvSpPr>
        <p:spPr>
          <a:xfrm>
            <a:off x="6370320" y="5097780"/>
            <a:ext cx="5066665" cy="1383665"/>
          </a:xfrm>
          <a:prstGeom prst="rect">
            <a:avLst/>
          </a:prstGeom>
          <a:noFill/>
          <a:ln w="9525">
            <a:noFill/>
          </a:ln>
        </p:spPr>
        <p:txBody>
          <a:bodyPr wrap="square" anchor="t">
            <a:spAutoFit/>
          </a:bodyPr>
          <a:lstStyle/>
          <a:p>
            <a:pPr>
              <a:buClr>
                <a:schemeClr val="tx1"/>
              </a:buClr>
            </a:pPr>
            <a:r>
              <a:rPr lang="zh-CN" altLang="en-US" sz="1400" b="1" dirty="0">
                <a:solidFill>
                  <a:srgbClr val="262626"/>
                </a:solidFill>
                <a:latin typeface="Arial" panose="020B0604020202090204" pitchFamily="34" charset="0"/>
                <a:ea typeface="黑体" panose="02010609060101010101" charset="-122"/>
                <a:cs typeface="黑体" panose="02010609060101010101" charset="-122"/>
              </a:rPr>
              <a:t>安全可靠</a:t>
            </a:r>
            <a:endParaRPr lang="zh-CN" altLang="en-US" sz="1400" b="1" dirty="0">
              <a:solidFill>
                <a:srgbClr val="262626"/>
              </a:solidFill>
              <a:latin typeface="Arial" panose="020B0604020202090204" pitchFamily="34" charset="0"/>
              <a:ea typeface="黑体" panose="02010609060101010101" charset="-122"/>
              <a:cs typeface="黑体" panose="02010609060101010101" charset="-122"/>
            </a:endParaRPr>
          </a:p>
          <a:p>
            <a:pPr>
              <a:buClr>
                <a:schemeClr val="tx1"/>
              </a:buClr>
            </a:pPr>
            <a:r>
              <a:rPr lang="zh-CN" altLang="en-US" sz="1400" dirty="0">
                <a:solidFill>
                  <a:srgbClr val="262626"/>
                </a:solidFill>
                <a:latin typeface="Arial" panose="020B0604020202090204" pitchFamily="34" charset="0"/>
                <a:ea typeface="黑体" panose="02010609060101010101" charset="-122"/>
                <a:cs typeface="黑体" panose="02010609060101010101" charset="-122"/>
              </a:rPr>
              <a:t>预防性检测，智能资产管理，人脸识别进入</a:t>
            </a:r>
            <a:r>
              <a:rPr lang="zh-CN" altLang="en-US" sz="1400" dirty="0" smtClean="0">
                <a:solidFill>
                  <a:srgbClr val="262626"/>
                </a:solidFill>
                <a:latin typeface="Arial" panose="020B0604020202090204" pitchFamily="34" charset="0"/>
                <a:ea typeface="黑体" panose="02010609060101010101" charset="-122"/>
                <a:cs typeface="黑体" panose="02010609060101010101" charset="-122"/>
              </a:rPr>
              <a:t>，</a:t>
            </a:r>
            <a:endParaRPr lang="en-US" altLang="zh-CN" sz="1400" dirty="0" smtClean="0">
              <a:solidFill>
                <a:srgbClr val="262626"/>
              </a:solidFill>
              <a:latin typeface="Arial" panose="020B0604020202090204" pitchFamily="34" charset="0"/>
              <a:ea typeface="黑体" panose="02010609060101010101" charset="-122"/>
              <a:cs typeface="黑体" panose="02010609060101010101" charset="-122"/>
            </a:endParaRPr>
          </a:p>
          <a:p>
            <a:pPr>
              <a:buClr>
                <a:schemeClr val="tx1"/>
              </a:buClr>
            </a:pPr>
            <a:r>
              <a:rPr lang="zh-CN" altLang="en-US" sz="1400" dirty="0" smtClean="0">
                <a:solidFill>
                  <a:srgbClr val="262626"/>
                </a:solidFill>
                <a:latin typeface="Arial" panose="020B0604020202090204" pitchFamily="34" charset="0"/>
                <a:ea typeface="黑体" panose="02010609060101010101" charset="-122"/>
                <a:cs typeface="黑体" panose="02010609060101010101" charset="-122"/>
              </a:rPr>
              <a:t>远程</a:t>
            </a:r>
            <a:r>
              <a:rPr lang="zh-CN" altLang="en-US" sz="1400" dirty="0">
                <a:solidFill>
                  <a:srgbClr val="262626"/>
                </a:solidFill>
                <a:latin typeface="Arial" panose="020B0604020202090204" pitchFamily="34" charset="0"/>
                <a:ea typeface="黑体" panose="02010609060101010101" charset="-122"/>
                <a:cs typeface="黑体" panose="02010609060101010101" charset="-122"/>
              </a:rPr>
              <a:t>手机告警，</a:t>
            </a:r>
            <a:r>
              <a:rPr lang="zh-CN" altLang="en-US" sz="1400" dirty="0" smtClean="0">
                <a:solidFill>
                  <a:srgbClr val="262626"/>
                </a:solidFill>
                <a:latin typeface="Arial" panose="020B0604020202090204" pitchFamily="34" charset="0"/>
                <a:ea typeface="黑体" panose="02010609060101010101" charset="-122"/>
                <a:cs typeface="黑体" panose="02010609060101010101" charset="-122"/>
              </a:rPr>
              <a:t>高效</a:t>
            </a:r>
            <a:r>
              <a:rPr lang="zh-CN" altLang="en-US" sz="1400" dirty="0">
                <a:solidFill>
                  <a:srgbClr val="262626"/>
                </a:solidFill>
                <a:latin typeface="Arial" panose="020B0604020202090204" pitchFamily="34" charset="0"/>
                <a:ea typeface="黑体" panose="02010609060101010101" charset="-122"/>
                <a:cs typeface="黑体" panose="02010609060101010101" charset="-122"/>
              </a:rPr>
              <a:t>散热，2</a:t>
            </a:r>
            <a:r>
              <a:rPr lang="zh-CN" altLang="en-US" sz="1400" dirty="0">
                <a:solidFill>
                  <a:srgbClr val="262626"/>
                </a:solidFill>
                <a:latin typeface="Arial" panose="020B0604020202090204" pitchFamily="34" charset="0"/>
                <a:ea typeface="黑体" panose="02010609060101010101" charset="-122"/>
                <a:cs typeface="Arial" panose="020B0604020202090204" pitchFamily="34" charset="0"/>
              </a:rPr>
              <a:t>N</a:t>
            </a:r>
            <a:r>
              <a:rPr lang="zh-CN" altLang="en-US" sz="1400" dirty="0">
                <a:solidFill>
                  <a:srgbClr val="262626"/>
                </a:solidFill>
                <a:latin typeface="Arial" panose="020B0604020202090204" pitchFamily="34" charset="0"/>
                <a:ea typeface="黑体" panose="02010609060101010101" charset="-122"/>
                <a:cs typeface="黑体" panose="02010609060101010101" charset="-122"/>
              </a:rPr>
              <a:t>架构，多</a:t>
            </a:r>
            <a:r>
              <a:rPr lang="zh-CN" altLang="en-US" sz="1400" dirty="0" smtClean="0">
                <a:solidFill>
                  <a:srgbClr val="262626"/>
                </a:solidFill>
                <a:latin typeface="Arial" panose="020B0604020202090204" pitchFamily="34" charset="0"/>
                <a:ea typeface="黑体" panose="02010609060101010101" charset="-122"/>
                <a:cs typeface="黑体" panose="02010609060101010101" charset="-122"/>
              </a:rPr>
              <a:t>工况</a:t>
            </a:r>
            <a:r>
              <a:rPr lang="zh-CN" altLang="en-US" sz="1400" dirty="0">
                <a:solidFill>
                  <a:srgbClr val="262626"/>
                </a:solidFill>
                <a:latin typeface="Arial" panose="020B0604020202090204" pitchFamily="34" charset="0"/>
                <a:ea typeface="黑体" panose="02010609060101010101" charset="-122"/>
                <a:cs typeface="黑体" panose="02010609060101010101" charset="-122"/>
              </a:rPr>
              <a:t>条件，消防</a:t>
            </a:r>
            <a:r>
              <a:rPr lang="zh-CN" altLang="en-US" sz="1400" dirty="0" smtClean="0">
                <a:solidFill>
                  <a:srgbClr val="262626"/>
                </a:solidFill>
                <a:latin typeface="Arial" panose="020B0604020202090204" pitchFamily="34" charset="0"/>
                <a:ea typeface="黑体" panose="02010609060101010101" charset="-122"/>
                <a:cs typeface="黑体" panose="02010609060101010101" charset="-122"/>
              </a:rPr>
              <a:t>联动</a:t>
            </a:r>
            <a:endParaRPr lang="en-US" altLang="zh-CN" sz="1400" dirty="0" smtClean="0">
              <a:solidFill>
                <a:srgbClr val="262626"/>
              </a:solidFill>
              <a:latin typeface="Arial" panose="020B0604020202090204" pitchFamily="34" charset="0"/>
              <a:ea typeface="黑体" panose="02010609060101010101" charset="-122"/>
              <a:cs typeface="黑体" panose="02010609060101010101" charset="-122"/>
            </a:endParaRPr>
          </a:p>
          <a:p>
            <a:pPr>
              <a:buClr>
                <a:schemeClr val="tx1"/>
              </a:buClr>
            </a:pPr>
            <a:r>
              <a:rPr lang="zh-CN" altLang="en-US" sz="1400" b="1" dirty="0">
                <a:solidFill>
                  <a:srgbClr val="262626"/>
                </a:solidFill>
                <a:latin typeface="Arial" panose="020B0604020202090204" pitchFamily="34" charset="0"/>
                <a:ea typeface="黑体" panose="02010609060101010101" charset="-122"/>
                <a:cs typeface="黑体" panose="02010609060101010101" charset="-122"/>
              </a:rPr>
              <a:t>灵活高效</a:t>
            </a:r>
            <a:endParaRPr lang="zh-CN" altLang="en-US" sz="1400" b="1" dirty="0">
              <a:solidFill>
                <a:srgbClr val="262626"/>
              </a:solidFill>
              <a:latin typeface="Arial" panose="020B0604020202090204" pitchFamily="34" charset="0"/>
              <a:ea typeface="黑体" panose="02010609060101010101" charset="-122"/>
              <a:cs typeface="黑体" panose="02010609060101010101" charset="-122"/>
            </a:endParaRPr>
          </a:p>
          <a:p>
            <a:pPr>
              <a:buClr>
                <a:schemeClr val="tx1"/>
              </a:buClr>
            </a:pPr>
            <a:r>
              <a:rPr lang="zh-CN" altLang="en-US" sz="1400" dirty="0">
                <a:solidFill>
                  <a:srgbClr val="262626"/>
                </a:solidFill>
                <a:latin typeface="Arial" panose="020B0604020202090204" pitchFamily="34" charset="0"/>
                <a:ea typeface="黑体" panose="02010609060101010101" charset="-122"/>
                <a:cs typeface="黑体" panose="02010609060101010101" charset="-122"/>
              </a:rPr>
              <a:t>结构预制，缩短部署时间；功能模块化</a:t>
            </a:r>
            <a:r>
              <a:rPr lang="zh-CN" altLang="en-US" sz="1400" dirty="0" smtClean="0">
                <a:solidFill>
                  <a:srgbClr val="262626"/>
                </a:solidFill>
                <a:latin typeface="Arial" panose="020B0604020202090204" pitchFamily="34" charset="0"/>
                <a:ea typeface="黑体" panose="02010609060101010101" charset="-122"/>
                <a:cs typeface="黑体" panose="02010609060101010101" charset="-122"/>
              </a:rPr>
              <a:t>，</a:t>
            </a:r>
            <a:endParaRPr lang="en-US" altLang="zh-CN" sz="1400" dirty="0" smtClean="0">
              <a:solidFill>
                <a:srgbClr val="262626"/>
              </a:solidFill>
              <a:latin typeface="Arial" panose="020B0604020202090204" pitchFamily="34" charset="0"/>
              <a:ea typeface="黑体" panose="02010609060101010101" charset="-122"/>
              <a:cs typeface="黑体" panose="02010609060101010101" charset="-122"/>
            </a:endParaRPr>
          </a:p>
          <a:p>
            <a:pPr>
              <a:buClr>
                <a:schemeClr val="tx1"/>
              </a:buClr>
            </a:pPr>
            <a:r>
              <a:rPr lang="zh-CN" altLang="en-US" sz="1400" dirty="0" smtClean="0">
                <a:solidFill>
                  <a:srgbClr val="262626"/>
                </a:solidFill>
                <a:latin typeface="Arial" panose="020B0604020202090204" pitchFamily="34" charset="0"/>
                <a:ea typeface="黑体" panose="02010609060101010101" charset="-122"/>
                <a:cs typeface="黑体" panose="02010609060101010101" charset="-122"/>
              </a:rPr>
              <a:t>自由组合</a:t>
            </a:r>
            <a:r>
              <a:rPr lang="zh-CN" altLang="en-US" sz="1400" dirty="0">
                <a:solidFill>
                  <a:srgbClr val="262626"/>
                </a:solidFill>
                <a:latin typeface="Arial" panose="020B0604020202090204" pitchFamily="34" charset="0"/>
                <a:ea typeface="黑体" panose="02010609060101010101" charset="-122"/>
                <a:cs typeface="黑体" panose="02010609060101010101" charset="-122"/>
              </a:rPr>
              <a:t>搭配多场景</a:t>
            </a:r>
            <a:r>
              <a:rPr lang="zh-CN" altLang="en-US" sz="1400" dirty="0" smtClean="0">
                <a:solidFill>
                  <a:srgbClr val="262626"/>
                </a:solidFill>
                <a:latin typeface="Arial" panose="020B0604020202090204" pitchFamily="34" charset="0"/>
                <a:ea typeface="黑体" panose="02010609060101010101" charset="-122"/>
                <a:cs typeface="黑体" panose="02010609060101010101" charset="-122"/>
              </a:rPr>
              <a:t>适用</a:t>
            </a:r>
            <a:endParaRPr lang="en-US" altLang="zh-CN" sz="1400" dirty="0" smtClean="0">
              <a:solidFill>
                <a:srgbClr val="262626"/>
              </a:solidFill>
              <a:latin typeface="Arial" panose="020B0604020202090204" pitchFamily="34" charset="0"/>
              <a:ea typeface="黑体" panose="02010609060101010101" charset="-122"/>
              <a:cs typeface="黑体" panose="02010609060101010101" charset="-122"/>
            </a:endParaRPr>
          </a:p>
        </p:txBody>
      </p:sp>
      <p:sp>
        <p:nvSpPr>
          <p:cNvPr id="6" name="矩形 5"/>
          <p:cNvSpPr/>
          <p:nvPr/>
        </p:nvSpPr>
        <p:spPr>
          <a:xfrm>
            <a:off x="1198880" y="5097780"/>
            <a:ext cx="3738880" cy="1383665"/>
          </a:xfrm>
          <a:prstGeom prst="rect">
            <a:avLst/>
          </a:prstGeom>
        </p:spPr>
        <p:txBody>
          <a:bodyPr wrap="square">
            <a:spAutoFit/>
          </a:bodyPr>
          <a:lstStyle/>
          <a:p>
            <a:pPr>
              <a:buClr>
                <a:schemeClr val="tx1"/>
              </a:buClr>
            </a:pPr>
            <a:r>
              <a:rPr lang="zh-CN" altLang="en-US" sz="1400" b="1" dirty="0">
                <a:solidFill>
                  <a:srgbClr val="262626"/>
                </a:solidFill>
                <a:latin typeface="Arial" panose="020B0604020202090204" pitchFamily="34" charset="0"/>
                <a:ea typeface="黑体" panose="02010609060101010101" charset="-122"/>
                <a:cs typeface="黑体" panose="02010609060101010101" charset="-122"/>
              </a:rPr>
              <a:t>智慧互联</a:t>
            </a:r>
            <a:endParaRPr lang="zh-CN" altLang="en-US" sz="1400" b="1" dirty="0">
              <a:solidFill>
                <a:srgbClr val="262626"/>
              </a:solidFill>
              <a:latin typeface="Arial" panose="020B0604020202090204" pitchFamily="34" charset="0"/>
              <a:ea typeface="黑体" panose="02010609060101010101" charset="-122"/>
              <a:cs typeface="黑体" panose="02010609060101010101" charset="-122"/>
            </a:endParaRPr>
          </a:p>
          <a:p>
            <a:pPr>
              <a:buClr>
                <a:schemeClr val="tx1"/>
              </a:buClr>
            </a:pPr>
            <a:r>
              <a:rPr lang="zh-CN" altLang="en-US" sz="1400" dirty="0">
                <a:solidFill>
                  <a:srgbClr val="262626"/>
                </a:solidFill>
                <a:latin typeface="Arial" panose="020B0604020202090204" pitchFamily="34" charset="0"/>
                <a:ea typeface="黑体" panose="02010609060101010101" charset="-122"/>
                <a:cs typeface="黑体" panose="02010609060101010101" charset="-122"/>
              </a:rPr>
              <a:t>可视化，具备运算功能的新型采集装置</a:t>
            </a:r>
            <a:r>
              <a:rPr lang="zh-CN" altLang="en-US" sz="1400" dirty="0" smtClean="0">
                <a:solidFill>
                  <a:srgbClr val="262626"/>
                </a:solidFill>
                <a:latin typeface="Arial" panose="020B0604020202090204" pitchFamily="34" charset="0"/>
                <a:ea typeface="黑体" panose="02010609060101010101" charset="-122"/>
                <a:cs typeface="黑体" panose="02010609060101010101" charset="-122"/>
              </a:rPr>
              <a:t>，</a:t>
            </a:r>
            <a:endParaRPr lang="en-US" altLang="zh-CN" sz="1400" dirty="0" smtClean="0">
              <a:solidFill>
                <a:srgbClr val="262626"/>
              </a:solidFill>
              <a:latin typeface="Arial" panose="020B0604020202090204" pitchFamily="34" charset="0"/>
              <a:ea typeface="黑体" panose="02010609060101010101" charset="-122"/>
              <a:cs typeface="黑体" panose="02010609060101010101" charset="-122"/>
            </a:endParaRPr>
          </a:p>
          <a:p>
            <a:pPr>
              <a:buClr>
                <a:schemeClr val="tx1"/>
              </a:buClr>
            </a:pPr>
            <a:r>
              <a:rPr lang="zh-CN" altLang="en-US" sz="1400" dirty="0" smtClean="0">
                <a:solidFill>
                  <a:srgbClr val="262626"/>
                </a:solidFill>
                <a:latin typeface="Arial" panose="020B0604020202090204" pitchFamily="34" charset="0"/>
                <a:ea typeface="黑体" panose="02010609060101010101" charset="-122"/>
                <a:cs typeface="黑体" panose="02010609060101010101" charset="-122"/>
              </a:rPr>
              <a:t>物</a:t>
            </a:r>
            <a:r>
              <a:rPr lang="zh-CN" altLang="en-US" sz="1400" dirty="0">
                <a:solidFill>
                  <a:srgbClr val="262626"/>
                </a:solidFill>
                <a:latin typeface="Arial" panose="020B0604020202090204" pitchFamily="34" charset="0"/>
                <a:ea typeface="黑体" panose="02010609060101010101" charset="-122"/>
                <a:cs typeface="黑体" panose="02010609060101010101" charset="-122"/>
              </a:rPr>
              <a:t>联网监控架构，多方式预警管理</a:t>
            </a:r>
            <a:endParaRPr lang="en-US" altLang="zh-CN" sz="1400" dirty="0">
              <a:solidFill>
                <a:srgbClr val="262626"/>
              </a:solidFill>
              <a:latin typeface="Arial" panose="020B0604020202090204" pitchFamily="34" charset="0"/>
              <a:ea typeface="黑体" panose="02010609060101010101" charset="-122"/>
              <a:cs typeface="黑体" panose="02010609060101010101" charset="-122"/>
            </a:endParaRPr>
          </a:p>
          <a:p>
            <a:pPr>
              <a:buClr>
                <a:schemeClr val="tx1"/>
              </a:buClr>
            </a:pPr>
            <a:r>
              <a:rPr lang="zh-CN" altLang="en-US" sz="1400" b="1" dirty="0">
                <a:solidFill>
                  <a:srgbClr val="262626"/>
                </a:solidFill>
                <a:latin typeface="Arial" panose="020B0604020202090204" pitchFamily="34" charset="0"/>
                <a:ea typeface="黑体" panose="02010609060101010101" charset="-122"/>
                <a:cs typeface="黑体" panose="02010609060101010101" charset="-122"/>
              </a:rPr>
              <a:t>绿色节能</a:t>
            </a:r>
            <a:endParaRPr lang="zh-CN" altLang="en-US" sz="1400" b="1" dirty="0">
              <a:solidFill>
                <a:srgbClr val="262626"/>
              </a:solidFill>
              <a:latin typeface="Arial" panose="020B0604020202090204" pitchFamily="34" charset="0"/>
              <a:ea typeface="黑体" panose="02010609060101010101" charset="-122"/>
              <a:cs typeface="黑体" panose="02010609060101010101" charset="-122"/>
            </a:endParaRPr>
          </a:p>
          <a:p>
            <a:pPr>
              <a:buClr>
                <a:schemeClr val="tx1"/>
              </a:buClr>
            </a:pPr>
            <a:r>
              <a:rPr lang="zh-CN" altLang="en-US" sz="1400" dirty="0">
                <a:solidFill>
                  <a:srgbClr val="262626"/>
                </a:solidFill>
                <a:latin typeface="Arial" panose="020B0604020202090204" pitchFamily="34" charset="0"/>
                <a:ea typeface="黑体" panose="02010609060101010101" charset="-122"/>
                <a:cs typeface="黑体" panose="02010609060101010101" charset="-122"/>
              </a:rPr>
              <a:t>自然冷却功能，提高机组回风温度，</a:t>
            </a:r>
            <a:r>
              <a:rPr lang="zh-CN" altLang="en-US" sz="1400" dirty="0" smtClean="0">
                <a:solidFill>
                  <a:srgbClr val="262626"/>
                </a:solidFill>
                <a:latin typeface="Arial" panose="020B0604020202090204" pitchFamily="34" charset="0"/>
                <a:ea typeface="黑体" panose="02010609060101010101" charset="-122"/>
                <a:cs typeface="黑体" panose="02010609060101010101" charset="-122"/>
              </a:rPr>
              <a:t>封</a:t>
            </a:r>
            <a:endParaRPr lang="en-US" altLang="zh-CN" sz="1400" dirty="0" smtClean="0">
              <a:solidFill>
                <a:srgbClr val="262626"/>
              </a:solidFill>
              <a:latin typeface="Arial" panose="020B0604020202090204" pitchFamily="34" charset="0"/>
              <a:ea typeface="黑体" panose="02010609060101010101" charset="-122"/>
              <a:cs typeface="黑体" panose="02010609060101010101" charset="-122"/>
            </a:endParaRPr>
          </a:p>
          <a:p>
            <a:pPr>
              <a:buClr>
                <a:schemeClr val="tx1"/>
              </a:buClr>
            </a:pPr>
            <a:r>
              <a:rPr lang="zh-CN" altLang="en-US" sz="1400" dirty="0" smtClean="0">
                <a:solidFill>
                  <a:srgbClr val="262626"/>
                </a:solidFill>
                <a:latin typeface="Arial" panose="020B0604020202090204" pitchFamily="34" charset="0"/>
                <a:ea typeface="黑体" panose="02010609060101010101" charset="-122"/>
                <a:cs typeface="黑体" panose="02010609060101010101" charset="-122"/>
              </a:rPr>
              <a:t>闭</a:t>
            </a:r>
            <a:r>
              <a:rPr lang="zh-CN" altLang="en-US" sz="1400" dirty="0">
                <a:solidFill>
                  <a:srgbClr val="262626"/>
                </a:solidFill>
                <a:latin typeface="Arial" panose="020B0604020202090204" pitchFamily="34" charset="0"/>
                <a:ea typeface="黑体" panose="02010609060101010101" charset="-122"/>
                <a:cs typeface="黑体" panose="02010609060101010101" charset="-122"/>
              </a:rPr>
              <a:t>冷热通道，智能AI控制</a:t>
            </a:r>
            <a:endParaRPr lang="zh-CN" altLang="en-US" sz="1400" dirty="0">
              <a:solidFill>
                <a:srgbClr val="262626"/>
              </a:solidFill>
              <a:latin typeface="Arial" panose="020B0604020202090204" pitchFamily="34" charset="0"/>
              <a:ea typeface="黑体" panose="02010609060101010101" charset="-122"/>
              <a:cs typeface="黑体" panose="02010609060101010101" charset="-122"/>
            </a:endParaRPr>
          </a:p>
        </p:txBody>
      </p:sp>
      <p:sp>
        <p:nvSpPr>
          <p:cNvPr id="12" name="标题 1"/>
          <p:cNvSpPr>
            <a:spLocks noGrp="1"/>
          </p:cNvSpPr>
          <p:nvPr/>
        </p:nvSpPr>
        <p:spPr>
          <a:xfrm>
            <a:off x="1472565" y="1022350"/>
            <a:ext cx="958977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1800" b="1" dirty="0">
                <a:solidFill>
                  <a:srgbClr val="E18F08"/>
                </a:solidFill>
                <a:latin typeface="Arial" panose="020B0604020202090204" pitchFamily="34" charset="0"/>
                <a:ea typeface="黑体" panose="02010609060101010101" charset="-122"/>
                <a:cs typeface="+mn-cs"/>
                <a:sym typeface="+mn-ea"/>
              </a:rPr>
              <a:t>总体承包集成客户的数据中心基础设施设备，提供一站式设计、建设、运维</a:t>
            </a:r>
            <a:r>
              <a:rPr lang="zh-CN" sz="1800" b="1" dirty="0">
                <a:solidFill>
                  <a:srgbClr val="E18F08"/>
                </a:solidFill>
                <a:latin typeface="Arial" panose="020B0604020202090204" pitchFamily="34" charset="0"/>
                <a:ea typeface="黑体" panose="02010609060101010101" charset="-122"/>
                <a:cs typeface="+mn-cs"/>
                <a:sym typeface="+mn-ea"/>
              </a:rPr>
              <a:t>等</a:t>
            </a:r>
            <a:r>
              <a:rPr sz="1800" b="1" dirty="0">
                <a:solidFill>
                  <a:srgbClr val="E18F08"/>
                </a:solidFill>
                <a:latin typeface="Arial" panose="020B0604020202090204" pitchFamily="34" charset="0"/>
                <a:ea typeface="黑体" panose="02010609060101010101" charset="-122"/>
                <a:cs typeface="+mn-cs"/>
                <a:sym typeface="+mn-ea"/>
              </a:rPr>
              <a:t>全链条、全生命周期的工程建设解决方案</a:t>
            </a:r>
            <a:endParaRPr sz="1800" b="1" dirty="0">
              <a:solidFill>
                <a:srgbClr val="E18F08"/>
              </a:solidFill>
              <a:latin typeface="Arial" panose="020B0604020202090204" pitchFamily="34" charset="0"/>
              <a:ea typeface="黑体" panose="02010609060101010101" charset="-122"/>
              <a:cs typeface="+mn-cs"/>
              <a:sym typeface="+mn-ea"/>
            </a:endParaRPr>
          </a:p>
        </p:txBody>
      </p:sp>
      <p:pic>
        <p:nvPicPr>
          <p:cNvPr id="2" name="图片 1" descr="XSpace 模块化数据中心-黑侧视图"/>
          <p:cNvPicPr>
            <a:picLocks noChangeAspect="1"/>
          </p:cNvPicPr>
          <p:nvPr/>
        </p:nvPicPr>
        <p:blipFill>
          <a:blip r:embed="rId19"/>
          <a:stretch>
            <a:fillRect/>
          </a:stretch>
        </p:blipFill>
        <p:spPr>
          <a:xfrm>
            <a:off x="4632960" y="2286635"/>
            <a:ext cx="2973070" cy="2111375"/>
          </a:xfrm>
          <a:prstGeom prst="rect">
            <a:avLst/>
          </a:prstGeom>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nvSpPr>
        <p:spPr>
          <a:xfrm>
            <a:off x="1472565" y="93599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2400" b="1" dirty="0">
                <a:solidFill>
                  <a:srgbClr val="E18F08"/>
                </a:solidFill>
                <a:latin typeface="Arial" panose="020B0604020202090204" pitchFamily="34" charset="0"/>
                <a:ea typeface="黑体" panose="02010609060101010101" charset="-122"/>
                <a:cs typeface="+mn-cs"/>
                <a:sym typeface="+mn-ea"/>
              </a:rPr>
              <a:t>数据中心集成业务重点领域</a:t>
            </a:r>
            <a:endParaRPr sz="2400" b="1" dirty="0">
              <a:solidFill>
                <a:srgbClr val="E18F08"/>
              </a:solidFill>
              <a:latin typeface="Arial" panose="020B0604020202090204" pitchFamily="34" charset="0"/>
              <a:ea typeface="黑体" panose="02010609060101010101" charset="-122"/>
              <a:cs typeface="+mn-cs"/>
              <a:sym typeface="+mn-ea"/>
            </a:endParaRPr>
          </a:p>
        </p:txBody>
      </p:sp>
      <p:sp>
        <p:nvSpPr>
          <p:cNvPr id="4"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dirty="0">
                <a:latin typeface="Arial" panose="020B0604020202090204" pitchFamily="34" charset="0"/>
                <a:ea typeface="黑体" panose="02010609060101010101" charset="-122"/>
                <a:cs typeface="+mn-cs"/>
                <a:sym typeface="+mn-ea"/>
              </a:rPr>
              <a:t>五、数据中心集成业务</a:t>
            </a:r>
            <a:endParaRPr sz="3200" b="1" dirty="0">
              <a:latin typeface="Arial" panose="020B0604020202090204" pitchFamily="34" charset="0"/>
              <a:ea typeface="黑体" panose="02010609060101010101" charset="-122"/>
              <a:cs typeface="+mn-cs"/>
              <a:sym typeface="+mn-ea"/>
            </a:endParaRPr>
          </a:p>
        </p:txBody>
      </p:sp>
      <p:sp>
        <p:nvSpPr>
          <p:cNvPr id="51" name="文本框 2"/>
          <p:cNvSpPr txBox="1"/>
          <p:nvPr/>
        </p:nvSpPr>
        <p:spPr>
          <a:xfrm>
            <a:off x="1472565" y="1650365"/>
            <a:ext cx="8023225" cy="39751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0" hangingPunct="0">
              <a:lnSpc>
                <a:spcPct val="100000"/>
              </a:lnSpc>
              <a:spcBef>
                <a:spcPts val="0"/>
              </a:spcBef>
              <a:spcAft>
                <a:spcPts val="0"/>
              </a:spcAft>
              <a:buClrTx/>
              <a:buSzTx/>
              <a:buFontTx/>
              <a:buNone/>
            </a:pPr>
            <a:r>
              <a:rPr lang="zh-CN" altLang="en-US" sz="2000" dirty="0">
                <a:solidFill>
                  <a:srgbClr val="262626"/>
                </a:solidFill>
                <a:latin typeface="Arial" panose="020B0604020202090204" pitchFamily="34" charset="0"/>
                <a:ea typeface="黑体" panose="02010609060101010101" charset="-122"/>
                <a:sym typeface="阿里巴巴普惠体 R" panose="00020600040101010101" charset="-122"/>
              </a:rPr>
              <a:t>抓住政策发展机会，全面服务新基建，助力信息化社会建设</a:t>
            </a:r>
            <a:endParaRPr lang="zh-CN" altLang="en-US" sz="2000" dirty="0">
              <a:solidFill>
                <a:srgbClr val="262626"/>
              </a:solidFill>
              <a:latin typeface="Arial" panose="020B0604020202090204" pitchFamily="34" charset="0"/>
              <a:ea typeface="黑体" panose="02010609060101010101" charset="-122"/>
              <a:sym typeface="阿里巴巴普惠体 R" panose="00020600040101010101" charset="-122"/>
            </a:endParaRPr>
          </a:p>
        </p:txBody>
      </p:sp>
      <p:grpSp>
        <p:nvGrpSpPr>
          <p:cNvPr id="11" name="组合 10"/>
          <p:cNvGrpSpPr/>
          <p:nvPr/>
        </p:nvGrpSpPr>
        <p:grpSpPr>
          <a:xfrm>
            <a:off x="1527810" y="2597785"/>
            <a:ext cx="1023620" cy="423545"/>
            <a:chOff x="2065502" y="2978438"/>
            <a:chExt cx="792000" cy="327600"/>
          </a:xfrm>
        </p:grpSpPr>
        <p:pic>
          <p:nvPicPr>
            <p:cNvPr id="145" name="图片 144" descr="image71"/>
            <p:cNvPicPr>
              <a:picLocks noChangeAspect="1"/>
            </p:cNvPicPr>
            <p:nvPr/>
          </p:nvPicPr>
          <p:blipFill>
            <a:blip r:embed="rId1" cstate="screen"/>
            <a:stretch>
              <a:fillRect/>
            </a:stretch>
          </p:blipFill>
          <p:spPr>
            <a:xfrm>
              <a:off x="2314421" y="3011496"/>
              <a:ext cx="294162" cy="276880"/>
            </a:xfrm>
            <a:prstGeom prst="rect">
              <a:avLst/>
            </a:prstGeom>
          </p:spPr>
        </p:pic>
        <p:sp>
          <p:nvSpPr>
            <p:cNvPr id="169" name="矩形: 圆角 31"/>
            <p:cNvSpPr/>
            <p:nvPr/>
          </p:nvSpPr>
          <p:spPr>
            <a:xfrm>
              <a:off x="2065502" y="2978438"/>
              <a:ext cx="792000" cy="327600"/>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grpSp>
      <p:grpSp>
        <p:nvGrpSpPr>
          <p:cNvPr id="10" name="组合 9"/>
          <p:cNvGrpSpPr/>
          <p:nvPr/>
        </p:nvGrpSpPr>
        <p:grpSpPr>
          <a:xfrm>
            <a:off x="2660015" y="3771900"/>
            <a:ext cx="1023620" cy="423545"/>
            <a:chOff x="3399286" y="3252046"/>
            <a:chExt cx="792000" cy="327600"/>
          </a:xfrm>
        </p:grpSpPr>
        <p:pic>
          <p:nvPicPr>
            <p:cNvPr id="168" name="图片 167" descr="timg (1)"/>
            <p:cNvPicPr>
              <a:picLocks noChangeAspect="1"/>
            </p:cNvPicPr>
            <p:nvPr/>
          </p:nvPicPr>
          <p:blipFill>
            <a:blip r:embed="rId2"/>
            <a:stretch>
              <a:fillRect/>
            </a:stretch>
          </p:blipFill>
          <p:spPr>
            <a:xfrm>
              <a:off x="3489254" y="3320857"/>
              <a:ext cx="612064" cy="189978"/>
            </a:xfrm>
            <a:prstGeom prst="rect">
              <a:avLst/>
            </a:prstGeom>
          </p:spPr>
        </p:pic>
        <p:sp>
          <p:nvSpPr>
            <p:cNvPr id="178" name="矩形: 圆角 31"/>
            <p:cNvSpPr/>
            <p:nvPr/>
          </p:nvSpPr>
          <p:spPr>
            <a:xfrm>
              <a:off x="3399286" y="3252046"/>
              <a:ext cx="792000" cy="327600"/>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grpSp>
      <p:grpSp>
        <p:nvGrpSpPr>
          <p:cNvPr id="9" name="组合 8"/>
          <p:cNvGrpSpPr/>
          <p:nvPr/>
        </p:nvGrpSpPr>
        <p:grpSpPr>
          <a:xfrm>
            <a:off x="1527810" y="3785235"/>
            <a:ext cx="1023620" cy="432435"/>
            <a:chOff x="2697133" y="1884655"/>
            <a:chExt cx="792000" cy="334688"/>
          </a:xfrm>
        </p:grpSpPr>
        <p:pic>
          <p:nvPicPr>
            <p:cNvPr id="136" name="图片 135" descr="image36"/>
            <p:cNvPicPr>
              <a:picLocks noChangeAspect="1"/>
            </p:cNvPicPr>
            <p:nvPr/>
          </p:nvPicPr>
          <p:blipFill>
            <a:blip r:embed="rId3" cstate="screen"/>
            <a:stretch>
              <a:fillRect/>
            </a:stretch>
          </p:blipFill>
          <p:spPr>
            <a:xfrm>
              <a:off x="2908639" y="1884655"/>
              <a:ext cx="500271" cy="334688"/>
            </a:xfrm>
            <a:prstGeom prst="rect">
              <a:avLst/>
            </a:prstGeom>
          </p:spPr>
        </p:pic>
        <p:sp>
          <p:nvSpPr>
            <p:cNvPr id="181" name="矩形: 圆角 31"/>
            <p:cNvSpPr/>
            <p:nvPr/>
          </p:nvSpPr>
          <p:spPr>
            <a:xfrm>
              <a:off x="2697133" y="1888199"/>
              <a:ext cx="792000" cy="327600"/>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grpSp>
      <p:grpSp>
        <p:nvGrpSpPr>
          <p:cNvPr id="14" name="组合 13"/>
          <p:cNvGrpSpPr/>
          <p:nvPr/>
        </p:nvGrpSpPr>
        <p:grpSpPr>
          <a:xfrm>
            <a:off x="2661285" y="3191510"/>
            <a:ext cx="1022350" cy="423545"/>
            <a:chOff x="2367777" y="2382537"/>
            <a:chExt cx="790998" cy="327600"/>
          </a:xfrm>
        </p:grpSpPr>
        <p:pic>
          <p:nvPicPr>
            <p:cNvPr id="148" name="图片 147"/>
            <p:cNvPicPr>
              <a:picLocks noChangeAspect="1"/>
            </p:cNvPicPr>
            <p:nvPr/>
          </p:nvPicPr>
          <p:blipFill>
            <a:blip r:embed="rId4" cstate="screen"/>
            <a:stretch>
              <a:fillRect/>
            </a:stretch>
          </p:blipFill>
          <p:spPr>
            <a:xfrm>
              <a:off x="2628102" y="2408110"/>
              <a:ext cx="270348" cy="276454"/>
            </a:xfrm>
            <a:prstGeom prst="rect">
              <a:avLst/>
            </a:prstGeom>
          </p:spPr>
        </p:pic>
        <p:sp>
          <p:nvSpPr>
            <p:cNvPr id="172" name="矩形: 圆角 31"/>
            <p:cNvSpPr/>
            <p:nvPr/>
          </p:nvSpPr>
          <p:spPr>
            <a:xfrm>
              <a:off x="2367777" y="2382537"/>
              <a:ext cx="790998" cy="327600"/>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grpSp>
      <p:grpSp>
        <p:nvGrpSpPr>
          <p:cNvPr id="15" name="组合 14"/>
          <p:cNvGrpSpPr/>
          <p:nvPr/>
        </p:nvGrpSpPr>
        <p:grpSpPr>
          <a:xfrm>
            <a:off x="3778885" y="3191510"/>
            <a:ext cx="1023620" cy="423545"/>
            <a:chOff x="3287731" y="2739792"/>
            <a:chExt cx="792000" cy="327801"/>
          </a:xfrm>
        </p:grpSpPr>
        <p:pic>
          <p:nvPicPr>
            <p:cNvPr id="137" name="图片 136" descr="image40"/>
            <p:cNvPicPr>
              <a:picLocks noChangeAspect="1"/>
            </p:cNvPicPr>
            <p:nvPr/>
          </p:nvPicPr>
          <p:blipFill>
            <a:blip r:embed="rId5" cstate="screen"/>
            <a:stretch>
              <a:fillRect/>
            </a:stretch>
          </p:blipFill>
          <p:spPr>
            <a:xfrm>
              <a:off x="3343508" y="2765678"/>
              <a:ext cx="680445" cy="253027"/>
            </a:xfrm>
            <a:prstGeom prst="rect">
              <a:avLst/>
            </a:prstGeom>
          </p:spPr>
        </p:pic>
        <p:sp>
          <p:nvSpPr>
            <p:cNvPr id="175" name="矩形: 圆角 31"/>
            <p:cNvSpPr/>
            <p:nvPr/>
          </p:nvSpPr>
          <p:spPr>
            <a:xfrm>
              <a:off x="3287731" y="2739792"/>
              <a:ext cx="792000" cy="327801"/>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grpSp>
      <p:grpSp>
        <p:nvGrpSpPr>
          <p:cNvPr id="182" name="组合 181"/>
          <p:cNvGrpSpPr/>
          <p:nvPr/>
        </p:nvGrpSpPr>
        <p:grpSpPr>
          <a:xfrm>
            <a:off x="1528445" y="3191510"/>
            <a:ext cx="1022350" cy="423545"/>
            <a:chOff x="2084987" y="3019096"/>
            <a:chExt cx="790998" cy="327801"/>
          </a:xfrm>
        </p:grpSpPr>
        <p:pic>
          <p:nvPicPr>
            <p:cNvPr id="183" name="图片 182"/>
            <p:cNvPicPr>
              <a:picLocks noChangeAspect="1"/>
            </p:cNvPicPr>
            <p:nvPr/>
          </p:nvPicPr>
          <p:blipFill>
            <a:blip r:embed="rId6" cstate="screen"/>
            <a:stretch>
              <a:fillRect/>
            </a:stretch>
          </p:blipFill>
          <p:spPr>
            <a:xfrm>
              <a:off x="2167651" y="3096750"/>
              <a:ext cx="688529" cy="172492"/>
            </a:xfrm>
            <a:prstGeom prst="rect">
              <a:avLst/>
            </a:prstGeom>
          </p:spPr>
        </p:pic>
        <p:sp>
          <p:nvSpPr>
            <p:cNvPr id="184" name="矩形: 圆角 31"/>
            <p:cNvSpPr/>
            <p:nvPr/>
          </p:nvSpPr>
          <p:spPr>
            <a:xfrm>
              <a:off x="2084987" y="3019096"/>
              <a:ext cx="790998" cy="327801"/>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grpSp>
      <p:grpSp>
        <p:nvGrpSpPr>
          <p:cNvPr id="13" name="组合 12"/>
          <p:cNvGrpSpPr/>
          <p:nvPr/>
        </p:nvGrpSpPr>
        <p:grpSpPr>
          <a:xfrm>
            <a:off x="2660015" y="2597785"/>
            <a:ext cx="1023620" cy="423545"/>
            <a:chOff x="864770" y="3327904"/>
            <a:chExt cx="792000" cy="327600"/>
          </a:xfrm>
        </p:grpSpPr>
        <p:pic>
          <p:nvPicPr>
            <p:cNvPr id="147" name="图片 146" descr="image216"/>
            <p:cNvPicPr>
              <a:picLocks noChangeAspect="1"/>
            </p:cNvPicPr>
            <p:nvPr/>
          </p:nvPicPr>
          <p:blipFill>
            <a:blip r:embed="rId7" cstate="screen"/>
            <a:stretch>
              <a:fillRect/>
            </a:stretch>
          </p:blipFill>
          <p:spPr>
            <a:xfrm>
              <a:off x="1040111" y="3357271"/>
              <a:ext cx="441318" cy="268866"/>
            </a:xfrm>
            <a:prstGeom prst="rect">
              <a:avLst/>
            </a:prstGeom>
          </p:spPr>
        </p:pic>
        <p:sp>
          <p:nvSpPr>
            <p:cNvPr id="185" name="矩形: 圆角 31"/>
            <p:cNvSpPr/>
            <p:nvPr/>
          </p:nvSpPr>
          <p:spPr>
            <a:xfrm>
              <a:off x="864770" y="3327904"/>
              <a:ext cx="792000" cy="327600"/>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grpSp>
      <p:grpSp>
        <p:nvGrpSpPr>
          <p:cNvPr id="12" name="组合 11"/>
          <p:cNvGrpSpPr/>
          <p:nvPr/>
        </p:nvGrpSpPr>
        <p:grpSpPr>
          <a:xfrm>
            <a:off x="3778885" y="2597785"/>
            <a:ext cx="1023620" cy="423545"/>
            <a:chOff x="1859566" y="3854615"/>
            <a:chExt cx="792000" cy="327600"/>
          </a:xfrm>
        </p:grpSpPr>
        <p:pic>
          <p:nvPicPr>
            <p:cNvPr id="146" name="图片 145" descr="image72"/>
            <p:cNvPicPr>
              <a:picLocks noChangeAspect="1"/>
            </p:cNvPicPr>
            <p:nvPr/>
          </p:nvPicPr>
          <p:blipFill>
            <a:blip r:embed="rId8" cstate="screen"/>
            <a:stretch>
              <a:fillRect/>
            </a:stretch>
          </p:blipFill>
          <p:spPr>
            <a:xfrm>
              <a:off x="2125916" y="3882343"/>
              <a:ext cx="259300" cy="272145"/>
            </a:xfrm>
            <a:prstGeom prst="rect">
              <a:avLst/>
            </a:prstGeom>
          </p:spPr>
        </p:pic>
        <p:sp>
          <p:nvSpPr>
            <p:cNvPr id="186" name="矩形: 圆角 31"/>
            <p:cNvSpPr/>
            <p:nvPr/>
          </p:nvSpPr>
          <p:spPr>
            <a:xfrm>
              <a:off x="1859566" y="3854615"/>
              <a:ext cx="792000" cy="327600"/>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grpSp>
      <p:sp>
        <p:nvSpPr>
          <p:cNvPr id="187" name="文本框 13331"/>
          <p:cNvSpPr txBox="1"/>
          <p:nvPr/>
        </p:nvSpPr>
        <p:spPr>
          <a:xfrm>
            <a:off x="1472565" y="2125345"/>
            <a:ext cx="3517900" cy="478155"/>
          </a:xfrm>
          <a:prstGeom prst="rect">
            <a:avLst/>
          </a:prstGeom>
          <a:noFill/>
          <a:ln w="9525">
            <a:noFill/>
          </a:ln>
        </p:spPr>
        <p:txBody>
          <a:bodyPr wrap="square" anchor="t">
            <a:spAutoFit/>
          </a:bodyPr>
          <a:lstStyle/>
          <a:p>
            <a:pPr algn="l">
              <a:lnSpc>
                <a:spcPct val="140000"/>
              </a:lnSpc>
              <a:buSzPct val="100000"/>
            </a:pPr>
            <a:r>
              <a:rPr lang="zh-CN" altLang="en-US" b="1" dirty="0">
                <a:solidFill>
                  <a:srgbClr val="E18F08"/>
                </a:solidFill>
                <a:latin typeface="Arial" panose="020B0604020202090204" pitchFamily="34" charset="0"/>
                <a:ea typeface="黑体" panose="02010609060101010101" charset="-122"/>
                <a:cs typeface="黑体" panose="02010609060101010101" charset="-122"/>
                <a:sym typeface="+mn-ea"/>
              </a:rPr>
              <a:t>大型</a:t>
            </a:r>
            <a:r>
              <a:rPr lang="en-US" altLang="zh-CN" b="1" dirty="0">
                <a:solidFill>
                  <a:srgbClr val="E18F08"/>
                </a:solidFill>
                <a:latin typeface="Arial" panose="020B0604020202090204" pitchFamily="34" charset="0"/>
                <a:ea typeface="黑体" panose="02010609060101010101" charset="-122"/>
                <a:cs typeface="Arial" panose="020B0604020202090204" pitchFamily="34" charset="0"/>
                <a:sym typeface="+mn-ea"/>
              </a:rPr>
              <a:t>IDC</a:t>
            </a:r>
            <a:r>
              <a:rPr lang="zh-CN" altLang="en-US" b="1" dirty="0">
                <a:solidFill>
                  <a:srgbClr val="E18F08"/>
                </a:solidFill>
                <a:latin typeface="Arial" panose="020B0604020202090204" pitchFamily="34" charset="0"/>
                <a:ea typeface="黑体" panose="02010609060101010101" charset="-122"/>
                <a:cs typeface="黑体" panose="02010609060101010101" charset="-122"/>
                <a:sym typeface="+mn-ea"/>
              </a:rPr>
              <a:t>数据中心集成业务</a:t>
            </a:r>
            <a:endParaRPr lang="zh-CN" altLang="en-US" b="1" dirty="0">
              <a:solidFill>
                <a:srgbClr val="E18F08"/>
              </a:solidFill>
              <a:latin typeface="Arial" panose="020B0604020202090204" pitchFamily="34" charset="0"/>
              <a:ea typeface="黑体" panose="02010609060101010101" charset="-122"/>
              <a:cs typeface="黑体" panose="02010609060101010101" charset="-122"/>
              <a:sym typeface="+mn-ea"/>
            </a:endParaRPr>
          </a:p>
        </p:txBody>
      </p:sp>
      <p:sp>
        <p:nvSpPr>
          <p:cNvPr id="188" name="文本框 13331"/>
          <p:cNvSpPr txBox="1"/>
          <p:nvPr/>
        </p:nvSpPr>
        <p:spPr>
          <a:xfrm>
            <a:off x="1447165" y="4540885"/>
            <a:ext cx="3562985" cy="1640205"/>
          </a:xfrm>
          <a:prstGeom prst="rect">
            <a:avLst/>
          </a:prstGeom>
          <a:noFill/>
          <a:ln w="9525">
            <a:noFill/>
          </a:ln>
        </p:spPr>
        <p:txBody>
          <a:bodyPr wrap="square" anchor="t">
            <a:spAutoFit/>
          </a:bodyPr>
          <a:lstStyle/>
          <a:p>
            <a:pPr algn="l">
              <a:lnSpc>
                <a:spcPct val="140000"/>
              </a:lnSpc>
              <a:buSzPct val="100000"/>
            </a:pPr>
            <a:r>
              <a:rPr lang="zh-CN" altLang="en-US" b="1" dirty="0">
                <a:solidFill>
                  <a:srgbClr val="E18F08"/>
                </a:solidFill>
                <a:latin typeface="Arial" panose="020B0604020202090204" pitchFamily="34" charset="0"/>
                <a:ea typeface="黑体" panose="02010609060101010101" charset="-122"/>
                <a:cs typeface="黑体" panose="02010609060101010101" charset="-122"/>
                <a:sym typeface="+mn-ea"/>
              </a:rPr>
              <a:t>智慧城市核心机房集成</a:t>
            </a:r>
            <a:r>
              <a:rPr lang="zh-CN" altLang="en-US" b="1" dirty="0" smtClean="0">
                <a:solidFill>
                  <a:srgbClr val="E18F08"/>
                </a:solidFill>
                <a:latin typeface="Arial" panose="020B0604020202090204" pitchFamily="34" charset="0"/>
                <a:ea typeface="黑体" panose="02010609060101010101" charset="-122"/>
                <a:cs typeface="黑体" panose="02010609060101010101" charset="-122"/>
                <a:sym typeface="+mn-ea"/>
              </a:rPr>
              <a:t>业务</a:t>
            </a:r>
            <a:r>
              <a:rPr lang="en-US" altLang="zh-CN" b="1" dirty="0" smtClean="0">
                <a:solidFill>
                  <a:srgbClr val="E18F08"/>
                </a:solidFill>
                <a:latin typeface="Arial" panose="020B0604020202090204" pitchFamily="34" charset="0"/>
                <a:ea typeface="黑体" panose="02010609060101010101" charset="-122"/>
                <a:cs typeface="黑体" panose="02010609060101010101" charset="-122"/>
                <a:sym typeface="+mn-ea"/>
              </a:rPr>
              <a:t> </a:t>
            </a:r>
            <a:endParaRPr lang="en-US" altLang="zh-CN" b="1" dirty="0" smtClean="0">
              <a:solidFill>
                <a:srgbClr val="E18F08"/>
              </a:solidFill>
              <a:latin typeface="Arial" panose="020B0604020202090204" pitchFamily="34" charset="0"/>
              <a:ea typeface="黑体" panose="02010609060101010101" charset="-122"/>
              <a:cs typeface="黑体" panose="02010609060101010101" charset="-122"/>
              <a:sym typeface="+mn-ea"/>
            </a:endParaRPr>
          </a:p>
          <a:p>
            <a:pPr algn="l">
              <a:lnSpc>
                <a:spcPct val="140000"/>
              </a:lnSpc>
              <a:buSzPct val="100000"/>
            </a:pPr>
            <a:r>
              <a:rPr lang="zh-CN" altLang="en-US" b="1" dirty="0" smtClean="0">
                <a:solidFill>
                  <a:srgbClr val="E18F08"/>
                </a:solidFill>
                <a:latin typeface="Arial" panose="020B0604020202090204" pitchFamily="34" charset="0"/>
                <a:ea typeface="黑体" panose="02010609060101010101" charset="-122"/>
                <a:cs typeface="黑体" panose="02010609060101010101" charset="-122"/>
                <a:sym typeface="+mn-ea"/>
              </a:rPr>
              <a:t>智慧</a:t>
            </a:r>
            <a:r>
              <a:rPr lang="zh-CN" altLang="en-US" b="1" dirty="0">
                <a:solidFill>
                  <a:srgbClr val="E18F08"/>
                </a:solidFill>
                <a:latin typeface="Arial" panose="020B0604020202090204" pitchFamily="34" charset="0"/>
                <a:ea typeface="黑体" panose="02010609060101010101" charset="-122"/>
                <a:cs typeface="黑体" panose="02010609060101010101" charset="-122"/>
                <a:sym typeface="+mn-ea"/>
              </a:rPr>
              <a:t>交通</a:t>
            </a:r>
            <a:r>
              <a:rPr lang="en-US" altLang="zh-CN" b="1" dirty="0">
                <a:solidFill>
                  <a:srgbClr val="E18F08"/>
                </a:solidFill>
                <a:latin typeface="Arial" panose="020B0604020202090204" pitchFamily="34" charset="0"/>
                <a:ea typeface="黑体" panose="02010609060101010101" charset="-122"/>
                <a:cs typeface="黑体" panose="02010609060101010101" charset="-122"/>
                <a:sym typeface="+mn-ea"/>
              </a:rPr>
              <a:t> </a:t>
            </a:r>
            <a:r>
              <a:rPr lang="zh-CN" altLang="en-US" b="1" dirty="0">
                <a:solidFill>
                  <a:srgbClr val="E18F08"/>
                </a:solidFill>
                <a:latin typeface="Arial" panose="020B0604020202090204" pitchFamily="34" charset="0"/>
                <a:ea typeface="黑体" panose="02010609060101010101" charset="-122"/>
                <a:cs typeface="黑体" panose="02010609060101010101" charset="-122"/>
                <a:sym typeface="+mn-ea"/>
              </a:rPr>
              <a:t>智慧社区 智慧城管 </a:t>
            </a:r>
            <a:endParaRPr lang="zh-CN" altLang="en-US" b="1" dirty="0">
              <a:solidFill>
                <a:srgbClr val="E18F08"/>
              </a:solidFill>
              <a:latin typeface="Arial" panose="020B0604020202090204" pitchFamily="34" charset="0"/>
              <a:ea typeface="黑体" panose="02010609060101010101" charset="-122"/>
              <a:cs typeface="黑体" panose="02010609060101010101" charset="-122"/>
              <a:sym typeface="+mn-ea"/>
            </a:endParaRPr>
          </a:p>
          <a:p>
            <a:pPr algn="l">
              <a:lnSpc>
                <a:spcPct val="140000"/>
              </a:lnSpc>
              <a:buSzPct val="100000"/>
            </a:pPr>
            <a:r>
              <a:rPr lang="zh-CN" altLang="en-US" b="1" dirty="0">
                <a:solidFill>
                  <a:srgbClr val="E18F08"/>
                </a:solidFill>
                <a:latin typeface="Arial" panose="020B0604020202090204" pitchFamily="34" charset="0"/>
                <a:ea typeface="黑体" panose="02010609060101010101" charset="-122"/>
                <a:cs typeface="黑体" panose="02010609060101010101" charset="-122"/>
                <a:sym typeface="+mn-ea"/>
              </a:rPr>
              <a:t>政务服务 </a:t>
            </a:r>
            <a:r>
              <a:rPr lang="zh-CN" altLang="en-US" b="1" dirty="0" smtClean="0">
                <a:solidFill>
                  <a:srgbClr val="E18F08"/>
                </a:solidFill>
                <a:latin typeface="Arial" panose="020B0604020202090204" pitchFamily="34" charset="0"/>
                <a:ea typeface="黑体" panose="02010609060101010101" charset="-122"/>
                <a:cs typeface="黑体" panose="02010609060101010101" charset="-122"/>
                <a:sym typeface="+mn-ea"/>
              </a:rPr>
              <a:t>公安</a:t>
            </a:r>
            <a:r>
              <a:rPr lang="zh-CN" altLang="en-US" b="1" dirty="0">
                <a:solidFill>
                  <a:srgbClr val="E18F08"/>
                </a:solidFill>
                <a:latin typeface="Arial" panose="020B0604020202090204" pitchFamily="34" charset="0"/>
                <a:ea typeface="黑体" panose="02010609060101010101" charset="-122"/>
                <a:cs typeface="黑体" panose="02010609060101010101" charset="-122"/>
                <a:sym typeface="+mn-ea"/>
              </a:rPr>
              <a:t>雪亮 </a:t>
            </a:r>
            <a:r>
              <a:rPr lang="zh-CN" altLang="en-US" b="1" dirty="0" smtClean="0">
                <a:solidFill>
                  <a:srgbClr val="E18F08"/>
                </a:solidFill>
                <a:latin typeface="Arial" panose="020B0604020202090204" pitchFamily="34" charset="0"/>
                <a:ea typeface="黑体" panose="02010609060101010101" charset="-122"/>
                <a:cs typeface="黑体" panose="02010609060101010101" charset="-122"/>
                <a:sym typeface="+mn-ea"/>
              </a:rPr>
              <a:t>智慧</a:t>
            </a:r>
            <a:r>
              <a:rPr lang="zh-CN" altLang="en-US" b="1" dirty="0">
                <a:solidFill>
                  <a:srgbClr val="E18F08"/>
                </a:solidFill>
                <a:latin typeface="Arial" panose="020B0604020202090204" pitchFamily="34" charset="0"/>
                <a:ea typeface="黑体" panose="02010609060101010101" charset="-122"/>
                <a:cs typeface="黑体" panose="02010609060101010101" charset="-122"/>
                <a:sym typeface="+mn-ea"/>
              </a:rPr>
              <a:t>医疗 </a:t>
            </a:r>
            <a:endParaRPr lang="zh-CN" altLang="en-US" b="1" dirty="0">
              <a:solidFill>
                <a:srgbClr val="E18F08"/>
              </a:solidFill>
              <a:latin typeface="Arial" panose="020B0604020202090204" pitchFamily="34" charset="0"/>
              <a:ea typeface="黑体" panose="02010609060101010101" charset="-122"/>
              <a:cs typeface="黑体" panose="02010609060101010101" charset="-122"/>
              <a:sym typeface="+mn-ea"/>
            </a:endParaRPr>
          </a:p>
          <a:p>
            <a:pPr algn="l">
              <a:lnSpc>
                <a:spcPct val="140000"/>
              </a:lnSpc>
              <a:buSzPct val="100000"/>
            </a:pPr>
            <a:r>
              <a:rPr lang="zh-CN" altLang="en-US" b="1" dirty="0">
                <a:solidFill>
                  <a:srgbClr val="E18F08"/>
                </a:solidFill>
                <a:latin typeface="Arial" panose="020B0604020202090204" pitchFamily="34" charset="0"/>
                <a:ea typeface="黑体" panose="02010609060101010101" charset="-122"/>
                <a:cs typeface="黑体" panose="02010609060101010101" charset="-122"/>
                <a:sym typeface="+mn-ea"/>
              </a:rPr>
              <a:t>智慧教育</a:t>
            </a:r>
            <a:endParaRPr lang="zh-CN" altLang="en-US" b="1" dirty="0">
              <a:solidFill>
                <a:srgbClr val="E18F08"/>
              </a:solidFill>
              <a:latin typeface="Arial" panose="020B0604020202090204" pitchFamily="34" charset="0"/>
              <a:ea typeface="黑体" panose="02010609060101010101" charset="-122"/>
              <a:cs typeface="黑体" panose="02010609060101010101" charset="-122"/>
              <a:sym typeface="+mn-ea"/>
            </a:endParaRPr>
          </a:p>
        </p:txBody>
      </p:sp>
      <p:sp>
        <p:nvSpPr>
          <p:cNvPr id="189" name="文本框 13331"/>
          <p:cNvSpPr txBox="1"/>
          <p:nvPr/>
        </p:nvSpPr>
        <p:spPr>
          <a:xfrm>
            <a:off x="6182995" y="2990215"/>
            <a:ext cx="4559935" cy="865505"/>
          </a:xfrm>
          <a:prstGeom prst="rect">
            <a:avLst/>
          </a:prstGeom>
          <a:noFill/>
          <a:ln w="9525">
            <a:noFill/>
          </a:ln>
        </p:spPr>
        <p:txBody>
          <a:bodyPr wrap="square" anchor="t">
            <a:spAutoFit/>
          </a:bodyPr>
          <a:lstStyle/>
          <a:p>
            <a:pPr algn="l">
              <a:lnSpc>
                <a:spcPct val="140000"/>
              </a:lnSpc>
              <a:buSzPct val="100000"/>
            </a:pPr>
            <a:r>
              <a:rPr lang="zh-CN" altLang="en-US" dirty="0">
                <a:solidFill>
                  <a:srgbClr val="262626"/>
                </a:solidFill>
                <a:latin typeface="Arial" panose="020B0604020202090204" pitchFamily="34" charset="0"/>
                <a:ea typeface="黑体" panose="02010609060101010101" charset="-122"/>
                <a:cs typeface="黑体" panose="02010609060101010101" charset="-122"/>
                <a:sym typeface="+mn-ea"/>
              </a:rPr>
              <a:t>为国内大型</a:t>
            </a:r>
            <a:r>
              <a:rPr lang="en-US" altLang="zh-CN" dirty="0">
                <a:solidFill>
                  <a:srgbClr val="262626"/>
                </a:solidFill>
                <a:latin typeface="Arial" panose="020B0604020202090204" pitchFamily="34" charset="0"/>
                <a:ea typeface="黑体" panose="02010609060101010101" charset="-122"/>
                <a:cs typeface="Arial" panose="020B0604020202090204" pitchFamily="34" charset="0"/>
                <a:sym typeface="+mn-ea"/>
              </a:rPr>
              <a:t>IDC</a:t>
            </a:r>
            <a:r>
              <a:rPr lang="zh-CN" altLang="en-US" dirty="0">
                <a:solidFill>
                  <a:srgbClr val="262626"/>
                </a:solidFill>
                <a:latin typeface="Arial" panose="020B0604020202090204" pitchFamily="34" charset="0"/>
                <a:ea typeface="黑体" panose="02010609060101010101" charset="-122"/>
                <a:cs typeface="黑体" panose="02010609060101010101" charset="-122"/>
                <a:sym typeface="+mn-ea"/>
              </a:rPr>
              <a:t>数据中心提供整体建设解决方案，助力互联网巨头的业务发展</a:t>
            </a:r>
            <a:endParaRPr lang="zh-CN" altLang="en-US" dirty="0">
              <a:solidFill>
                <a:srgbClr val="262626"/>
              </a:solidFill>
              <a:latin typeface="Arial" panose="020B0604020202090204" pitchFamily="34" charset="0"/>
              <a:ea typeface="黑体" panose="02010609060101010101" charset="-122"/>
              <a:cs typeface="黑体" panose="02010609060101010101" charset="-122"/>
              <a:sym typeface="+mn-ea"/>
            </a:endParaRPr>
          </a:p>
        </p:txBody>
      </p:sp>
      <p:sp>
        <p:nvSpPr>
          <p:cNvPr id="190" name="文本框 13331"/>
          <p:cNvSpPr txBox="1"/>
          <p:nvPr/>
        </p:nvSpPr>
        <p:spPr>
          <a:xfrm>
            <a:off x="6133465" y="4540885"/>
            <a:ext cx="4608830" cy="1640205"/>
          </a:xfrm>
          <a:prstGeom prst="rect">
            <a:avLst/>
          </a:prstGeom>
          <a:noFill/>
          <a:ln w="9525">
            <a:noFill/>
          </a:ln>
        </p:spPr>
        <p:txBody>
          <a:bodyPr wrap="square" anchor="t">
            <a:spAutoFit/>
          </a:bodyPr>
          <a:lstStyle/>
          <a:p>
            <a:pPr algn="l">
              <a:lnSpc>
                <a:spcPct val="140000"/>
              </a:lnSpc>
              <a:buSzPct val="100000"/>
            </a:pPr>
            <a:r>
              <a:rPr lang="zh-CN" altLang="en-US" dirty="0">
                <a:solidFill>
                  <a:srgbClr val="262626"/>
                </a:solidFill>
                <a:latin typeface="Arial" panose="020B0604020202090204" pitchFamily="34" charset="0"/>
                <a:ea typeface="黑体" panose="02010609060101010101" charset="-122"/>
                <a:sym typeface="+mn-ea"/>
              </a:rPr>
              <a:t>在江西、湖北、云南、内蒙古等地为当地政府的智慧城市建设提供专业的整体建设方案，配合政府推动智慧城市信息化的快速建设，服务所在地广大市民</a:t>
            </a:r>
            <a:endParaRPr lang="zh-CN" altLang="en-US" dirty="0">
              <a:solidFill>
                <a:srgbClr val="262626"/>
              </a:solidFill>
              <a:latin typeface="Arial" panose="020B0604020202090204" pitchFamily="34" charset="0"/>
              <a:ea typeface="黑体" panose="02010609060101010101" charset="-122"/>
              <a:sym typeface="+mn-ea"/>
            </a:endParaRPr>
          </a:p>
        </p:txBody>
      </p:sp>
      <p:sp>
        <p:nvSpPr>
          <p:cNvPr id="191" name="右箭头 190"/>
          <p:cNvSpPr/>
          <p:nvPr/>
        </p:nvSpPr>
        <p:spPr>
          <a:xfrm>
            <a:off x="5219065" y="3084434"/>
            <a:ext cx="558165" cy="597057"/>
          </a:xfrm>
          <a:prstGeom prst="rightArrow">
            <a:avLst/>
          </a:prstGeom>
          <a:solidFill>
            <a:srgbClr val="FFFFFF"/>
          </a:solidFill>
          <a:ln w="12700" cap="flat">
            <a:solidFill>
              <a:schemeClr val="accent1"/>
            </a:solidFill>
            <a:prstDash val="solid"/>
            <a:miter lim="800000"/>
          </a:ln>
        </p:spPr>
        <p:style>
          <a:lnRef idx="0">
            <a:srgbClr val="FFFFFF"/>
          </a:lnRef>
          <a:fillRef idx="0">
            <a:srgbClr val="FFFFFF"/>
          </a:fillRef>
          <a:effectRef idx="0">
            <a:srgbClr val="FFFFFF"/>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baseline="0">
              <a:ln>
                <a:noFill/>
              </a:ln>
              <a:solidFill>
                <a:srgbClr val="000000"/>
              </a:solidFill>
              <a:effectLst/>
              <a:uFillTx/>
              <a:latin typeface="阿里巴巴普惠体 R" panose="00020600040101010101" charset="-122"/>
              <a:ea typeface="黑体" panose="02010609060101010101" charset="-122"/>
              <a:cs typeface="阿里巴巴普惠体 R" panose="00020600040101010101" charset="-122"/>
              <a:sym typeface="阿里巴巴普惠体 R" panose="00020600040101010101" charset="-122"/>
            </a:endParaRPr>
          </a:p>
        </p:txBody>
      </p:sp>
      <p:sp>
        <p:nvSpPr>
          <p:cNvPr id="192" name="右箭头 191"/>
          <p:cNvSpPr/>
          <p:nvPr/>
        </p:nvSpPr>
        <p:spPr>
          <a:xfrm>
            <a:off x="5219065" y="4782424"/>
            <a:ext cx="558165" cy="597057"/>
          </a:xfrm>
          <a:prstGeom prst="rightArrow">
            <a:avLst/>
          </a:prstGeom>
          <a:solidFill>
            <a:srgbClr val="FFFFFF"/>
          </a:solidFill>
          <a:ln w="12700" cap="flat">
            <a:solidFill>
              <a:schemeClr val="accent1"/>
            </a:solidFill>
            <a:prstDash val="solid"/>
            <a:miter lim="800000"/>
          </a:ln>
        </p:spPr>
        <p:style>
          <a:lnRef idx="0">
            <a:srgbClr val="FFFFFF"/>
          </a:lnRef>
          <a:fillRef idx="0">
            <a:srgbClr val="FFFFFF"/>
          </a:fillRef>
          <a:effectRef idx="0">
            <a:srgbClr val="FFFFFF"/>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baseline="0">
              <a:ln>
                <a:noFill/>
              </a:ln>
              <a:solidFill>
                <a:srgbClr val="000000"/>
              </a:solidFill>
              <a:effectLst/>
              <a:uFillTx/>
              <a:latin typeface="阿里巴巴普惠体 R" panose="00020600040101010101" charset="-122"/>
              <a:ea typeface="黑体" panose="02010609060101010101" charset="-122"/>
              <a:cs typeface="阿里巴巴普惠体 R" panose="00020600040101010101" charset="-122"/>
              <a:sym typeface="阿里巴巴普惠体 R" panose="00020600040101010101" charset="-122"/>
            </a:endParaRPr>
          </a:p>
        </p:txBody>
      </p:sp>
      <p:grpSp>
        <p:nvGrpSpPr>
          <p:cNvPr id="17" name="组合 16"/>
          <p:cNvGrpSpPr/>
          <p:nvPr/>
        </p:nvGrpSpPr>
        <p:grpSpPr>
          <a:xfrm>
            <a:off x="3772535" y="3770630"/>
            <a:ext cx="1023620" cy="422910"/>
            <a:chOff x="5941" y="5858"/>
            <a:chExt cx="1612" cy="666"/>
          </a:xfrm>
        </p:grpSpPr>
        <p:sp>
          <p:nvSpPr>
            <p:cNvPr id="6" name="矩形: 圆角 31"/>
            <p:cNvSpPr/>
            <p:nvPr/>
          </p:nvSpPr>
          <p:spPr>
            <a:xfrm>
              <a:off x="5941" y="5858"/>
              <a:ext cx="1612" cy="667"/>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pic>
          <p:nvPicPr>
            <p:cNvPr id="16" name="图片 15"/>
            <p:cNvPicPr>
              <a:picLocks noChangeAspect="1"/>
            </p:cNvPicPr>
            <p:nvPr/>
          </p:nvPicPr>
          <p:blipFill>
            <a:blip r:embed="rId9"/>
            <a:stretch>
              <a:fillRect/>
            </a:stretch>
          </p:blipFill>
          <p:spPr>
            <a:xfrm>
              <a:off x="6430" y="5881"/>
              <a:ext cx="634" cy="624"/>
            </a:xfrm>
            <a:prstGeom prst="rect">
              <a:avLst/>
            </a:prstGeom>
          </p:spPr>
        </p:pic>
      </p:gr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nvSpPr>
        <p:spPr>
          <a:xfrm>
            <a:off x="1472565" y="93599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lang="zh-CN" sz="2400" b="1" dirty="0">
                <a:solidFill>
                  <a:srgbClr val="E18F08"/>
                </a:solidFill>
                <a:latin typeface="Arial" panose="020B0604020202090204" pitchFamily="34" charset="0"/>
                <a:ea typeface="黑体" panose="02010609060101010101" charset="-122"/>
                <a:cs typeface="+mn-cs"/>
                <a:sym typeface="+mn-ea"/>
              </a:rPr>
              <a:t>通信互联网案例</a:t>
            </a:r>
            <a:endParaRPr lang="zh-CN" sz="2400" b="1" dirty="0">
              <a:solidFill>
                <a:srgbClr val="E18F08"/>
              </a:solidFill>
              <a:latin typeface="Arial" panose="020B0604020202090204" pitchFamily="34" charset="0"/>
              <a:ea typeface="黑体" panose="02010609060101010101" charset="-122"/>
              <a:cs typeface="+mn-cs"/>
              <a:sym typeface="+mn-ea"/>
            </a:endParaRPr>
          </a:p>
        </p:txBody>
      </p:sp>
      <p:sp>
        <p:nvSpPr>
          <p:cNvPr id="4"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dirty="0">
                <a:latin typeface="Arial" panose="020B0604020202090204" pitchFamily="34" charset="0"/>
                <a:ea typeface="黑体" panose="02010609060101010101" charset="-122"/>
                <a:cs typeface="+mn-cs"/>
                <a:sym typeface="+mn-ea"/>
              </a:rPr>
              <a:t>五、数据中心集成业务</a:t>
            </a:r>
            <a:endParaRPr sz="3200" b="1" dirty="0">
              <a:latin typeface="Arial" panose="020B0604020202090204" pitchFamily="34" charset="0"/>
              <a:ea typeface="黑体" panose="02010609060101010101" charset="-122"/>
              <a:cs typeface="+mn-cs"/>
              <a:sym typeface="+mn-ea"/>
            </a:endParaRPr>
          </a:p>
        </p:txBody>
      </p:sp>
      <p:grpSp>
        <p:nvGrpSpPr>
          <p:cNvPr id="17" name="组合 16"/>
          <p:cNvGrpSpPr/>
          <p:nvPr/>
        </p:nvGrpSpPr>
        <p:grpSpPr>
          <a:xfrm>
            <a:off x="1871345" y="3954780"/>
            <a:ext cx="8737600" cy="2520315"/>
            <a:chOff x="2797" y="6139"/>
            <a:chExt cx="13760" cy="3969"/>
          </a:xfrm>
        </p:grpSpPr>
        <p:sp>
          <p:nvSpPr>
            <p:cNvPr id="184" name="TextBox 40"/>
            <p:cNvSpPr txBox="1"/>
            <p:nvPr>
              <p:custDataLst>
                <p:tags r:id="rId1"/>
              </p:custDataLst>
            </p:nvPr>
          </p:nvSpPr>
          <p:spPr>
            <a:xfrm>
              <a:off x="2917" y="6139"/>
              <a:ext cx="3424" cy="483"/>
            </a:xfrm>
            <a:prstGeom prst="rect">
              <a:avLst/>
            </a:prstGeom>
            <a:noFill/>
          </p:spPr>
          <p:txBody>
            <a:bodyPr wrap="square" rtlCol="0">
              <a:spAutoFit/>
            </a:bodyPr>
            <a:lstStyle>
              <a:defPPr>
                <a:defRPr lang="zh-CN"/>
              </a:defPPr>
              <a:lvl1pPr algn="ctr">
                <a:defRPr sz="1200">
                  <a:solidFill>
                    <a:srgbClr val="132F6E"/>
                  </a:solidFill>
                  <a:latin typeface="思源黑体 CN Medium" panose="020B0600000000000000" charset="-122"/>
                  <a:ea typeface="思源黑体 CN Medium" panose="020B0600000000000000" charset="-122"/>
                </a:defRPr>
              </a:lvl1pPr>
            </a:lstStyle>
            <a:p>
              <a:r>
                <a:rPr lang="zh-CN" altLang="en-US" sz="1400" dirty="0">
                  <a:latin typeface="Arial" panose="020B0604020202090204" pitchFamily="34" charset="0"/>
                  <a:ea typeface="黑体" panose="02010609060101010101" charset="-122"/>
                </a:rPr>
                <a:t>南京移动公司</a:t>
              </a:r>
              <a:endParaRPr lang="zh-CN" altLang="en-US" sz="1400" dirty="0">
                <a:latin typeface="Arial" panose="020B0604020202090204" pitchFamily="34" charset="0"/>
                <a:ea typeface="黑体" panose="02010609060101010101" charset="-122"/>
              </a:endParaRPr>
            </a:p>
          </p:txBody>
        </p:sp>
        <p:sp>
          <p:nvSpPr>
            <p:cNvPr id="9" name="TextBox 40"/>
            <p:cNvSpPr txBox="1"/>
            <p:nvPr>
              <p:custDataLst>
                <p:tags r:id="rId2"/>
              </p:custDataLst>
            </p:nvPr>
          </p:nvSpPr>
          <p:spPr>
            <a:xfrm>
              <a:off x="7636" y="6139"/>
              <a:ext cx="3424" cy="483"/>
            </a:xfrm>
            <a:prstGeom prst="rect">
              <a:avLst/>
            </a:prstGeom>
            <a:noFill/>
          </p:spPr>
          <p:txBody>
            <a:bodyPr wrap="square" rtlCol="0">
              <a:spAutoFit/>
            </a:bodyPr>
            <a:lstStyle>
              <a:defPPr>
                <a:defRPr lang="zh-CN"/>
              </a:defPPr>
              <a:lvl1pPr algn="ctr">
                <a:defRPr sz="1200">
                  <a:solidFill>
                    <a:srgbClr val="132F6E"/>
                  </a:solidFill>
                  <a:latin typeface="思源黑体 CN Medium" panose="020B0600000000000000" charset="-122"/>
                  <a:ea typeface="思源黑体 CN Medium" panose="020B0600000000000000" charset="-122"/>
                </a:defRPr>
              </a:lvl1pPr>
            </a:lstStyle>
            <a:p>
              <a:r>
                <a:rPr lang="zh-CN" altLang="en-US" sz="1400" dirty="0">
                  <a:latin typeface="Arial" panose="020B0604020202090204" pitchFamily="34" charset="0"/>
                  <a:ea typeface="黑体" panose="02010609060101010101" charset="-122"/>
                </a:rPr>
                <a:t>中国电信上海公司</a:t>
              </a:r>
              <a:endParaRPr lang="zh-CN" altLang="en-US" sz="1400" dirty="0">
                <a:latin typeface="Arial" panose="020B0604020202090204" pitchFamily="34" charset="0"/>
                <a:ea typeface="黑体" panose="02010609060101010101" charset="-122"/>
              </a:endParaRPr>
            </a:p>
          </p:txBody>
        </p:sp>
        <p:sp>
          <p:nvSpPr>
            <p:cNvPr id="13" name="TextBox 40"/>
            <p:cNvSpPr txBox="1"/>
            <p:nvPr>
              <p:custDataLst>
                <p:tags r:id="rId3"/>
              </p:custDataLst>
            </p:nvPr>
          </p:nvSpPr>
          <p:spPr>
            <a:xfrm>
              <a:off x="12226" y="6139"/>
              <a:ext cx="3424" cy="483"/>
            </a:xfrm>
            <a:prstGeom prst="rect">
              <a:avLst/>
            </a:prstGeom>
            <a:noFill/>
          </p:spPr>
          <p:txBody>
            <a:bodyPr wrap="square" rtlCol="0">
              <a:spAutoFit/>
            </a:bodyPr>
            <a:lstStyle>
              <a:defPPr>
                <a:defRPr lang="zh-CN"/>
              </a:defPPr>
              <a:lvl1pPr algn="ctr">
                <a:defRPr sz="1200">
                  <a:solidFill>
                    <a:srgbClr val="132F6E"/>
                  </a:solidFill>
                  <a:latin typeface="思源黑体 CN Medium" panose="020B0600000000000000" charset="-122"/>
                  <a:ea typeface="思源黑体 CN Medium" panose="020B0600000000000000" charset="-122"/>
                </a:defRPr>
              </a:lvl1pPr>
            </a:lstStyle>
            <a:p>
              <a:r>
                <a:rPr lang="zh-CN" altLang="en-US" sz="1400" dirty="0">
                  <a:latin typeface="Arial" panose="020B0604020202090204" pitchFamily="34" charset="0"/>
                  <a:ea typeface="黑体" panose="02010609060101010101" charset="-122"/>
                </a:rPr>
                <a:t>深圳联通</a:t>
              </a:r>
              <a:endParaRPr lang="zh-CN" altLang="en-US" sz="1400" dirty="0">
                <a:latin typeface="Arial" panose="020B0604020202090204" pitchFamily="34" charset="0"/>
                <a:ea typeface="黑体" panose="02010609060101010101" charset="-122"/>
              </a:endParaRPr>
            </a:p>
          </p:txBody>
        </p:sp>
        <p:sp>
          <p:nvSpPr>
            <p:cNvPr id="7" name="TextBox 40"/>
            <p:cNvSpPr txBox="1"/>
            <p:nvPr>
              <p:custDataLst>
                <p:tags r:id="rId4"/>
              </p:custDataLst>
            </p:nvPr>
          </p:nvSpPr>
          <p:spPr>
            <a:xfrm>
              <a:off x="2797" y="9625"/>
              <a:ext cx="3424" cy="483"/>
            </a:xfrm>
            <a:prstGeom prst="rect">
              <a:avLst/>
            </a:prstGeom>
            <a:noFill/>
          </p:spPr>
          <p:txBody>
            <a:bodyPr wrap="square" rtlCol="0">
              <a:spAutoFit/>
            </a:bodyPr>
            <a:lstStyle>
              <a:defPPr>
                <a:defRPr lang="zh-CN"/>
              </a:defPPr>
              <a:lvl1pPr algn="ctr">
                <a:defRPr sz="1200">
                  <a:solidFill>
                    <a:srgbClr val="132F6E"/>
                  </a:solidFill>
                  <a:latin typeface="思源黑体 CN Medium" panose="020B0600000000000000" charset="-122"/>
                  <a:ea typeface="思源黑体 CN Medium" panose="020B0600000000000000" charset="-122"/>
                </a:defRPr>
              </a:lvl1pPr>
            </a:lstStyle>
            <a:p>
              <a:r>
                <a:rPr lang="zh-CN" altLang="en-US" sz="1400" dirty="0">
                  <a:latin typeface="Arial" panose="020B0604020202090204" pitchFamily="34" charset="0"/>
                  <a:ea typeface="黑体" panose="02010609060101010101" charset="-122"/>
                </a:rPr>
                <a:t>腾讯北京蓝厅云数据中心</a:t>
              </a:r>
              <a:endParaRPr lang="zh-CN" altLang="en-US" sz="1400" dirty="0">
                <a:latin typeface="Arial" panose="020B0604020202090204" pitchFamily="34" charset="0"/>
                <a:ea typeface="黑体" panose="02010609060101010101" charset="-122"/>
              </a:endParaRPr>
            </a:p>
          </p:txBody>
        </p:sp>
        <p:sp>
          <p:nvSpPr>
            <p:cNvPr id="8" name="TextBox 40"/>
            <p:cNvSpPr txBox="1"/>
            <p:nvPr>
              <p:custDataLst>
                <p:tags r:id="rId5"/>
              </p:custDataLst>
            </p:nvPr>
          </p:nvSpPr>
          <p:spPr>
            <a:xfrm>
              <a:off x="6863" y="9622"/>
              <a:ext cx="5084" cy="480"/>
            </a:xfrm>
            <a:prstGeom prst="rect">
              <a:avLst/>
            </a:prstGeom>
            <a:noFill/>
          </p:spPr>
          <p:txBody>
            <a:bodyPr wrap="square" rtlCol="0">
              <a:spAutoFit/>
            </a:bodyPr>
            <a:lstStyle>
              <a:defPPr>
                <a:defRPr lang="zh-CN"/>
              </a:defPPr>
              <a:lvl1pPr algn="ctr">
                <a:defRPr sz="1200">
                  <a:solidFill>
                    <a:srgbClr val="132F6E"/>
                  </a:solidFill>
                  <a:latin typeface="思源黑体 CN Medium" panose="020B0600000000000000" charset="-122"/>
                  <a:ea typeface="思源黑体 CN Medium" panose="020B0600000000000000" charset="-122"/>
                </a:defRPr>
              </a:lvl1pPr>
            </a:lstStyle>
            <a:p>
              <a:r>
                <a:rPr lang="zh-CN" altLang="en-US" sz="1400" dirty="0">
                  <a:latin typeface="Arial" panose="020B0604020202090204" pitchFamily="34" charset="0"/>
                  <a:ea typeface="黑体" panose="02010609060101010101" charset="-122"/>
                  <a:sym typeface="+mn-ea"/>
                </a:rPr>
                <a:t>阿里巴巴集装箱数据中心</a:t>
              </a:r>
              <a:endParaRPr lang="zh-CN" altLang="en-US" sz="1400" dirty="0">
                <a:latin typeface="Arial" panose="020B0604020202090204" pitchFamily="34" charset="0"/>
                <a:ea typeface="黑体" panose="02010609060101010101" charset="-122"/>
                <a:sym typeface="+mn-ea"/>
              </a:endParaRPr>
            </a:p>
          </p:txBody>
        </p:sp>
        <p:sp>
          <p:nvSpPr>
            <p:cNvPr id="14" name="TextBox 40"/>
            <p:cNvSpPr txBox="1"/>
            <p:nvPr>
              <p:custDataLst>
                <p:tags r:id="rId6"/>
              </p:custDataLst>
            </p:nvPr>
          </p:nvSpPr>
          <p:spPr>
            <a:xfrm>
              <a:off x="11473" y="9564"/>
              <a:ext cx="5084" cy="483"/>
            </a:xfrm>
            <a:prstGeom prst="rect">
              <a:avLst/>
            </a:prstGeom>
            <a:noFill/>
          </p:spPr>
          <p:txBody>
            <a:bodyPr wrap="square" rtlCol="0">
              <a:spAutoFit/>
            </a:bodyPr>
            <a:lstStyle>
              <a:defPPr>
                <a:defRPr lang="zh-CN"/>
              </a:defPPr>
              <a:lvl1pPr algn="ctr">
                <a:defRPr sz="1200">
                  <a:solidFill>
                    <a:srgbClr val="132F6E"/>
                  </a:solidFill>
                  <a:latin typeface="思源黑体 CN Medium" panose="020B0600000000000000" charset="-122"/>
                  <a:ea typeface="思源黑体 CN Medium" panose="020B0600000000000000" charset="-122"/>
                </a:defRPr>
              </a:lvl1pPr>
            </a:lstStyle>
            <a:p>
              <a:r>
                <a:rPr lang="zh-CN" altLang="en-US" sz="1400" dirty="0">
                  <a:latin typeface="Arial" panose="020B0604020202090204" pitchFamily="34" charset="0"/>
                  <a:ea typeface="黑体" panose="02010609060101010101" charset="-122"/>
                  <a:sym typeface="+mn-ea"/>
                </a:rPr>
                <a:t>mini-TB集装箱数据中心</a:t>
              </a:r>
              <a:endParaRPr lang="zh-CN" altLang="en-US" sz="1400" dirty="0">
                <a:latin typeface="Arial" panose="020B0604020202090204" pitchFamily="34" charset="0"/>
                <a:ea typeface="黑体" panose="02010609060101010101" charset="-122"/>
                <a:sym typeface="+mn-ea"/>
              </a:endParaRPr>
            </a:p>
          </p:txBody>
        </p:sp>
      </p:grpSp>
      <p:pic>
        <p:nvPicPr>
          <p:cNvPr id="15" name="图片 14" descr="IMG_20181115_105612"/>
          <p:cNvPicPr>
            <a:picLocks noChangeAspect="1"/>
          </p:cNvPicPr>
          <p:nvPr>
            <p:custDataLst>
              <p:tags r:id="rId7"/>
            </p:custDataLst>
          </p:nvPr>
        </p:nvPicPr>
        <p:blipFill>
          <a:blip r:embed="rId8"/>
          <a:srcRect t="17091" b="20306"/>
          <a:stretch>
            <a:fillRect/>
          </a:stretch>
        </p:blipFill>
        <p:spPr>
          <a:xfrm flipH="1">
            <a:off x="1574165" y="1652270"/>
            <a:ext cx="2768600" cy="2312035"/>
          </a:xfrm>
          <a:prstGeom prst="rect">
            <a:avLst/>
          </a:prstGeom>
        </p:spPr>
      </p:pic>
      <p:pic>
        <p:nvPicPr>
          <p:cNvPr id="16" name="图片 15"/>
          <p:cNvPicPr>
            <a:picLocks noChangeAspect="1"/>
          </p:cNvPicPr>
          <p:nvPr>
            <p:custDataLst>
              <p:tags r:id="rId9"/>
            </p:custDataLst>
          </p:nvPr>
        </p:nvPicPr>
        <p:blipFill>
          <a:blip r:embed="rId10"/>
          <a:srcRect l="-3364" t="13263" r="3364" b="23568"/>
          <a:stretch>
            <a:fillRect/>
          </a:stretch>
        </p:blipFill>
        <p:spPr>
          <a:xfrm>
            <a:off x="4738370" y="1623060"/>
            <a:ext cx="2585720" cy="2331720"/>
          </a:xfrm>
          <a:prstGeom prst="rect">
            <a:avLst/>
          </a:prstGeom>
        </p:spPr>
      </p:pic>
      <p:pic>
        <p:nvPicPr>
          <p:cNvPr id="18" name="图片 17"/>
          <p:cNvPicPr>
            <a:picLocks noChangeAspect="1"/>
          </p:cNvPicPr>
          <p:nvPr>
            <p:custDataLst>
              <p:tags r:id="rId11"/>
            </p:custDataLst>
          </p:nvPr>
        </p:nvPicPr>
        <p:blipFill>
          <a:blip r:embed="rId12"/>
          <a:srcRect l="-2612" t="13082" r="2612" b="23211"/>
          <a:stretch>
            <a:fillRect/>
          </a:stretch>
        </p:blipFill>
        <p:spPr>
          <a:xfrm>
            <a:off x="7681595" y="1623060"/>
            <a:ext cx="2528570" cy="2328545"/>
          </a:xfrm>
          <a:prstGeom prst="rect">
            <a:avLst/>
          </a:prstGeom>
        </p:spPr>
      </p:pic>
      <p:pic>
        <p:nvPicPr>
          <p:cNvPr id="19" name="图片 18" descr="微信图片_20180807112312"/>
          <p:cNvPicPr>
            <a:picLocks noChangeAspect="1"/>
          </p:cNvPicPr>
          <p:nvPr>
            <p:custDataLst>
              <p:tags r:id="rId13"/>
            </p:custDataLst>
          </p:nvPr>
        </p:nvPicPr>
        <p:blipFill>
          <a:blip r:embed="rId14"/>
          <a:srcRect l="-780" t="8499" r="780" b="30438"/>
          <a:stretch>
            <a:fillRect/>
          </a:stretch>
        </p:blipFill>
        <p:spPr>
          <a:xfrm>
            <a:off x="1574165" y="4254500"/>
            <a:ext cx="2768600" cy="1875155"/>
          </a:xfrm>
          <a:prstGeom prst="rect">
            <a:avLst/>
          </a:prstGeom>
        </p:spPr>
      </p:pic>
      <p:pic>
        <p:nvPicPr>
          <p:cNvPr id="20" name="图片 19" descr="微信图片_20180807112952"/>
          <p:cNvPicPr>
            <a:picLocks noChangeAspect="1"/>
          </p:cNvPicPr>
          <p:nvPr>
            <p:custDataLst>
              <p:tags r:id="rId15"/>
            </p:custDataLst>
          </p:nvPr>
        </p:nvPicPr>
        <p:blipFill>
          <a:blip r:embed="rId16"/>
          <a:srcRect l="7026" t="20553" r="23889" b="14681"/>
          <a:stretch>
            <a:fillRect/>
          </a:stretch>
        </p:blipFill>
        <p:spPr>
          <a:xfrm>
            <a:off x="4810760" y="4249420"/>
            <a:ext cx="2569845" cy="1918970"/>
          </a:xfrm>
          <a:prstGeom prst="rect">
            <a:avLst/>
          </a:prstGeom>
        </p:spPr>
      </p:pic>
      <p:pic>
        <p:nvPicPr>
          <p:cNvPr id="22" name="图片 21"/>
          <p:cNvPicPr>
            <a:picLocks noChangeAspect="1"/>
          </p:cNvPicPr>
          <p:nvPr>
            <p:custDataLst>
              <p:tags r:id="rId17"/>
            </p:custDataLst>
          </p:nvPr>
        </p:nvPicPr>
        <p:blipFill>
          <a:blip r:embed="rId18"/>
          <a:srcRect l="2437" t="1608" r="-238"/>
          <a:stretch>
            <a:fillRect/>
          </a:stretch>
        </p:blipFill>
        <p:spPr>
          <a:xfrm>
            <a:off x="7680960" y="4249420"/>
            <a:ext cx="2529205" cy="1875790"/>
          </a:xfrm>
          <a:prstGeom prst="rect">
            <a:avLst/>
          </a:prstGeo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nvSpPr>
        <p:spPr>
          <a:xfrm>
            <a:off x="1472565" y="93599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lang="zh-CN" sz="2400" b="1" dirty="0">
                <a:solidFill>
                  <a:srgbClr val="E18F08"/>
                </a:solidFill>
                <a:latin typeface="Arial" panose="020B0604020202090204" pitchFamily="34" charset="0"/>
                <a:ea typeface="黑体" panose="02010609060101010101" charset="-122"/>
                <a:cs typeface="+mn-cs"/>
                <a:sym typeface="+mn-ea"/>
              </a:rPr>
              <a:t>公共服务案例</a:t>
            </a:r>
            <a:endParaRPr lang="zh-CN" sz="2400" b="1" dirty="0">
              <a:solidFill>
                <a:srgbClr val="E18F08"/>
              </a:solidFill>
              <a:latin typeface="Arial" panose="020B0604020202090204" pitchFamily="34" charset="0"/>
              <a:ea typeface="黑体" panose="02010609060101010101" charset="-122"/>
              <a:cs typeface="+mn-cs"/>
              <a:sym typeface="+mn-ea"/>
            </a:endParaRPr>
          </a:p>
        </p:txBody>
      </p:sp>
      <p:sp>
        <p:nvSpPr>
          <p:cNvPr id="4"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dirty="0">
                <a:latin typeface="Arial" panose="020B0604020202090204" pitchFamily="34" charset="0"/>
                <a:ea typeface="黑体" panose="02010609060101010101" charset="-122"/>
                <a:cs typeface="+mn-cs"/>
                <a:sym typeface="+mn-ea"/>
              </a:rPr>
              <a:t>五、数据中心集成业务</a:t>
            </a:r>
            <a:endParaRPr sz="3200" b="1" dirty="0">
              <a:latin typeface="Arial" panose="020B0604020202090204" pitchFamily="34" charset="0"/>
              <a:ea typeface="黑体" panose="02010609060101010101" charset="-122"/>
              <a:cs typeface="+mn-cs"/>
              <a:sym typeface="+mn-ea"/>
            </a:endParaRPr>
          </a:p>
        </p:txBody>
      </p:sp>
      <p:grpSp>
        <p:nvGrpSpPr>
          <p:cNvPr id="5" name="组合 4"/>
          <p:cNvGrpSpPr/>
          <p:nvPr/>
        </p:nvGrpSpPr>
        <p:grpSpPr>
          <a:xfrm>
            <a:off x="1589088" y="1588770"/>
            <a:ext cx="8726170" cy="4832985"/>
            <a:chOff x="2553" y="2502"/>
            <a:chExt cx="13742" cy="7611"/>
          </a:xfrm>
        </p:grpSpPr>
        <p:pic>
          <p:nvPicPr>
            <p:cNvPr id="7" name="Picture 4"/>
            <p:cNvPicPr>
              <a:picLocks noChangeAspect="1" noChangeArrowheads="1"/>
            </p:cNvPicPr>
            <p:nvPr>
              <p:custDataLst>
                <p:tags r:id="rId1"/>
              </p:custDataLst>
            </p:nvPr>
          </p:nvPicPr>
          <p:blipFill>
            <a:blip r:embed="rId2"/>
            <a:srcRect l="9544"/>
            <a:stretch>
              <a:fillRect/>
            </a:stretch>
          </p:blipFill>
          <p:spPr bwMode="auto">
            <a:xfrm>
              <a:off x="2554" y="6232"/>
              <a:ext cx="4378" cy="3232"/>
            </a:xfrm>
            <a:prstGeom prst="rect">
              <a:avLst/>
            </a:prstGeom>
            <a:ln>
              <a:noFill/>
            </a:ln>
            <a:effectLst/>
          </p:spPr>
        </p:pic>
        <p:sp>
          <p:nvSpPr>
            <p:cNvPr id="184" name="TextBox 40"/>
            <p:cNvSpPr txBox="1"/>
            <p:nvPr>
              <p:custDataLst>
                <p:tags r:id="rId3"/>
              </p:custDataLst>
            </p:nvPr>
          </p:nvSpPr>
          <p:spPr>
            <a:xfrm>
              <a:off x="2725" y="9464"/>
              <a:ext cx="4034" cy="569"/>
            </a:xfrm>
            <a:prstGeom prst="rect">
              <a:avLst/>
            </a:prstGeom>
            <a:noFill/>
          </p:spPr>
          <p:txBody>
            <a:bodyPr wrap="square" rtlCol="0">
              <a:noAutofit/>
            </a:bodyPr>
            <a:lstStyle>
              <a:defPPr>
                <a:defRPr lang="zh-CN"/>
              </a:defPPr>
              <a:lvl1pPr algn="ctr">
                <a:defRPr sz="1200">
                  <a:solidFill>
                    <a:srgbClr val="132F6E"/>
                  </a:solidFill>
                  <a:latin typeface="思源黑体 CN Medium" panose="020B0600000000000000" charset="-122"/>
                  <a:ea typeface="思源黑体 CN Medium" panose="020B0600000000000000" charset="-122"/>
                </a:defRPr>
              </a:lvl1pPr>
            </a:lstStyle>
            <a:p>
              <a:r>
                <a:rPr lang="zh-CN" altLang="en-US" sz="1400" dirty="0">
                  <a:latin typeface="Arial" panose="020B0604020202090204" pitchFamily="34" charset="0"/>
                  <a:ea typeface="黑体" panose="02010609060101010101" charset="-122"/>
                </a:rPr>
                <a:t>国家基因库</a:t>
              </a:r>
              <a:endParaRPr lang="zh-CN" altLang="en-US" sz="1400" dirty="0">
                <a:latin typeface="Arial" panose="020B0604020202090204" pitchFamily="34" charset="0"/>
                <a:ea typeface="黑体" panose="02010609060101010101" charset="-122"/>
              </a:endParaRPr>
            </a:p>
          </p:txBody>
        </p:sp>
        <p:pic>
          <p:nvPicPr>
            <p:cNvPr id="12" name="Picture 2" descr="http://www.envicool.com/cyruskwork/Cattached/image/20160728/20160728180548_0169.jpg"/>
            <p:cNvPicPr>
              <a:picLocks noChangeAspect="1" noChangeArrowheads="1"/>
            </p:cNvPicPr>
            <p:nvPr>
              <p:custDataLst>
                <p:tags r:id="rId4"/>
              </p:custDataLst>
            </p:nvPr>
          </p:nvPicPr>
          <p:blipFill>
            <a:blip r:embed="rId5"/>
            <a:srcRect/>
            <a:stretch>
              <a:fillRect/>
            </a:stretch>
          </p:blipFill>
          <p:spPr bwMode="auto">
            <a:xfrm>
              <a:off x="2553" y="2502"/>
              <a:ext cx="4379" cy="316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40"/>
            <p:cNvSpPr txBox="1"/>
            <p:nvPr>
              <p:custDataLst>
                <p:tags r:id="rId6"/>
              </p:custDataLst>
            </p:nvPr>
          </p:nvSpPr>
          <p:spPr>
            <a:xfrm>
              <a:off x="2726" y="5668"/>
              <a:ext cx="4034" cy="569"/>
            </a:xfrm>
            <a:prstGeom prst="rect">
              <a:avLst/>
            </a:prstGeom>
            <a:noFill/>
          </p:spPr>
          <p:txBody>
            <a:bodyPr wrap="square" rtlCol="0">
              <a:noAutofit/>
            </a:bodyPr>
            <a:lstStyle>
              <a:defPPr>
                <a:defRPr lang="zh-CN"/>
              </a:defPPr>
              <a:lvl1pPr algn="ctr">
                <a:defRPr sz="1200">
                  <a:solidFill>
                    <a:srgbClr val="132F6E"/>
                  </a:solidFill>
                  <a:latin typeface="思源黑体 CN Medium" panose="020B0600000000000000" charset="-122"/>
                  <a:ea typeface="思源黑体 CN Medium" panose="020B0600000000000000" charset="-122"/>
                </a:defRPr>
              </a:lvl1pPr>
            </a:lstStyle>
            <a:p>
              <a:r>
                <a:rPr lang="zh-CN" altLang="en-US" sz="1400" dirty="0">
                  <a:latin typeface="Arial" panose="020B0604020202090204" pitchFamily="34" charset="0"/>
                  <a:ea typeface="黑体" panose="02010609060101010101" charset="-122"/>
                </a:rPr>
                <a:t>湖南发改委</a:t>
              </a:r>
              <a:endParaRPr lang="zh-CN" altLang="en-US" sz="1400" dirty="0">
                <a:latin typeface="Arial" panose="020B0604020202090204" pitchFamily="34" charset="0"/>
                <a:ea typeface="黑体" panose="02010609060101010101" charset="-122"/>
              </a:endParaRPr>
            </a:p>
          </p:txBody>
        </p:sp>
        <p:pic>
          <p:nvPicPr>
            <p:cNvPr id="11" name="图片 10" descr="QQ图片20181113103010"/>
            <p:cNvPicPr>
              <a:picLocks noChangeAspect="1"/>
            </p:cNvPicPr>
            <p:nvPr>
              <p:custDataLst>
                <p:tags r:id="rId7"/>
              </p:custDataLst>
            </p:nvPr>
          </p:nvPicPr>
          <p:blipFill>
            <a:blip r:embed="rId8"/>
            <a:stretch>
              <a:fillRect/>
            </a:stretch>
          </p:blipFill>
          <p:spPr>
            <a:xfrm>
              <a:off x="7448" y="2502"/>
              <a:ext cx="4098" cy="3165"/>
            </a:xfrm>
            <a:prstGeom prst="rect">
              <a:avLst/>
            </a:prstGeom>
          </p:spPr>
        </p:pic>
        <p:sp>
          <p:nvSpPr>
            <p:cNvPr id="13" name="TextBox 40"/>
            <p:cNvSpPr txBox="1"/>
            <p:nvPr>
              <p:custDataLst>
                <p:tags r:id="rId9"/>
              </p:custDataLst>
            </p:nvPr>
          </p:nvSpPr>
          <p:spPr>
            <a:xfrm>
              <a:off x="7633" y="5668"/>
              <a:ext cx="4034" cy="569"/>
            </a:xfrm>
            <a:prstGeom prst="rect">
              <a:avLst/>
            </a:prstGeom>
            <a:noFill/>
          </p:spPr>
          <p:txBody>
            <a:bodyPr wrap="square" rtlCol="0">
              <a:noAutofit/>
            </a:bodyPr>
            <a:lstStyle>
              <a:defPPr>
                <a:defRPr lang="zh-CN"/>
              </a:defPPr>
              <a:lvl1pPr algn="ctr">
                <a:defRPr sz="1200">
                  <a:solidFill>
                    <a:srgbClr val="132F6E"/>
                  </a:solidFill>
                  <a:latin typeface="思源黑体 CN Medium" panose="020B0600000000000000" charset="-122"/>
                  <a:ea typeface="思源黑体 CN Medium" panose="020B0600000000000000" charset="-122"/>
                </a:defRPr>
              </a:lvl1pPr>
            </a:lstStyle>
            <a:p>
              <a:r>
                <a:rPr lang="zh-CN" altLang="en-US" sz="1400" dirty="0">
                  <a:latin typeface="Arial" panose="020B0604020202090204" pitchFamily="34" charset="0"/>
                  <a:ea typeface="黑体" panose="02010609060101010101" charset="-122"/>
                </a:rPr>
                <a:t>阜宁政府</a:t>
              </a:r>
              <a:endParaRPr lang="zh-CN" altLang="en-US" sz="1400" dirty="0">
                <a:latin typeface="Arial" panose="020B0604020202090204" pitchFamily="34" charset="0"/>
                <a:ea typeface="黑体" panose="02010609060101010101" charset="-122"/>
              </a:endParaRPr>
            </a:p>
          </p:txBody>
        </p:sp>
        <p:pic>
          <p:nvPicPr>
            <p:cNvPr id="14" name="Picture 2"/>
            <p:cNvPicPr>
              <a:picLocks noChangeAspect="1" noChangeArrowheads="1"/>
            </p:cNvPicPr>
            <p:nvPr>
              <p:custDataLst>
                <p:tags r:id="rId10"/>
              </p:custDataLst>
            </p:nvPr>
          </p:nvPicPr>
          <p:blipFill>
            <a:blip r:embed="rId11"/>
            <a:srcRect/>
            <a:stretch>
              <a:fillRect/>
            </a:stretch>
          </p:blipFill>
          <p:spPr bwMode="auto">
            <a:xfrm>
              <a:off x="11914" y="2502"/>
              <a:ext cx="4381" cy="3165"/>
            </a:xfrm>
            <a:prstGeom prst="rect">
              <a:avLst/>
            </a:prstGeom>
            <a:noFill/>
            <a:ln w="9525">
              <a:noFill/>
              <a:miter lim="800000"/>
              <a:headEnd/>
              <a:tailEnd/>
            </a:ln>
          </p:spPr>
        </p:pic>
        <p:sp>
          <p:nvSpPr>
            <p:cNvPr id="15" name="TextBox 40"/>
            <p:cNvSpPr txBox="1"/>
            <p:nvPr>
              <p:custDataLst>
                <p:tags r:id="rId12"/>
              </p:custDataLst>
            </p:nvPr>
          </p:nvSpPr>
          <p:spPr>
            <a:xfrm>
              <a:off x="12261" y="5668"/>
              <a:ext cx="4034" cy="569"/>
            </a:xfrm>
            <a:prstGeom prst="rect">
              <a:avLst/>
            </a:prstGeom>
            <a:noFill/>
          </p:spPr>
          <p:txBody>
            <a:bodyPr wrap="square" rtlCol="0">
              <a:noAutofit/>
            </a:bodyPr>
            <a:lstStyle>
              <a:defPPr>
                <a:defRPr lang="zh-CN"/>
              </a:defPPr>
              <a:lvl1pPr algn="ctr">
                <a:defRPr sz="1200">
                  <a:solidFill>
                    <a:srgbClr val="132F6E"/>
                  </a:solidFill>
                  <a:latin typeface="思源黑体 CN Medium" panose="020B0600000000000000" charset="-122"/>
                  <a:ea typeface="思源黑体 CN Medium" panose="020B0600000000000000" charset="-122"/>
                </a:defRPr>
              </a:lvl1pPr>
            </a:lstStyle>
            <a:p>
              <a:r>
                <a:rPr lang="zh-CN" altLang="en-US" sz="1400" dirty="0">
                  <a:latin typeface="Arial" panose="020B0604020202090204" pitchFamily="34" charset="0"/>
                  <a:ea typeface="黑体" panose="02010609060101010101" charset="-122"/>
                </a:rPr>
                <a:t>北京指挥中心</a:t>
              </a:r>
              <a:endParaRPr lang="zh-CN" altLang="en-US" sz="1400" dirty="0">
                <a:latin typeface="Arial" panose="020B0604020202090204" pitchFamily="34" charset="0"/>
                <a:ea typeface="黑体" panose="02010609060101010101" charset="-122"/>
              </a:endParaRPr>
            </a:p>
          </p:txBody>
        </p:sp>
        <p:sp>
          <p:nvSpPr>
            <p:cNvPr id="20" name="TextBox 40"/>
            <p:cNvSpPr txBox="1"/>
            <p:nvPr>
              <p:custDataLst>
                <p:tags r:id="rId13"/>
              </p:custDataLst>
            </p:nvPr>
          </p:nvSpPr>
          <p:spPr>
            <a:xfrm>
              <a:off x="7710" y="9544"/>
              <a:ext cx="4034" cy="569"/>
            </a:xfrm>
            <a:prstGeom prst="rect">
              <a:avLst/>
            </a:prstGeom>
            <a:noFill/>
          </p:spPr>
          <p:txBody>
            <a:bodyPr wrap="square" rtlCol="0">
              <a:noAutofit/>
            </a:bodyPr>
            <a:lstStyle>
              <a:defPPr>
                <a:defRPr lang="zh-CN"/>
              </a:defPPr>
              <a:lvl1pPr algn="ctr">
                <a:defRPr sz="1200">
                  <a:solidFill>
                    <a:srgbClr val="132F6E"/>
                  </a:solidFill>
                  <a:latin typeface="思源黑体 CN Medium" panose="020B0600000000000000" charset="-122"/>
                  <a:ea typeface="思源黑体 CN Medium" panose="020B0600000000000000" charset="-122"/>
                </a:defRPr>
              </a:lvl1pPr>
            </a:lstStyle>
            <a:p>
              <a:r>
                <a:rPr lang="zh-CN" altLang="en-US" sz="1400" dirty="0">
                  <a:latin typeface="Arial" panose="020B0604020202090204" pitchFamily="34" charset="0"/>
                  <a:ea typeface="黑体" panose="02010609060101010101" charset="-122"/>
                </a:rPr>
                <a:t>新安江综合保护工程项目</a:t>
              </a:r>
              <a:endParaRPr lang="zh-CN" altLang="en-US" sz="1400" dirty="0">
                <a:latin typeface="Arial" panose="020B0604020202090204" pitchFamily="34" charset="0"/>
                <a:ea typeface="黑体" panose="02010609060101010101" charset="-122"/>
              </a:endParaRPr>
            </a:p>
          </p:txBody>
        </p:sp>
        <p:sp>
          <p:nvSpPr>
            <p:cNvPr id="21" name="TextBox 40"/>
            <p:cNvSpPr txBox="1"/>
            <p:nvPr>
              <p:custDataLst>
                <p:tags r:id="rId14"/>
              </p:custDataLst>
            </p:nvPr>
          </p:nvSpPr>
          <p:spPr>
            <a:xfrm>
              <a:off x="11744" y="9544"/>
              <a:ext cx="4352" cy="569"/>
            </a:xfrm>
            <a:prstGeom prst="rect">
              <a:avLst/>
            </a:prstGeom>
            <a:noFill/>
          </p:spPr>
          <p:txBody>
            <a:bodyPr wrap="square" rtlCol="0">
              <a:noAutofit/>
            </a:bodyPr>
            <a:lstStyle>
              <a:defPPr>
                <a:defRPr lang="zh-CN"/>
              </a:defPPr>
              <a:lvl1pPr algn="ctr">
                <a:defRPr sz="1200">
                  <a:solidFill>
                    <a:srgbClr val="132F6E"/>
                  </a:solidFill>
                  <a:latin typeface="思源黑体 CN Medium" panose="020B0600000000000000" charset="-122"/>
                  <a:ea typeface="思源黑体 CN Medium" panose="020B0600000000000000" charset="-122"/>
                </a:defRPr>
              </a:lvl1pPr>
            </a:lstStyle>
            <a:p>
              <a:r>
                <a:rPr lang="zh-CN" altLang="en-US" sz="1400" dirty="0">
                  <a:latin typeface="Arial" panose="020B0604020202090204" pitchFamily="34" charset="0"/>
                  <a:ea typeface="黑体" panose="02010609060101010101" charset="-122"/>
                </a:rPr>
                <a:t>景德镇云计算中心</a:t>
              </a:r>
              <a:endParaRPr lang="zh-CN" altLang="en-US" sz="1400" dirty="0">
                <a:latin typeface="Arial" panose="020B0604020202090204" pitchFamily="34" charset="0"/>
                <a:ea typeface="黑体" panose="02010609060101010101" charset="-122"/>
              </a:endParaRPr>
            </a:p>
          </p:txBody>
        </p:sp>
        <p:pic>
          <p:nvPicPr>
            <p:cNvPr id="22" name="图片 21"/>
            <p:cNvPicPr>
              <a:picLocks noChangeAspect="1"/>
            </p:cNvPicPr>
            <p:nvPr>
              <p:custDataLst>
                <p:tags r:id="rId15"/>
              </p:custDataLst>
            </p:nvPr>
          </p:nvPicPr>
          <p:blipFill>
            <a:blip r:embed="rId16"/>
            <a:srcRect l="6318" r="3886"/>
            <a:stretch>
              <a:fillRect/>
            </a:stretch>
          </p:blipFill>
          <p:spPr>
            <a:xfrm>
              <a:off x="7448" y="6153"/>
              <a:ext cx="4099" cy="3391"/>
            </a:xfrm>
            <a:prstGeom prst="rect">
              <a:avLst/>
            </a:prstGeom>
          </p:spPr>
        </p:pic>
        <p:pic>
          <p:nvPicPr>
            <p:cNvPr id="23" name="图片 22"/>
            <p:cNvPicPr>
              <a:picLocks noChangeAspect="1"/>
            </p:cNvPicPr>
            <p:nvPr>
              <p:custDataLst>
                <p:tags r:id="rId17"/>
              </p:custDataLst>
            </p:nvPr>
          </p:nvPicPr>
          <p:blipFill>
            <a:blip r:embed="rId18"/>
            <a:srcRect l="14875"/>
            <a:stretch>
              <a:fillRect/>
            </a:stretch>
          </p:blipFill>
          <p:spPr>
            <a:xfrm>
              <a:off x="11914" y="6153"/>
              <a:ext cx="4381" cy="3434"/>
            </a:xfrm>
            <a:prstGeom prst="rect">
              <a:avLst/>
            </a:prstGeom>
          </p:spPr>
        </p:pic>
      </p:gr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nvSpPr>
        <p:spPr>
          <a:xfrm>
            <a:off x="1472565" y="93599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2400" b="1" dirty="0">
                <a:solidFill>
                  <a:srgbClr val="E18F08"/>
                </a:solidFill>
                <a:latin typeface="Arial" panose="020B0604020202090204" pitchFamily="34" charset="0"/>
                <a:ea typeface="黑体" panose="02010609060101010101" charset="-122"/>
                <a:cs typeface="+mn-cs"/>
                <a:sym typeface="+mn-ea"/>
              </a:rPr>
              <a:t>行业</a:t>
            </a:r>
            <a:r>
              <a:rPr lang="zh-CN" sz="2400" b="1" dirty="0">
                <a:solidFill>
                  <a:srgbClr val="E18F08"/>
                </a:solidFill>
                <a:latin typeface="Arial" panose="020B0604020202090204" pitchFamily="34" charset="0"/>
                <a:ea typeface="黑体" panose="02010609060101010101" charset="-122"/>
                <a:cs typeface="+mn-cs"/>
                <a:sym typeface="+mn-ea"/>
              </a:rPr>
              <a:t>应用案例</a:t>
            </a:r>
            <a:endParaRPr lang="zh-CN" sz="2400" b="1" dirty="0">
              <a:solidFill>
                <a:srgbClr val="E18F08"/>
              </a:solidFill>
              <a:latin typeface="Arial" panose="020B0604020202090204" pitchFamily="34" charset="0"/>
              <a:ea typeface="黑体" panose="02010609060101010101" charset="-122"/>
              <a:cs typeface="+mn-cs"/>
              <a:sym typeface="+mn-ea"/>
            </a:endParaRPr>
          </a:p>
        </p:txBody>
      </p:sp>
      <p:sp>
        <p:nvSpPr>
          <p:cNvPr id="4"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dirty="0">
                <a:latin typeface="Arial" panose="020B0604020202090204" pitchFamily="34" charset="0"/>
                <a:ea typeface="黑体" panose="02010609060101010101" charset="-122"/>
                <a:cs typeface="+mn-cs"/>
                <a:sym typeface="+mn-ea"/>
              </a:rPr>
              <a:t>五、数据中心集成业务</a:t>
            </a:r>
            <a:endParaRPr sz="3200" b="1" dirty="0">
              <a:latin typeface="Arial" panose="020B0604020202090204" pitchFamily="34" charset="0"/>
              <a:ea typeface="黑体" panose="02010609060101010101" charset="-122"/>
              <a:cs typeface="+mn-cs"/>
              <a:sym typeface="+mn-ea"/>
            </a:endParaRPr>
          </a:p>
        </p:txBody>
      </p:sp>
      <p:grpSp>
        <p:nvGrpSpPr>
          <p:cNvPr id="14" name="组合 13"/>
          <p:cNvGrpSpPr/>
          <p:nvPr/>
        </p:nvGrpSpPr>
        <p:grpSpPr>
          <a:xfrm>
            <a:off x="1472248" y="1572895"/>
            <a:ext cx="9001125" cy="4819015"/>
            <a:chOff x="2555" y="2477"/>
            <a:chExt cx="14175" cy="7589"/>
          </a:xfrm>
        </p:grpSpPr>
        <p:sp>
          <p:nvSpPr>
            <p:cNvPr id="184" name="TextBox 40"/>
            <p:cNvSpPr txBox="1"/>
            <p:nvPr>
              <p:custDataLst>
                <p:tags r:id="rId1"/>
              </p:custDataLst>
            </p:nvPr>
          </p:nvSpPr>
          <p:spPr>
            <a:xfrm>
              <a:off x="2761" y="5677"/>
              <a:ext cx="3424" cy="483"/>
            </a:xfrm>
            <a:prstGeom prst="rect">
              <a:avLst/>
            </a:prstGeom>
            <a:noFill/>
          </p:spPr>
          <p:txBody>
            <a:bodyPr wrap="square" rtlCol="0">
              <a:spAutoFit/>
            </a:bodyPr>
            <a:lstStyle>
              <a:defPPr>
                <a:defRPr lang="zh-CN"/>
              </a:defPPr>
              <a:lvl1pPr algn="ctr">
                <a:defRPr sz="1200">
                  <a:solidFill>
                    <a:srgbClr val="132F6E"/>
                  </a:solidFill>
                  <a:latin typeface="思源黑体 CN Medium" panose="020B0600000000000000" charset="-122"/>
                  <a:ea typeface="思源黑体 CN Medium" panose="020B0600000000000000" charset="-122"/>
                </a:defRPr>
              </a:lvl1pPr>
            </a:lstStyle>
            <a:p>
              <a:r>
                <a:rPr lang="en-US" altLang="zh-CN" sz="1400" dirty="0">
                  <a:latin typeface="Arial" panose="020B0604020202090204" pitchFamily="34" charset="0"/>
                  <a:ea typeface="黑体" panose="02010609060101010101" charset="-122"/>
                </a:rPr>
                <a:t>南方医科大学</a:t>
              </a:r>
              <a:endParaRPr lang="en-US" altLang="zh-CN" sz="1400" dirty="0">
                <a:latin typeface="Arial" panose="020B0604020202090204" pitchFamily="34" charset="0"/>
                <a:ea typeface="黑体" panose="02010609060101010101" charset="-122"/>
              </a:endParaRPr>
            </a:p>
          </p:txBody>
        </p:sp>
        <p:sp>
          <p:nvSpPr>
            <p:cNvPr id="10" name="TextBox 40"/>
            <p:cNvSpPr txBox="1"/>
            <p:nvPr>
              <p:custDataLst>
                <p:tags r:id="rId2"/>
              </p:custDataLst>
            </p:nvPr>
          </p:nvSpPr>
          <p:spPr>
            <a:xfrm>
              <a:off x="8022" y="5697"/>
              <a:ext cx="3424" cy="483"/>
            </a:xfrm>
            <a:prstGeom prst="rect">
              <a:avLst/>
            </a:prstGeom>
            <a:noFill/>
          </p:spPr>
          <p:txBody>
            <a:bodyPr wrap="square" rtlCol="0">
              <a:spAutoFit/>
            </a:bodyPr>
            <a:lstStyle>
              <a:defPPr>
                <a:defRPr lang="zh-CN"/>
              </a:defPPr>
              <a:lvl1pPr algn="ctr">
                <a:defRPr sz="1200">
                  <a:solidFill>
                    <a:srgbClr val="132F6E"/>
                  </a:solidFill>
                  <a:latin typeface="思源黑体 CN Medium" panose="020B0600000000000000" charset="-122"/>
                  <a:ea typeface="思源黑体 CN Medium" panose="020B0600000000000000" charset="-122"/>
                </a:defRPr>
              </a:lvl1pPr>
            </a:lstStyle>
            <a:p>
              <a:r>
                <a:rPr lang="zh-CN" altLang="en-US" sz="1400" dirty="0">
                  <a:latin typeface="Arial" panose="020B0604020202090204" pitchFamily="34" charset="0"/>
                  <a:ea typeface="黑体" panose="02010609060101010101" charset="-122"/>
                </a:rPr>
                <a:t>安庆市立医院</a:t>
              </a:r>
              <a:endParaRPr lang="zh-CN" altLang="en-US" sz="1400" dirty="0">
                <a:latin typeface="Arial" panose="020B0604020202090204" pitchFamily="34" charset="0"/>
                <a:ea typeface="黑体" panose="02010609060101010101" charset="-122"/>
              </a:endParaRPr>
            </a:p>
          </p:txBody>
        </p:sp>
        <p:sp>
          <p:nvSpPr>
            <p:cNvPr id="13" name="TextBox 40"/>
            <p:cNvSpPr txBox="1"/>
            <p:nvPr>
              <p:custDataLst>
                <p:tags r:id="rId3"/>
              </p:custDataLst>
            </p:nvPr>
          </p:nvSpPr>
          <p:spPr>
            <a:xfrm>
              <a:off x="12484" y="5697"/>
              <a:ext cx="3715" cy="410"/>
            </a:xfrm>
            <a:prstGeom prst="rect">
              <a:avLst/>
            </a:prstGeom>
            <a:noFill/>
          </p:spPr>
          <p:txBody>
            <a:bodyPr wrap="square" rtlCol="0">
              <a:noAutofit/>
            </a:bodyPr>
            <a:lstStyle>
              <a:defPPr>
                <a:defRPr lang="zh-CN"/>
              </a:defPPr>
              <a:lvl1pPr algn="ctr">
                <a:defRPr sz="1200">
                  <a:solidFill>
                    <a:srgbClr val="132F6E"/>
                  </a:solidFill>
                  <a:latin typeface="思源黑体 CN Medium" panose="020B0600000000000000" charset="-122"/>
                  <a:ea typeface="思源黑体 CN Medium" panose="020B0600000000000000" charset="-122"/>
                </a:defRPr>
              </a:lvl1pPr>
            </a:lstStyle>
            <a:p>
              <a:r>
                <a:rPr lang="en-US" altLang="zh-CN" sz="1400" dirty="0">
                  <a:latin typeface="Arial" panose="020B0604020202090204" pitchFamily="34" charset="0"/>
                  <a:ea typeface="黑体" panose="02010609060101010101" charset="-122"/>
                </a:rPr>
                <a:t>中国建设银行</a:t>
              </a:r>
              <a:endParaRPr lang="en-US" altLang="zh-CN" sz="1400" dirty="0">
                <a:latin typeface="Arial" panose="020B0604020202090204" pitchFamily="34" charset="0"/>
                <a:ea typeface="黑体" panose="02010609060101010101" charset="-122"/>
              </a:endParaRPr>
            </a:p>
          </p:txBody>
        </p:sp>
        <p:pic>
          <p:nvPicPr>
            <p:cNvPr id="3" name="Picture 2" descr="C:\20111018-Work Photo\20150521 盐田阿里巴巴模块（新增）\SMALL\盐田某大型网络公司案例 (2).jpg"/>
            <p:cNvPicPr>
              <a:picLocks noChangeAspect="1" noChangeArrowheads="1"/>
            </p:cNvPicPr>
            <p:nvPr>
              <p:custDataLst>
                <p:tags r:id="rId4"/>
              </p:custDataLst>
            </p:nvPr>
          </p:nvPicPr>
          <p:blipFill>
            <a:blip r:embed="rId5"/>
            <a:srcRect/>
            <a:stretch>
              <a:fillRect/>
            </a:stretch>
          </p:blipFill>
          <p:spPr bwMode="auto">
            <a:xfrm>
              <a:off x="2555" y="2477"/>
              <a:ext cx="4408" cy="3200"/>
            </a:xfrm>
            <a:prstGeom prst="rect">
              <a:avLst/>
            </a:prstGeom>
            <a:noFill/>
            <a:ln w="9525">
              <a:noFill/>
              <a:miter lim="800000"/>
              <a:headEnd/>
              <a:tailEnd/>
            </a:ln>
          </p:spPr>
        </p:pic>
        <p:pic>
          <p:nvPicPr>
            <p:cNvPr id="1027" name="Picture 3" descr="C:\Users\Administrator.SKY-20150731AJK\Desktop\山西晋中电信照片-2.jpg"/>
            <p:cNvPicPr>
              <a:picLocks noChangeAspect="1" noChangeArrowheads="1"/>
            </p:cNvPicPr>
            <p:nvPr>
              <p:custDataLst>
                <p:tags r:id="rId6"/>
              </p:custDataLst>
            </p:nvPr>
          </p:nvPicPr>
          <p:blipFill>
            <a:blip r:embed="rId7"/>
            <a:srcRect r="10480"/>
            <a:stretch>
              <a:fillRect/>
            </a:stretch>
          </p:blipFill>
          <p:spPr bwMode="auto">
            <a:xfrm>
              <a:off x="7275" y="2497"/>
              <a:ext cx="4390" cy="3200"/>
            </a:xfrm>
            <a:prstGeom prst="rect">
              <a:avLst/>
            </a:prstGeom>
            <a:noFill/>
            <a:ln>
              <a:noFill/>
            </a:ln>
          </p:spPr>
        </p:pic>
        <p:pic>
          <p:nvPicPr>
            <p:cNvPr id="5" name="Picture 2" descr="D:\ENVICOOL\20130124-XRack\20141204-黑龙江建行-大庆\Picture\20150810\大庆建行XRack机柜照片\P1050486.JPG"/>
            <p:cNvPicPr>
              <a:picLocks noChangeAspect="1" noChangeArrowheads="1"/>
            </p:cNvPicPr>
            <p:nvPr>
              <p:custDataLst>
                <p:tags r:id="rId8"/>
              </p:custDataLst>
            </p:nvPr>
          </p:nvPicPr>
          <p:blipFill>
            <a:blip r:embed="rId9"/>
            <a:srcRect b="16379"/>
            <a:stretch>
              <a:fillRect/>
            </a:stretch>
          </p:blipFill>
          <p:spPr bwMode="auto">
            <a:xfrm>
              <a:off x="12268" y="2536"/>
              <a:ext cx="4439" cy="3161"/>
            </a:xfrm>
            <a:prstGeom prst="rect">
              <a:avLst/>
            </a:prstGeom>
            <a:noFill/>
            <a:ln w="9525">
              <a:noFill/>
              <a:miter lim="800000"/>
              <a:headEnd/>
              <a:tailEnd/>
            </a:ln>
          </p:spPr>
        </p:pic>
        <p:pic>
          <p:nvPicPr>
            <p:cNvPr id="6" name="图片 5" descr="18E02030DD485F5F32AD9AD11CF974BB"/>
            <p:cNvPicPr>
              <a:picLocks noChangeAspect="1"/>
            </p:cNvPicPr>
            <p:nvPr>
              <p:custDataLst>
                <p:tags r:id="rId10"/>
              </p:custDataLst>
            </p:nvPr>
          </p:nvPicPr>
          <p:blipFill>
            <a:blip r:embed="rId11"/>
            <a:stretch>
              <a:fillRect/>
            </a:stretch>
          </p:blipFill>
          <p:spPr>
            <a:xfrm>
              <a:off x="2555" y="6254"/>
              <a:ext cx="4408" cy="3305"/>
            </a:xfrm>
            <a:prstGeom prst="rect">
              <a:avLst/>
            </a:prstGeom>
          </p:spPr>
        </p:pic>
        <p:sp>
          <p:nvSpPr>
            <p:cNvPr id="7" name="TextBox 40"/>
            <p:cNvSpPr txBox="1"/>
            <p:nvPr>
              <p:custDataLst>
                <p:tags r:id="rId12"/>
              </p:custDataLst>
            </p:nvPr>
          </p:nvSpPr>
          <p:spPr>
            <a:xfrm>
              <a:off x="3047" y="9559"/>
              <a:ext cx="3424" cy="480"/>
            </a:xfrm>
            <a:prstGeom prst="rect">
              <a:avLst/>
            </a:prstGeom>
            <a:noFill/>
          </p:spPr>
          <p:txBody>
            <a:bodyPr wrap="square" rtlCol="0">
              <a:spAutoFit/>
            </a:bodyPr>
            <a:lstStyle>
              <a:defPPr>
                <a:defRPr lang="zh-CN"/>
              </a:defPPr>
              <a:lvl1pPr algn="ctr">
                <a:defRPr sz="1200">
                  <a:solidFill>
                    <a:srgbClr val="132F6E"/>
                  </a:solidFill>
                  <a:latin typeface="思源黑体 CN Medium" panose="020B0600000000000000" charset="-122"/>
                  <a:ea typeface="思源黑体 CN Medium" panose="020B0600000000000000" charset="-122"/>
                </a:defRPr>
              </a:lvl1pPr>
            </a:lstStyle>
            <a:p>
              <a:r>
                <a:rPr lang="en-US" altLang="zh-CN" sz="1400" dirty="0">
                  <a:latin typeface="Arial" panose="020B0604020202090204" pitchFamily="34" charset="0"/>
                  <a:ea typeface="黑体" panose="02010609060101010101" charset="-122"/>
                </a:rPr>
                <a:t>锦瑞汽车部件</a:t>
              </a:r>
              <a:endParaRPr lang="en-US" altLang="zh-CN" sz="1400" dirty="0">
                <a:latin typeface="Arial" panose="020B0604020202090204" pitchFamily="34" charset="0"/>
                <a:ea typeface="黑体" panose="02010609060101010101" charset="-122"/>
              </a:endParaRPr>
            </a:p>
          </p:txBody>
        </p:sp>
        <p:pic>
          <p:nvPicPr>
            <p:cNvPr id="8" name="图片 7"/>
            <p:cNvPicPr>
              <a:picLocks noChangeAspect="1"/>
            </p:cNvPicPr>
            <p:nvPr>
              <p:custDataLst>
                <p:tags r:id="rId13"/>
              </p:custDataLst>
            </p:nvPr>
          </p:nvPicPr>
          <p:blipFill>
            <a:blip r:embed="rId14"/>
            <a:srcRect l="6051" b="9908"/>
            <a:stretch>
              <a:fillRect/>
            </a:stretch>
          </p:blipFill>
          <p:spPr>
            <a:xfrm flipH="1">
              <a:off x="7274" y="6254"/>
              <a:ext cx="4518" cy="3263"/>
            </a:xfrm>
            <a:prstGeom prst="rect">
              <a:avLst/>
            </a:prstGeom>
          </p:spPr>
        </p:pic>
        <p:sp>
          <p:nvSpPr>
            <p:cNvPr id="9" name="TextBox 40"/>
            <p:cNvSpPr txBox="1"/>
            <p:nvPr>
              <p:custDataLst>
                <p:tags r:id="rId15"/>
              </p:custDataLst>
            </p:nvPr>
          </p:nvSpPr>
          <p:spPr>
            <a:xfrm>
              <a:off x="8022" y="9586"/>
              <a:ext cx="3424" cy="480"/>
            </a:xfrm>
            <a:prstGeom prst="rect">
              <a:avLst/>
            </a:prstGeom>
            <a:noFill/>
          </p:spPr>
          <p:txBody>
            <a:bodyPr wrap="square" rtlCol="0">
              <a:spAutoFit/>
            </a:bodyPr>
            <a:lstStyle>
              <a:defPPr>
                <a:defRPr lang="zh-CN"/>
              </a:defPPr>
              <a:lvl1pPr algn="ctr">
                <a:defRPr sz="1200">
                  <a:solidFill>
                    <a:srgbClr val="132F6E"/>
                  </a:solidFill>
                  <a:latin typeface="思源黑体 CN Medium" panose="020B0600000000000000" charset="-122"/>
                  <a:ea typeface="思源黑体 CN Medium" panose="020B0600000000000000" charset="-122"/>
                </a:defRPr>
              </a:lvl1pPr>
            </a:lstStyle>
            <a:p>
              <a:r>
                <a:rPr lang="en-US" altLang="zh-CN" sz="1400" dirty="0">
                  <a:latin typeface="Arial" panose="020B0604020202090204" pitchFamily="34" charset="0"/>
                  <a:ea typeface="黑体" panose="02010609060101010101" charset="-122"/>
                </a:rPr>
                <a:t>大连友谊</a:t>
              </a:r>
              <a:r>
                <a:rPr lang="zh-CN" altLang="en-US" sz="1400" dirty="0">
                  <a:latin typeface="Arial" panose="020B0604020202090204" pitchFamily="34" charset="0"/>
                  <a:ea typeface="黑体" panose="02010609060101010101" charset="-122"/>
                </a:rPr>
                <a:t>集团</a:t>
              </a:r>
              <a:endParaRPr lang="zh-CN" altLang="en-US" sz="1400" dirty="0">
                <a:latin typeface="Arial" panose="020B0604020202090204" pitchFamily="34" charset="0"/>
                <a:ea typeface="黑体" panose="02010609060101010101" charset="-122"/>
              </a:endParaRPr>
            </a:p>
          </p:txBody>
        </p:sp>
        <p:pic>
          <p:nvPicPr>
            <p:cNvPr id="11" name="图片 10" descr="微信图片_202201201426121"/>
            <p:cNvPicPr>
              <a:picLocks noChangeAspect="1"/>
            </p:cNvPicPr>
            <p:nvPr>
              <p:custDataLst>
                <p:tags r:id="rId16"/>
              </p:custDataLst>
            </p:nvPr>
          </p:nvPicPr>
          <p:blipFill>
            <a:blip r:embed="rId17"/>
            <a:srcRect l="8771"/>
            <a:stretch>
              <a:fillRect/>
            </a:stretch>
          </p:blipFill>
          <p:spPr bwMode="auto">
            <a:xfrm>
              <a:off x="12268" y="6255"/>
              <a:ext cx="4462" cy="3262"/>
            </a:xfrm>
            <a:prstGeom prst="rect">
              <a:avLst/>
            </a:prstGeom>
            <a:noFill/>
            <a:ln w="9525">
              <a:noFill/>
              <a:miter lim="800000"/>
              <a:headEnd/>
              <a:tailEnd/>
            </a:ln>
          </p:spPr>
        </p:pic>
        <p:sp>
          <p:nvSpPr>
            <p:cNvPr id="12" name="TextBox 40"/>
            <p:cNvSpPr txBox="1"/>
            <p:nvPr>
              <p:custDataLst>
                <p:tags r:id="rId18"/>
              </p:custDataLst>
            </p:nvPr>
          </p:nvSpPr>
          <p:spPr>
            <a:xfrm>
              <a:off x="12787" y="9559"/>
              <a:ext cx="3424" cy="480"/>
            </a:xfrm>
            <a:prstGeom prst="rect">
              <a:avLst/>
            </a:prstGeom>
            <a:noFill/>
          </p:spPr>
          <p:txBody>
            <a:bodyPr wrap="square" rtlCol="0">
              <a:spAutoFit/>
            </a:bodyPr>
            <a:lstStyle>
              <a:defPPr>
                <a:defRPr lang="zh-CN"/>
              </a:defPPr>
              <a:lvl1pPr algn="ctr">
                <a:defRPr sz="1200">
                  <a:solidFill>
                    <a:srgbClr val="132F6E"/>
                  </a:solidFill>
                  <a:latin typeface="思源黑体 CN Medium" panose="020B0600000000000000" charset="-122"/>
                  <a:ea typeface="思源黑体 CN Medium" panose="020B0600000000000000" charset="-122"/>
                </a:defRPr>
              </a:lvl1pPr>
            </a:lstStyle>
            <a:p>
              <a:r>
                <a:rPr lang="en-US" altLang="zh-CN" sz="1400" dirty="0">
                  <a:latin typeface="Arial" panose="020B0604020202090204" pitchFamily="34" charset="0"/>
                  <a:ea typeface="黑体" panose="02010609060101010101" charset="-122"/>
                </a:rPr>
                <a:t>昆明钢铁</a:t>
              </a:r>
              <a:endParaRPr lang="en-US" altLang="zh-CN" sz="1400" dirty="0">
                <a:latin typeface="Arial" panose="020B0604020202090204" pitchFamily="34" charset="0"/>
                <a:ea typeface="黑体" panose="02010609060101010101" charset="-122"/>
              </a:endParaRPr>
            </a:p>
          </p:txBody>
        </p:sp>
      </p:gr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冷链案例"/>
          <p:cNvPicPr>
            <a:picLocks noChangeAspect="1"/>
          </p:cNvPicPr>
          <p:nvPr/>
        </p:nvPicPr>
        <p:blipFill>
          <a:blip r:embed="rId1"/>
          <a:stretch>
            <a:fillRect/>
          </a:stretch>
        </p:blipFill>
        <p:spPr>
          <a:xfrm>
            <a:off x="1136015" y="3373120"/>
            <a:ext cx="1513840" cy="1135380"/>
          </a:xfrm>
          <a:prstGeom prst="rect">
            <a:avLst/>
          </a:prstGeom>
        </p:spPr>
      </p:pic>
      <p:sp>
        <p:nvSpPr>
          <p:cNvPr id="4"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dirty="0">
                <a:latin typeface="Arial" panose="020B0604020202090204" pitchFamily="34" charset="0"/>
                <a:ea typeface="黑体" panose="02010609060101010101" charset="-122"/>
                <a:cs typeface="+mn-cs"/>
                <a:sym typeface="+mn-ea"/>
              </a:rPr>
              <a:t>六、冷链温控业务</a:t>
            </a:r>
            <a:endParaRPr sz="3200" b="1" dirty="0">
              <a:latin typeface="Arial" panose="020B0604020202090204" pitchFamily="34" charset="0"/>
              <a:ea typeface="黑体" panose="02010609060101010101" charset="-122"/>
              <a:cs typeface="+mn-cs"/>
              <a:sym typeface="+mn-ea"/>
            </a:endParaRPr>
          </a:p>
        </p:txBody>
      </p:sp>
      <p:sp>
        <p:nvSpPr>
          <p:cNvPr id="149" name="平行四边形 148"/>
          <p:cNvSpPr/>
          <p:nvPr/>
        </p:nvSpPr>
        <p:spPr>
          <a:xfrm>
            <a:off x="1027430" y="1317625"/>
            <a:ext cx="10292715" cy="1857375"/>
          </a:xfrm>
          <a:prstGeom prst="parallelogram">
            <a:avLst>
              <a:gd name="adj" fmla="val 0"/>
            </a:avLst>
          </a:prstGeom>
          <a:solidFill>
            <a:srgbClr val="E18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5" dirty="0">
              <a:ea typeface="黑体" panose="02010609060101010101" charset="-122"/>
            </a:endParaRPr>
          </a:p>
        </p:txBody>
      </p:sp>
      <p:sp>
        <p:nvSpPr>
          <p:cNvPr id="150" name="矩形 149"/>
          <p:cNvSpPr/>
          <p:nvPr/>
        </p:nvSpPr>
        <p:spPr>
          <a:xfrm>
            <a:off x="6653530" y="3332480"/>
            <a:ext cx="2376170" cy="1148080"/>
          </a:xfrm>
          <a:prstGeom prst="rect">
            <a:avLst/>
          </a:prstGeom>
          <a:blipFill rotWithShape="1">
            <a:blip r:embed="rId2">
              <a:extLst>
                <a:ext uri="{BEBA8EAE-BF5A-486C-A8C5-ECC9F3942E4B}">
                  <a14:imgProps xmlns:a14="http://schemas.microsoft.com/office/drawing/2010/main">
                    <a14:imgLayer r:embed="rId3">
                      <a14:imgEffect>
                        <a14:brightnessContrast bright="10000"/>
                      </a14:imgEffect>
                      <a14:imgEffect>
                        <a14:sharpenSoften amount="15000"/>
                      </a14:imgEffect>
                    </a14:imgLayer>
                  </a14:imgProps>
                </a:ext>
              </a:extLst>
            </a:blip>
            <a:stretch>
              <a:fillRect/>
            </a:stretch>
          </a:bli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5">
              <a:ea typeface="黑体" panose="02010609060101010101" charset="-122"/>
            </a:endParaRPr>
          </a:p>
        </p:txBody>
      </p:sp>
      <p:sp>
        <p:nvSpPr>
          <p:cNvPr id="151" name="矩形 150"/>
          <p:cNvSpPr/>
          <p:nvPr/>
        </p:nvSpPr>
        <p:spPr>
          <a:xfrm>
            <a:off x="9091295" y="3343910"/>
            <a:ext cx="2229485" cy="1146175"/>
          </a:xfrm>
          <a:prstGeom prst="rect">
            <a:avLst/>
          </a:prstGeom>
          <a:blipFill rotWithShape="1">
            <a:blip r:embed="rId4">
              <a:extLst>
                <a:ext uri="{BEBA8EAE-BF5A-486C-A8C5-ECC9F3942E4B}">
                  <a14:imgProps xmlns:a14="http://schemas.microsoft.com/office/drawing/2010/main">
                    <a14:imgLayer r:embed="rId5">
                      <a14:imgEffect>
                        <a14:brightnessContrast bright="5000"/>
                      </a14:imgEffect>
                      <a14:imgEffect>
                        <a14:sharpenSoften amount="8000"/>
                      </a14:imgEffect>
                    </a14:imgLayer>
                  </a14:imgProps>
                </a:ext>
              </a:extLst>
            </a:blip>
            <a:stretch>
              <a:fillRect/>
            </a:stretch>
          </a:bli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5">
              <a:ea typeface="黑体" panose="02010609060101010101" charset="-122"/>
            </a:endParaRPr>
          </a:p>
        </p:txBody>
      </p:sp>
      <p:sp>
        <p:nvSpPr>
          <p:cNvPr id="153" name="six-squares-graphic_40367"/>
          <p:cNvSpPr/>
          <p:nvPr/>
        </p:nvSpPr>
        <p:spPr>
          <a:xfrm>
            <a:off x="1792605" y="1454785"/>
            <a:ext cx="439420" cy="336550"/>
          </a:xfrm>
          <a:custGeom>
            <a:avLst/>
            <a:gdLst>
              <a:gd name="T0" fmla="*/ 0 w 1289"/>
              <a:gd name="T1" fmla="*/ 0 h 1129"/>
              <a:gd name="T2" fmla="*/ 329 w 1289"/>
              <a:gd name="T3" fmla="*/ 329 h 1129"/>
              <a:gd name="T4" fmla="*/ 276 w 1289"/>
              <a:gd name="T5" fmla="*/ 276 h 1129"/>
              <a:gd name="T6" fmla="*/ 53 w 1289"/>
              <a:gd name="T7" fmla="*/ 53 h 1129"/>
              <a:gd name="T8" fmla="*/ 276 w 1289"/>
              <a:gd name="T9" fmla="*/ 276 h 1129"/>
              <a:gd name="T10" fmla="*/ 960 w 1289"/>
              <a:gd name="T11" fmla="*/ 329 h 1129"/>
              <a:gd name="T12" fmla="*/ 1289 w 1289"/>
              <a:gd name="T13" fmla="*/ 0 h 1129"/>
              <a:gd name="T14" fmla="*/ 1236 w 1289"/>
              <a:gd name="T15" fmla="*/ 276 h 1129"/>
              <a:gd name="T16" fmla="*/ 1013 w 1289"/>
              <a:gd name="T17" fmla="*/ 53 h 1129"/>
              <a:gd name="T18" fmla="*/ 1236 w 1289"/>
              <a:gd name="T19" fmla="*/ 276 h 1129"/>
              <a:gd name="T20" fmla="*/ 809 w 1289"/>
              <a:gd name="T21" fmla="*/ 1129 h 1129"/>
              <a:gd name="T22" fmla="*/ 480 w 1289"/>
              <a:gd name="T23" fmla="*/ 800 h 1129"/>
              <a:gd name="T24" fmla="*/ 533 w 1289"/>
              <a:gd name="T25" fmla="*/ 853 h 1129"/>
              <a:gd name="T26" fmla="*/ 756 w 1289"/>
              <a:gd name="T27" fmla="*/ 1076 h 1129"/>
              <a:gd name="T28" fmla="*/ 533 w 1289"/>
              <a:gd name="T29" fmla="*/ 853 h 1129"/>
              <a:gd name="T30" fmla="*/ 480 w 1289"/>
              <a:gd name="T31" fmla="*/ 0 h 1129"/>
              <a:gd name="T32" fmla="*/ 809 w 1289"/>
              <a:gd name="T33" fmla="*/ 329 h 1129"/>
              <a:gd name="T34" fmla="*/ 756 w 1289"/>
              <a:gd name="T35" fmla="*/ 276 h 1129"/>
              <a:gd name="T36" fmla="*/ 533 w 1289"/>
              <a:gd name="T37" fmla="*/ 53 h 1129"/>
              <a:gd name="T38" fmla="*/ 756 w 1289"/>
              <a:gd name="T39" fmla="*/ 276 h 1129"/>
              <a:gd name="T40" fmla="*/ 329 w 1289"/>
              <a:gd name="T41" fmla="*/ 1129 h 1129"/>
              <a:gd name="T42" fmla="*/ 0 w 1289"/>
              <a:gd name="T43" fmla="*/ 800 h 1129"/>
              <a:gd name="T44" fmla="*/ 53 w 1289"/>
              <a:gd name="T45" fmla="*/ 853 h 1129"/>
              <a:gd name="T46" fmla="*/ 276 w 1289"/>
              <a:gd name="T47" fmla="*/ 1076 h 1129"/>
              <a:gd name="T48" fmla="*/ 53 w 1289"/>
              <a:gd name="T49" fmla="*/ 853 h 1129"/>
              <a:gd name="T50" fmla="*/ 1289 w 1289"/>
              <a:gd name="T51" fmla="*/ 1129 h 1129"/>
              <a:gd name="T52" fmla="*/ 960 w 1289"/>
              <a:gd name="T53" fmla="*/ 800 h 1129"/>
              <a:gd name="T54" fmla="*/ 1013 w 1289"/>
              <a:gd name="T55" fmla="*/ 853 h 1129"/>
              <a:gd name="T56" fmla="*/ 1236 w 1289"/>
              <a:gd name="T57" fmla="*/ 1076 h 1129"/>
              <a:gd name="T58" fmla="*/ 1013 w 1289"/>
              <a:gd name="T59" fmla="*/ 853 h 1129"/>
              <a:gd name="T60" fmla="*/ 1095 w 1289"/>
              <a:gd name="T61" fmla="*/ 604 h 1129"/>
              <a:gd name="T62" fmla="*/ 678 w 1289"/>
              <a:gd name="T63" fmla="*/ 756 h 1129"/>
              <a:gd name="T64" fmla="*/ 611 w 1289"/>
              <a:gd name="T65" fmla="*/ 604 h 1129"/>
              <a:gd name="T66" fmla="*/ 204 w 1289"/>
              <a:gd name="T67" fmla="*/ 761 h 1129"/>
              <a:gd name="T68" fmla="*/ 145 w 1289"/>
              <a:gd name="T69" fmla="*/ 377 h 1129"/>
              <a:gd name="T70" fmla="*/ 204 w 1289"/>
              <a:gd name="T71" fmla="*/ 538 h 1129"/>
              <a:gd name="T72" fmla="*/ 611 w 1289"/>
              <a:gd name="T73" fmla="*/ 387 h 1129"/>
              <a:gd name="T74" fmla="*/ 678 w 1289"/>
              <a:gd name="T75" fmla="*/ 538 h 1129"/>
              <a:gd name="T76" fmla="*/ 1095 w 1289"/>
              <a:gd name="T77" fmla="*/ 377 h 1129"/>
              <a:gd name="T78" fmla="*/ 1154 w 1289"/>
              <a:gd name="T79" fmla="*/ 761 h 1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9" h="1129">
                <a:moveTo>
                  <a:pt x="329" y="0"/>
                </a:moveTo>
                <a:lnTo>
                  <a:pt x="0" y="0"/>
                </a:lnTo>
                <a:lnTo>
                  <a:pt x="0" y="329"/>
                </a:lnTo>
                <a:lnTo>
                  <a:pt x="329" y="329"/>
                </a:lnTo>
                <a:lnTo>
                  <a:pt x="329" y="0"/>
                </a:lnTo>
                <a:close/>
                <a:moveTo>
                  <a:pt x="276" y="276"/>
                </a:moveTo>
                <a:lnTo>
                  <a:pt x="53" y="276"/>
                </a:lnTo>
                <a:lnTo>
                  <a:pt x="53" y="53"/>
                </a:lnTo>
                <a:lnTo>
                  <a:pt x="276" y="53"/>
                </a:lnTo>
                <a:lnTo>
                  <a:pt x="276" y="276"/>
                </a:lnTo>
                <a:close/>
                <a:moveTo>
                  <a:pt x="960" y="0"/>
                </a:moveTo>
                <a:lnTo>
                  <a:pt x="960" y="329"/>
                </a:lnTo>
                <a:lnTo>
                  <a:pt x="1289" y="329"/>
                </a:lnTo>
                <a:lnTo>
                  <a:pt x="1289" y="0"/>
                </a:lnTo>
                <a:lnTo>
                  <a:pt x="960" y="0"/>
                </a:lnTo>
                <a:close/>
                <a:moveTo>
                  <a:pt x="1236" y="276"/>
                </a:moveTo>
                <a:lnTo>
                  <a:pt x="1013" y="276"/>
                </a:lnTo>
                <a:lnTo>
                  <a:pt x="1013" y="53"/>
                </a:lnTo>
                <a:lnTo>
                  <a:pt x="1236" y="53"/>
                </a:lnTo>
                <a:lnTo>
                  <a:pt x="1236" y="276"/>
                </a:lnTo>
                <a:close/>
                <a:moveTo>
                  <a:pt x="480" y="1129"/>
                </a:moveTo>
                <a:lnTo>
                  <a:pt x="809" y="1129"/>
                </a:lnTo>
                <a:lnTo>
                  <a:pt x="809" y="800"/>
                </a:lnTo>
                <a:lnTo>
                  <a:pt x="480" y="800"/>
                </a:lnTo>
                <a:lnTo>
                  <a:pt x="480" y="1129"/>
                </a:lnTo>
                <a:close/>
                <a:moveTo>
                  <a:pt x="533" y="853"/>
                </a:moveTo>
                <a:lnTo>
                  <a:pt x="756" y="853"/>
                </a:lnTo>
                <a:lnTo>
                  <a:pt x="756" y="1076"/>
                </a:lnTo>
                <a:lnTo>
                  <a:pt x="533" y="1076"/>
                </a:lnTo>
                <a:lnTo>
                  <a:pt x="533" y="853"/>
                </a:lnTo>
                <a:close/>
                <a:moveTo>
                  <a:pt x="809" y="0"/>
                </a:moveTo>
                <a:lnTo>
                  <a:pt x="480" y="0"/>
                </a:lnTo>
                <a:lnTo>
                  <a:pt x="480" y="329"/>
                </a:lnTo>
                <a:lnTo>
                  <a:pt x="809" y="329"/>
                </a:lnTo>
                <a:lnTo>
                  <a:pt x="809" y="0"/>
                </a:lnTo>
                <a:close/>
                <a:moveTo>
                  <a:pt x="756" y="276"/>
                </a:moveTo>
                <a:lnTo>
                  <a:pt x="533" y="276"/>
                </a:lnTo>
                <a:lnTo>
                  <a:pt x="533" y="53"/>
                </a:lnTo>
                <a:lnTo>
                  <a:pt x="756" y="53"/>
                </a:lnTo>
                <a:lnTo>
                  <a:pt x="756" y="276"/>
                </a:lnTo>
                <a:close/>
                <a:moveTo>
                  <a:pt x="0" y="1129"/>
                </a:moveTo>
                <a:lnTo>
                  <a:pt x="329" y="1129"/>
                </a:lnTo>
                <a:lnTo>
                  <a:pt x="329" y="800"/>
                </a:lnTo>
                <a:lnTo>
                  <a:pt x="0" y="800"/>
                </a:lnTo>
                <a:lnTo>
                  <a:pt x="0" y="1129"/>
                </a:lnTo>
                <a:close/>
                <a:moveTo>
                  <a:pt x="53" y="853"/>
                </a:moveTo>
                <a:lnTo>
                  <a:pt x="276" y="853"/>
                </a:lnTo>
                <a:lnTo>
                  <a:pt x="276" y="1076"/>
                </a:lnTo>
                <a:lnTo>
                  <a:pt x="53" y="1076"/>
                </a:lnTo>
                <a:lnTo>
                  <a:pt x="53" y="853"/>
                </a:lnTo>
                <a:close/>
                <a:moveTo>
                  <a:pt x="960" y="1129"/>
                </a:moveTo>
                <a:lnTo>
                  <a:pt x="1289" y="1129"/>
                </a:lnTo>
                <a:lnTo>
                  <a:pt x="1289" y="800"/>
                </a:lnTo>
                <a:lnTo>
                  <a:pt x="960" y="800"/>
                </a:lnTo>
                <a:lnTo>
                  <a:pt x="960" y="1129"/>
                </a:lnTo>
                <a:close/>
                <a:moveTo>
                  <a:pt x="1013" y="853"/>
                </a:moveTo>
                <a:lnTo>
                  <a:pt x="1236" y="853"/>
                </a:lnTo>
                <a:lnTo>
                  <a:pt x="1236" y="1076"/>
                </a:lnTo>
                <a:lnTo>
                  <a:pt x="1013" y="1076"/>
                </a:lnTo>
                <a:lnTo>
                  <a:pt x="1013" y="853"/>
                </a:lnTo>
                <a:close/>
                <a:moveTo>
                  <a:pt x="1095" y="761"/>
                </a:moveTo>
                <a:lnTo>
                  <a:pt x="1095" y="604"/>
                </a:lnTo>
                <a:lnTo>
                  <a:pt x="678" y="604"/>
                </a:lnTo>
                <a:lnTo>
                  <a:pt x="678" y="756"/>
                </a:lnTo>
                <a:lnTo>
                  <a:pt x="611" y="756"/>
                </a:lnTo>
                <a:lnTo>
                  <a:pt x="611" y="604"/>
                </a:lnTo>
                <a:lnTo>
                  <a:pt x="204" y="604"/>
                </a:lnTo>
                <a:lnTo>
                  <a:pt x="204" y="761"/>
                </a:lnTo>
                <a:lnTo>
                  <a:pt x="145" y="761"/>
                </a:lnTo>
                <a:lnTo>
                  <a:pt x="145" y="377"/>
                </a:lnTo>
                <a:lnTo>
                  <a:pt x="204" y="377"/>
                </a:lnTo>
                <a:lnTo>
                  <a:pt x="204" y="538"/>
                </a:lnTo>
                <a:lnTo>
                  <a:pt x="611" y="538"/>
                </a:lnTo>
                <a:lnTo>
                  <a:pt x="611" y="387"/>
                </a:lnTo>
                <a:lnTo>
                  <a:pt x="678" y="387"/>
                </a:lnTo>
                <a:lnTo>
                  <a:pt x="678" y="538"/>
                </a:lnTo>
                <a:lnTo>
                  <a:pt x="1095" y="538"/>
                </a:lnTo>
                <a:lnTo>
                  <a:pt x="1095" y="377"/>
                </a:lnTo>
                <a:lnTo>
                  <a:pt x="1154" y="377"/>
                </a:lnTo>
                <a:lnTo>
                  <a:pt x="1154" y="761"/>
                </a:lnTo>
                <a:lnTo>
                  <a:pt x="1095" y="76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黑体" panose="02010609060101010101" charset="-122"/>
              <a:ea typeface="黑体" panose="02010609060101010101" charset="-122"/>
            </a:endParaRPr>
          </a:p>
        </p:txBody>
      </p:sp>
      <p:sp>
        <p:nvSpPr>
          <p:cNvPr id="154" name="文本框 153"/>
          <p:cNvSpPr txBox="1"/>
          <p:nvPr/>
        </p:nvSpPr>
        <p:spPr>
          <a:xfrm>
            <a:off x="1136015" y="1879600"/>
            <a:ext cx="1816100" cy="1209675"/>
          </a:xfrm>
          <a:prstGeom prst="rect">
            <a:avLst/>
          </a:prstGeom>
          <a:noFill/>
        </p:spPr>
        <p:txBody>
          <a:bodyPr wrap="square">
            <a:spAutoFit/>
          </a:bodyPr>
          <a:lstStyle>
            <a:defPPr>
              <a:defRPr lang="zh-CN"/>
            </a:defPPr>
            <a:lvl1pPr indent="0" algn="just">
              <a:lnSpc>
                <a:spcPct val="130000"/>
              </a:lnSpc>
              <a:buFont typeface="Arial" panose="020B0604020202090204" pitchFamily="34" charset="0"/>
              <a:buNone/>
              <a:defRPr sz="1000">
                <a:solidFill>
                  <a:schemeClr val="tx1">
                    <a:lumMod val="85000"/>
                    <a:lumOff val="15000"/>
                  </a:schemeClr>
                </a:solidFill>
                <a:latin typeface="思源黑体 CN Normal" panose="020B0400000000000000" pitchFamily="34" charset="-122"/>
                <a:ea typeface="思源黑体 CN Normal" panose="020B0400000000000000" pitchFamily="34" charset="-122"/>
              </a:defRPr>
            </a:lvl1pPr>
          </a:lstStyle>
          <a:p>
            <a:pPr algn="l"/>
            <a:r>
              <a:rPr lang="zh-CN" altLang="en-US" sz="1400" dirty="0">
                <a:solidFill>
                  <a:schemeClr val="bg1"/>
                </a:solidFill>
                <a:latin typeface="Arial" panose="020B0604020202090204" pitchFamily="34" charset="0"/>
                <a:ea typeface="黑体" panose="02010609060101010101" charset="-122"/>
              </a:rPr>
              <a:t>针对城市配送、干线物流、多式联运、铁路、航空等提供运输冷链解决方案</a:t>
            </a:r>
            <a:endParaRPr lang="zh-CN" altLang="en-US" sz="1400" dirty="0">
              <a:solidFill>
                <a:schemeClr val="bg1"/>
              </a:solidFill>
              <a:latin typeface="Arial" panose="020B0604020202090204" pitchFamily="34" charset="0"/>
              <a:ea typeface="黑体" panose="02010609060101010101" charset="-122"/>
            </a:endParaRPr>
          </a:p>
        </p:txBody>
      </p:sp>
      <p:sp>
        <p:nvSpPr>
          <p:cNvPr id="156" name="truck_224127"/>
          <p:cNvSpPr/>
          <p:nvPr/>
        </p:nvSpPr>
        <p:spPr>
          <a:xfrm>
            <a:off x="3749040" y="1461135"/>
            <a:ext cx="387985" cy="323850"/>
          </a:xfrm>
          <a:custGeom>
            <a:avLst/>
            <a:gdLst>
              <a:gd name="connsiteX0" fmla="*/ 486126 w 608627"/>
              <a:gd name="connsiteY0" fmla="*/ 394391 h 485420"/>
              <a:gd name="connsiteX1" fmla="*/ 506379 w 608627"/>
              <a:gd name="connsiteY1" fmla="*/ 414608 h 485420"/>
              <a:gd name="connsiteX2" fmla="*/ 486126 w 608627"/>
              <a:gd name="connsiteY2" fmla="*/ 434825 h 485420"/>
              <a:gd name="connsiteX3" fmla="*/ 465873 w 608627"/>
              <a:gd name="connsiteY3" fmla="*/ 414608 h 485420"/>
              <a:gd name="connsiteX4" fmla="*/ 486126 w 608627"/>
              <a:gd name="connsiteY4" fmla="*/ 394391 h 485420"/>
              <a:gd name="connsiteX5" fmla="*/ 121514 w 608627"/>
              <a:gd name="connsiteY5" fmla="*/ 394391 h 485420"/>
              <a:gd name="connsiteX6" fmla="*/ 141767 w 608627"/>
              <a:gd name="connsiteY6" fmla="*/ 414608 h 485420"/>
              <a:gd name="connsiteX7" fmla="*/ 121514 w 608627"/>
              <a:gd name="connsiteY7" fmla="*/ 434825 h 485420"/>
              <a:gd name="connsiteX8" fmla="*/ 101261 w 608627"/>
              <a:gd name="connsiteY8" fmla="*/ 414608 h 485420"/>
              <a:gd name="connsiteX9" fmla="*/ 121514 w 608627"/>
              <a:gd name="connsiteY9" fmla="*/ 394391 h 485420"/>
              <a:gd name="connsiteX10" fmla="*/ 486065 w 608627"/>
              <a:gd name="connsiteY10" fmla="*/ 364021 h 485420"/>
              <a:gd name="connsiteX11" fmla="*/ 435420 w 608627"/>
              <a:gd name="connsiteY11" fmla="*/ 414589 h 485420"/>
              <a:gd name="connsiteX12" fmla="*/ 486065 w 608627"/>
              <a:gd name="connsiteY12" fmla="*/ 465157 h 485420"/>
              <a:gd name="connsiteX13" fmla="*/ 536710 w 608627"/>
              <a:gd name="connsiteY13" fmla="*/ 414589 h 485420"/>
              <a:gd name="connsiteX14" fmla="*/ 486065 w 608627"/>
              <a:gd name="connsiteY14" fmla="*/ 364021 h 485420"/>
              <a:gd name="connsiteX15" fmla="*/ 121494 w 608627"/>
              <a:gd name="connsiteY15" fmla="*/ 364021 h 485420"/>
              <a:gd name="connsiteX16" fmla="*/ 70849 w 608627"/>
              <a:gd name="connsiteY16" fmla="*/ 414589 h 485420"/>
              <a:gd name="connsiteX17" fmla="*/ 121494 w 608627"/>
              <a:gd name="connsiteY17" fmla="*/ 465157 h 485420"/>
              <a:gd name="connsiteX18" fmla="*/ 172139 w 608627"/>
              <a:gd name="connsiteY18" fmla="*/ 414589 h 485420"/>
              <a:gd name="connsiteX19" fmla="*/ 121494 w 608627"/>
              <a:gd name="connsiteY19" fmla="*/ 364021 h 485420"/>
              <a:gd name="connsiteX20" fmla="*/ 20293 w 608627"/>
              <a:gd name="connsiteY20" fmla="*/ 303410 h 485420"/>
              <a:gd name="connsiteX21" fmla="*/ 20293 w 608627"/>
              <a:gd name="connsiteY21" fmla="*/ 389349 h 485420"/>
              <a:gd name="connsiteX22" fmla="*/ 35425 w 608627"/>
              <a:gd name="connsiteY22" fmla="*/ 404457 h 485420"/>
              <a:gd name="connsiteX23" fmla="*/ 51357 w 608627"/>
              <a:gd name="connsiteY23" fmla="*/ 404457 h 485420"/>
              <a:gd name="connsiteX24" fmla="*/ 114907 w 608627"/>
              <a:gd name="connsiteY24" fmla="*/ 344113 h 485420"/>
              <a:gd name="connsiteX25" fmla="*/ 115619 w 608627"/>
              <a:gd name="connsiteY25" fmla="*/ 344113 h 485420"/>
              <a:gd name="connsiteX26" fmla="*/ 118112 w 608627"/>
              <a:gd name="connsiteY26" fmla="*/ 343935 h 485420"/>
              <a:gd name="connsiteX27" fmla="*/ 121494 w 608627"/>
              <a:gd name="connsiteY27" fmla="*/ 343847 h 485420"/>
              <a:gd name="connsiteX28" fmla="*/ 124965 w 608627"/>
              <a:gd name="connsiteY28" fmla="*/ 343935 h 485420"/>
              <a:gd name="connsiteX29" fmla="*/ 127457 w 608627"/>
              <a:gd name="connsiteY29" fmla="*/ 344113 h 485420"/>
              <a:gd name="connsiteX30" fmla="*/ 128169 w 608627"/>
              <a:gd name="connsiteY30" fmla="*/ 344113 h 485420"/>
              <a:gd name="connsiteX31" fmla="*/ 191720 w 608627"/>
              <a:gd name="connsiteY31" fmla="*/ 404457 h 485420"/>
              <a:gd name="connsiteX32" fmla="*/ 364571 w 608627"/>
              <a:gd name="connsiteY32" fmla="*/ 404457 h 485420"/>
              <a:gd name="connsiteX33" fmla="*/ 364571 w 608627"/>
              <a:gd name="connsiteY33" fmla="*/ 303410 h 485420"/>
              <a:gd name="connsiteX34" fmla="*/ 435420 w 608627"/>
              <a:gd name="connsiteY34" fmla="*/ 121399 h 485420"/>
              <a:gd name="connsiteX35" fmla="*/ 435420 w 608627"/>
              <a:gd name="connsiteY35" fmla="*/ 222447 h 485420"/>
              <a:gd name="connsiteX36" fmla="*/ 587355 w 608627"/>
              <a:gd name="connsiteY36" fmla="*/ 222447 h 485420"/>
              <a:gd name="connsiteX37" fmla="*/ 587355 w 608627"/>
              <a:gd name="connsiteY37" fmla="*/ 191164 h 485420"/>
              <a:gd name="connsiteX38" fmla="*/ 583349 w 608627"/>
              <a:gd name="connsiteY38" fmla="*/ 182010 h 485420"/>
              <a:gd name="connsiteX39" fmla="*/ 527631 w 608627"/>
              <a:gd name="connsiteY39" fmla="*/ 121399 h 485420"/>
              <a:gd name="connsiteX40" fmla="*/ 384864 w 608627"/>
              <a:gd name="connsiteY40" fmla="*/ 80963 h 485420"/>
              <a:gd name="connsiteX41" fmla="*/ 384864 w 608627"/>
              <a:gd name="connsiteY41" fmla="*/ 283147 h 485420"/>
              <a:gd name="connsiteX42" fmla="*/ 384864 w 608627"/>
              <a:gd name="connsiteY42" fmla="*/ 303410 h 485420"/>
              <a:gd name="connsiteX43" fmla="*/ 384864 w 608627"/>
              <a:gd name="connsiteY43" fmla="*/ 404457 h 485420"/>
              <a:gd name="connsiteX44" fmla="*/ 415928 w 608627"/>
              <a:gd name="connsiteY44" fmla="*/ 404457 h 485420"/>
              <a:gd name="connsiteX45" fmla="*/ 479479 w 608627"/>
              <a:gd name="connsiteY45" fmla="*/ 344113 h 485420"/>
              <a:gd name="connsiteX46" fmla="*/ 480191 w 608627"/>
              <a:gd name="connsiteY46" fmla="*/ 344113 h 485420"/>
              <a:gd name="connsiteX47" fmla="*/ 482683 w 608627"/>
              <a:gd name="connsiteY47" fmla="*/ 343935 h 485420"/>
              <a:gd name="connsiteX48" fmla="*/ 486065 w 608627"/>
              <a:gd name="connsiteY48" fmla="*/ 343847 h 485420"/>
              <a:gd name="connsiteX49" fmla="*/ 489536 w 608627"/>
              <a:gd name="connsiteY49" fmla="*/ 343935 h 485420"/>
              <a:gd name="connsiteX50" fmla="*/ 492028 w 608627"/>
              <a:gd name="connsiteY50" fmla="*/ 344113 h 485420"/>
              <a:gd name="connsiteX51" fmla="*/ 492741 w 608627"/>
              <a:gd name="connsiteY51" fmla="*/ 344113 h 485420"/>
              <a:gd name="connsiteX52" fmla="*/ 556291 w 608627"/>
              <a:gd name="connsiteY52" fmla="*/ 404457 h 485420"/>
              <a:gd name="connsiteX53" fmla="*/ 587355 w 608627"/>
              <a:gd name="connsiteY53" fmla="*/ 404457 h 485420"/>
              <a:gd name="connsiteX54" fmla="*/ 587355 w 608627"/>
              <a:gd name="connsiteY54" fmla="*/ 313452 h 485420"/>
              <a:gd name="connsiteX55" fmla="*/ 536710 w 608627"/>
              <a:gd name="connsiteY55" fmla="*/ 313452 h 485420"/>
              <a:gd name="connsiteX56" fmla="*/ 526563 w 608627"/>
              <a:gd name="connsiteY56" fmla="*/ 303410 h 485420"/>
              <a:gd name="connsiteX57" fmla="*/ 536710 w 608627"/>
              <a:gd name="connsiteY57" fmla="*/ 293278 h 485420"/>
              <a:gd name="connsiteX58" fmla="*/ 587355 w 608627"/>
              <a:gd name="connsiteY58" fmla="*/ 293278 h 485420"/>
              <a:gd name="connsiteX59" fmla="*/ 587355 w 608627"/>
              <a:gd name="connsiteY59" fmla="*/ 242710 h 485420"/>
              <a:gd name="connsiteX60" fmla="*/ 432394 w 608627"/>
              <a:gd name="connsiteY60" fmla="*/ 242710 h 485420"/>
              <a:gd name="connsiteX61" fmla="*/ 415216 w 608627"/>
              <a:gd name="connsiteY61" fmla="*/ 225558 h 485420"/>
              <a:gd name="connsiteX62" fmla="*/ 415216 w 608627"/>
              <a:gd name="connsiteY62" fmla="*/ 118378 h 485420"/>
              <a:gd name="connsiteX63" fmla="*/ 432394 w 608627"/>
              <a:gd name="connsiteY63" fmla="*/ 101137 h 485420"/>
              <a:gd name="connsiteX64" fmla="*/ 510720 w 608627"/>
              <a:gd name="connsiteY64" fmla="*/ 101137 h 485420"/>
              <a:gd name="connsiteX65" fmla="*/ 496212 w 608627"/>
              <a:gd name="connsiteY65" fmla="*/ 84962 h 485420"/>
              <a:gd name="connsiteX66" fmla="*/ 486065 w 608627"/>
              <a:gd name="connsiteY66" fmla="*/ 80963 h 485420"/>
              <a:gd name="connsiteX67" fmla="*/ 39519 w 608627"/>
              <a:gd name="connsiteY67" fmla="*/ 20263 h 485420"/>
              <a:gd name="connsiteX68" fmla="*/ 20293 w 608627"/>
              <a:gd name="connsiteY68" fmla="*/ 39459 h 485420"/>
              <a:gd name="connsiteX69" fmla="*/ 20293 w 608627"/>
              <a:gd name="connsiteY69" fmla="*/ 141573 h 485420"/>
              <a:gd name="connsiteX70" fmla="*/ 121494 w 608627"/>
              <a:gd name="connsiteY70" fmla="*/ 141573 h 485420"/>
              <a:gd name="connsiteX71" fmla="*/ 131641 w 608627"/>
              <a:gd name="connsiteY71" fmla="*/ 151705 h 485420"/>
              <a:gd name="connsiteX72" fmla="*/ 121494 w 608627"/>
              <a:gd name="connsiteY72" fmla="*/ 161836 h 485420"/>
              <a:gd name="connsiteX73" fmla="*/ 20293 w 608627"/>
              <a:gd name="connsiteY73" fmla="*/ 161836 h 485420"/>
              <a:gd name="connsiteX74" fmla="*/ 20293 w 608627"/>
              <a:gd name="connsiteY74" fmla="*/ 192142 h 485420"/>
              <a:gd name="connsiteX75" fmla="*/ 161992 w 608627"/>
              <a:gd name="connsiteY75" fmla="*/ 192142 h 485420"/>
              <a:gd name="connsiteX76" fmla="*/ 172139 w 608627"/>
              <a:gd name="connsiteY76" fmla="*/ 202273 h 485420"/>
              <a:gd name="connsiteX77" fmla="*/ 161992 w 608627"/>
              <a:gd name="connsiteY77" fmla="*/ 212405 h 485420"/>
              <a:gd name="connsiteX78" fmla="*/ 20293 w 608627"/>
              <a:gd name="connsiteY78" fmla="*/ 212405 h 485420"/>
              <a:gd name="connsiteX79" fmla="*/ 20293 w 608627"/>
              <a:gd name="connsiteY79" fmla="*/ 283147 h 485420"/>
              <a:gd name="connsiteX80" fmla="*/ 364571 w 608627"/>
              <a:gd name="connsiteY80" fmla="*/ 283147 h 485420"/>
              <a:gd name="connsiteX81" fmla="*/ 364571 w 608627"/>
              <a:gd name="connsiteY81" fmla="*/ 60700 h 485420"/>
              <a:gd name="connsiteX82" fmla="*/ 364571 w 608627"/>
              <a:gd name="connsiteY82" fmla="*/ 39459 h 485420"/>
              <a:gd name="connsiteX83" fmla="*/ 345345 w 608627"/>
              <a:gd name="connsiteY83" fmla="*/ 20263 h 485420"/>
              <a:gd name="connsiteX84" fmla="*/ 39519 w 608627"/>
              <a:gd name="connsiteY84" fmla="*/ 0 h 485420"/>
              <a:gd name="connsiteX85" fmla="*/ 346325 w 608627"/>
              <a:gd name="connsiteY85" fmla="*/ 0 h 485420"/>
              <a:gd name="connsiteX86" fmla="*/ 384864 w 608627"/>
              <a:gd name="connsiteY86" fmla="*/ 39459 h 485420"/>
              <a:gd name="connsiteX87" fmla="*/ 384864 w 608627"/>
              <a:gd name="connsiteY87" fmla="*/ 60700 h 485420"/>
              <a:gd name="connsiteX88" fmla="*/ 486065 w 608627"/>
              <a:gd name="connsiteY88" fmla="*/ 60700 h 485420"/>
              <a:gd name="connsiteX89" fmla="*/ 511432 w 608627"/>
              <a:gd name="connsiteY89" fmla="*/ 71809 h 485420"/>
              <a:gd name="connsiteX90" fmla="*/ 599548 w 608627"/>
              <a:gd name="connsiteY90" fmla="*/ 168857 h 485420"/>
              <a:gd name="connsiteX91" fmla="*/ 608627 w 608627"/>
              <a:gd name="connsiteY91" fmla="*/ 192142 h 485420"/>
              <a:gd name="connsiteX92" fmla="*/ 608627 w 608627"/>
              <a:gd name="connsiteY92" fmla="*/ 424720 h 485420"/>
              <a:gd name="connsiteX93" fmla="*/ 607648 w 608627"/>
              <a:gd name="connsiteY93" fmla="*/ 424720 h 485420"/>
              <a:gd name="connsiteX94" fmla="*/ 556291 w 608627"/>
              <a:gd name="connsiteY94" fmla="*/ 424720 h 485420"/>
              <a:gd name="connsiteX95" fmla="*/ 486065 w 608627"/>
              <a:gd name="connsiteY95" fmla="*/ 485420 h 485420"/>
              <a:gd name="connsiteX96" fmla="*/ 415928 w 608627"/>
              <a:gd name="connsiteY96" fmla="*/ 424720 h 485420"/>
              <a:gd name="connsiteX97" fmla="*/ 384864 w 608627"/>
              <a:gd name="connsiteY97" fmla="*/ 424720 h 485420"/>
              <a:gd name="connsiteX98" fmla="*/ 364571 w 608627"/>
              <a:gd name="connsiteY98" fmla="*/ 424720 h 485420"/>
              <a:gd name="connsiteX99" fmla="*/ 191720 w 608627"/>
              <a:gd name="connsiteY99" fmla="*/ 424720 h 485420"/>
              <a:gd name="connsiteX100" fmla="*/ 121494 w 608627"/>
              <a:gd name="connsiteY100" fmla="*/ 485420 h 485420"/>
              <a:gd name="connsiteX101" fmla="*/ 51357 w 608627"/>
              <a:gd name="connsiteY101" fmla="*/ 424720 h 485420"/>
              <a:gd name="connsiteX102" fmla="*/ 35425 w 608627"/>
              <a:gd name="connsiteY102" fmla="*/ 424720 h 485420"/>
              <a:gd name="connsiteX103" fmla="*/ 0 w 608627"/>
              <a:gd name="connsiteY103" fmla="*/ 389349 h 485420"/>
              <a:gd name="connsiteX104" fmla="*/ 0 w 608627"/>
              <a:gd name="connsiteY104" fmla="*/ 303410 h 485420"/>
              <a:gd name="connsiteX105" fmla="*/ 0 w 608627"/>
              <a:gd name="connsiteY105" fmla="*/ 283147 h 485420"/>
              <a:gd name="connsiteX106" fmla="*/ 0 w 608627"/>
              <a:gd name="connsiteY106" fmla="*/ 39459 h 485420"/>
              <a:gd name="connsiteX107" fmla="*/ 39519 w 608627"/>
              <a:gd name="connsiteY107" fmla="*/ 0 h 485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608627" h="485420">
                <a:moveTo>
                  <a:pt x="486126" y="394391"/>
                </a:moveTo>
                <a:cubicBezTo>
                  <a:pt x="497311" y="394391"/>
                  <a:pt x="506379" y="403442"/>
                  <a:pt x="506379" y="414608"/>
                </a:cubicBezTo>
                <a:cubicBezTo>
                  <a:pt x="506379" y="425774"/>
                  <a:pt x="497311" y="434825"/>
                  <a:pt x="486126" y="434825"/>
                </a:cubicBezTo>
                <a:cubicBezTo>
                  <a:pt x="474941" y="434825"/>
                  <a:pt x="465873" y="425774"/>
                  <a:pt x="465873" y="414608"/>
                </a:cubicBezTo>
                <a:cubicBezTo>
                  <a:pt x="465873" y="403442"/>
                  <a:pt x="474941" y="394391"/>
                  <a:pt x="486126" y="394391"/>
                </a:cubicBezTo>
                <a:close/>
                <a:moveTo>
                  <a:pt x="121514" y="394391"/>
                </a:moveTo>
                <a:cubicBezTo>
                  <a:pt x="132699" y="394391"/>
                  <a:pt x="141767" y="403442"/>
                  <a:pt x="141767" y="414608"/>
                </a:cubicBezTo>
                <a:cubicBezTo>
                  <a:pt x="141767" y="425774"/>
                  <a:pt x="132699" y="434825"/>
                  <a:pt x="121514" y="434825"/>
                </a:cubicBezTo>
                <a:cubicBezTo>
                  <a:pt x="110329" y="434825"/>
                  <a:pt x="101261" y="425774"/>
                  <a:pt x="101261" y="414608"/>
                </a:cubicBezTo>
                <a:cubicBezTo>
                  <a:pt x="101261" y="403442"/>
                  <a:pt x="110329" y="394391"/>
                  <a:pt x="121514" y="394391"/>
                </a:cubicBezTo>
                <a:close/>
                <a:moveTo>
                  <a:pt x="486065" y="364021"/>
                </a:moveTo>
                <a:cubicBezTo>
                  <a:pt x="457761" y="364021"/>
                  <a:pt x="435420" y="386327"/>
                  <a:pt x="435420" y="414589"/>
                </a:cubicBezTo>
                <a:cubicBezTo>
                  <a:pt x="435420" y="442939"/>
                  <a:pt x="457761" y="465157"/>
                  <a:pt x="486065" y="465157"/>
                </a:cubicBezTo>
                <a:cubicBezTo>
                  <a:pt x="514458" y="465157"/>
                  <a:pt x="536710" y="442939"/>
                  <a:pt x="536710" y="414589"/>
                </a:cubicBezTo>
                <a:cubicBezTo>
                  <a:pt x="536710" y="386327"/>
                  <a:pt x="514458" y="364021"/>
                  <a:pt x="486065" y="364021"/>
                </a:cubicBezTo>
                <a:close/>
                <a:moveTo>
                  <a:pt x="121494" y="364021"/>
                </a:moveTo>
                <a:cubicBezTo>
                  <a:pt x="93190" y="364021"/>
                  <a:pt x="70849" y="386327"/>
                  <a:pt x="70849" y="414589"/>
                </a:cubicBezTo>
                <a:cubicBezTo>
                  <a:pt x="70849" y="442939"/>
                  <a:pt x="93190" y="465157"/>
                  <a:pt x="121494" y="465157"/>
                </a:cubicBezTo>
                <a:cubicBezTo>
                  <a:pt x="149887" y="465157"/>
                  <a:pt x="172139" y="442939"/>
                  <a:pt x="172139" y="414589"/>
                </a:cubicBezTo>
                <a:cubicBezTo>
                  <a:pt x="172139" y="386327"/>
                  <a:pt x="149887" y="364021"/>
                  <a:pt x="121494" y="364021"/>
                </a:cubicBezTo>
                <a:close/>
                <a:moveTo>
                  <a:pt x="20293" y="303410"/>
                </a:moveTo>
                <a:lnTo>
                  <a:pt x="20293" y="389349"/>
                </a:lnTo>
                <a:cubicBezTo>
                  <a:pt x="20293" y="397437"/>
                  <a:pt x="27325" y="404457"/>
                  <a:pt x="35425" y="404457"/>
                </a:cubicBezTo>
                <a:lnTo>
                  <a:pt x="51357" y="404457"/>
                </a:lnTo>
                <a:cubicBezTo>
                  <a:pt x="55896" y="372108"/>
                  <a:pt x="81886" y="347135"/>
                  <a:pt x="114907" y="344113"/>
                </a:cubicBezTo>
                <a:cubicBezTo>
                  <a:pt x="115085" y="344113"/>
                  <a:pt x="115352" y="344113"/>
                  <a:pt x="115619" y="344113"/>
                </a:cubicBezTo>
                <a:cubicBezTo>
                  <a:pt x="116421" y="344024"/>
                  <a:pt x="117222" y="343935"/>
                  <a:pt x="118112" y="343935"/>
                </a:cubicBezTo>
                <a:cubicBezTo>
                  <a:pt x="119269" y="343847"/>
                  <a:pt x="120337" y="343847"/>
                  <a:pt x="121494" y="343847"/>
                </a:cubicBezTo>
                <a:cubicBezTo>
                  <a:pt x="122651" y="343847"/>
                  <a:pt x="123808" y="343847"/>
                  <a:pt x="124965" y="343935"/>
                </a:cubicBezTo>
                <a:cubicBezTo>
                  <a:pt x="125766" y="343935"/>
                  <a:pt x="126656" y="344024"/>
                  <a:pt x="127457" y="344113"/>
                </a:cubicBezTo>
                <a:cubicBezTo>
                  <a:pt x="127724" y="344113"/>
                  <a:pt x="127902" y="344113"/>
                  <a:pt x="128169" y="344113"/>
                </a:cubicBezTo>
                <a:cubicBezTo>
                  <a:pt x="161102" y="347135"/>
                  <a:pt x="187181" y="372108"/>
                  <a:pt x="191720" y="404457"/>
                </a:cubicBezTo>
                <a:lnTo>
                  <a:pt x="364571" y="404457"/>
                </a:lnTo>
                <a:lnTo>
                  <a:pt x="364571" y="303410"/>
                </a:lnTo>
                <a:close/>
                <a:moveTo>
                  <a:pt x="435420" y="121399"/>
                </a:moveTo>
                <a:lnTo>
                  <a:pt x="435420" y="222447"/>
                </a:lnTo>
                <a:lnTo>
                  <a:pt x="587355" y="222447"/>
                </a:lnTo>
                <a:lnTo>
                  <a:pt x="587355" y="191164"/>
                </a:lnTo>
                <a:cubicBezTo>
                  <a:pt x="587355" y="188142"/>
                  <a:pt x="586375" y="184054"/>
                  <a:pt x="583349" y="182010"/>
                </a:cubicBezTo>
                <a:lnTo>
                  <a:pt x="527631" y="121399"/>
                </a:lnTo>
                <a:close/>
                <a:moveTo>
                  <a:pt x="384864" y="80963"/>
                </a:moveTo>
                <a:lnTo>
                  <a:pt x="384864" y="283147"/>
                </a:lnTo>
                <a:lnTo>
                  <a:pt x="384864" y="303410"/>
                </a:lnTo>
                <a:lnTo>
                  <a:pt x="384864" y="404457"/>
                </a:lnTo>
                <a:lnTo>
                  <a:pt x="415928" y="404457"/>
                </a:lnTo>
                <a:cubicBezTo>
                  <a:pt x="420467" y="372108"/>
                  <a:pt x="446457" y="347135"/>
                  <a:pt x="479479" y="344113"/>
                </a:cubicBezTo>
                <a:cubicBezTo>
                  <a:pt x="479657" y="344113"/>
                  <a:pt x="479924" y="344113"/>
                  <a:pt x="480191" y="344113"/>
                </a:cubicBezTo>
                <a:cubicBezTo>
                  <a:pt x="480992" y="344024"/>
                  <a:pt x="481793" y="343935"/>
                  <a:pt x="482683" y="343935"/>
                </a:cubicBezTo>
                <a:cubicBezTo>
                  <a:pt x="483840" y="343847"/>
                  <a:pt x="484908" y="343847"/>
                  <a:pt x="486065" y="343847"/>
                </a:cubicBezTo>
                <a:cubicBezTo>
                  <a:pt x="487222" y="343847"/>
                  <a:pt x="488379" y="343847"/>
                  <a:pt x="489536" y="343935"/>
                </a:cubicBezTo>
                <a:cubicBezTo>
                  <a:pt x="490337" y="343935"/>
                  <a:pt x="491227" y="344024"/>
                  <a:pt x="492028" y="344113"/>
                </a:cubicBezTo>
                <a:cubicBezTo>
                  <a:pt x="492295" y="344113"/>
                  <a:pt x="492473" y="344113"/>
                  <a:pt x="492741" y="344113"/>
                </a:cubicBezTo>
                <a:cubicBezTo>
                  <a:pt x="525673" y="347135"/>
                  <a:pt x="551752" y="372108"/>
                  <a:pt x="556291" y="404457"/>
                </a:cubicBezTo>
                <a:lnTo>
                  <a:pt x="587355" y="404457"/>
                </a:lnTo>
                <a:lnTo>
                  <a:pt x="587355" y="313452"/>
                </a:lnTo>
                <a:lnTo>
                  <a:pt x="536710" y="313452"/>
                </a:lnTo>
                <a:cubicBezTo>
                  <a:pt x="530657" y="313452"/>
                  <a:pt x="526563" y="309453"/>
                  <a:pt x="526563" y="303410"/>
                </a:cubicBezTo>
                <a:cubicBezTo>
                  <a:pt x="526563" y="297278"/>
                  <a:pt x="530657" y="293278"/>
                  <a:pt x="536710" y="293278"/>
                </a:cubicBezTo>
                <a:lnTo>
                  <a:pt x="587355" y="293278"/>
                </a:lnTo>
                <a:lnTo>
                  <a:pt x="587355" y="242710"/>
                </a:lnTo>
                <a:lnTo>
                  <a:pt x="432394" y="242710"/>
                </a:lnTo>
                <a:cubicBezTo>
                  <a:pt x="423315" y="242710"/>
                  <a:pt x="415216" y="234623"/>
                  <a:pt x="415216" y="225558"/>
                </a:cubicBezTo>
                <a:lnTo>
                  <a:pt x="415216" y="118378"/>
                </a:lnTo>
                <a:cubicBezTo>
                  <a:pt x="415216" y="109224"/>
                  <a:pt x="423315" y="101137"/>
                  <a:pt x="432394" y="101137"/>
                </a:cubicBezTo>
                <a:lnTo>
                  <a:pt x="510720" y="101137"/>
                </a:lnTo>
                <a:lnTo>
                  <a:pt x="496212" y="84962"/>
                </a:lnTo>
                <a:cubicBezTo>
                  <a:pt x="493186" y="82918"/>
                  <a:pt x="489091" y="80963"/>
                  <a:pt x="486065" y="80963"/>
                </a:cubicBezTo>
                <a:close/>
                <a:moveTo>
                  <a:pt x="39519" y="20263"/>
                </a:moveTo>
                <a:cubicBezTo>
                  <a:pt x="28393" y="20263"/>
                  <a:pt x="20293" y="28350"/>
                  <a:pt x="20293" y="39459"/>
                </a:cubicBezTo>
                <a:lnTo>
                  <a:pt x="20293" y="141573"/>
                </a:lnTo>
                <a:lnTo>
                  <a:pt x="121494" y="141573"/>
                </a:lnTo>
                <a:cubicBezTo>
                  <a:pt x="127635" y="141573"/>
                  <a:pt x="131641" y="145662"/>
                  <a:pt x="131641" y="151705"/>
                </a:cubicBezTo>
                <a:cubicBezTo>
                  <a:pt x="131641" y="157748"/>
                  <a:pt x="127635" y="161836"/>
                  <a:pt x="121494" y="161836"/>
                </a:cubicBezTo>
                <a:lnTo>
                  <a:pt x="20293" y="161836"/>
                </a:lnTo>
                <a:lnTo>
                  <a:pt x="20293" y="192142"/>
                </a:lnTo>
                <a:lnTo>
                  <a:pt x="161992" y="192142"/>
                </a:lnTo>
                <a:cubicBezTo>
                  <a:pt x="168133" y="192142"/>
                  <a:pt x="172139" y="196230"/>
                  <a:pt x="172139" y="202273"/>
                </a:cubicBezTo>
                <a:cubicBezTo>
                  <a:pt x="172139" y="208316"/>
                  <a:pt x="168133" y="212405"/>
                  <a:pt x="161992" y="212405"/>
                </a:cubicBezTo>
                <a:lnTo>
                  <a:pt x="20293" y="212405"/>
                </a:lnTo>
                <a:lnTo>
                  <a:pt x="20293" y="283147"/>
                </a:lnTo>
                <a:lnTo>
                  <a:pt x="364571" y="283147"/>
                </a:lnTo>
                <a:lnTo>
                  <a:pt x="364571" y="60700"/>
                </a:lnTo>
                <a:lnTo>
                  <a:pt x="364571" y="39459"/>
                </a:lnTo>
                <a:cubicBezTo>
                  <a:pt x="364571" y="29328"/>
                  <a:pt x="356471" y="20263"/>
                  <a:pt x="345345" y="20263"/>
                </a:cubicBezTo>
                <a:close/>
                <a:moveTo>
                  <a:pt x="39519" y="0"/>
                </a:moveTo>
                <a:lnTo>
                  <a:pt x="346325" y="0"/>
                </a:lnTo>
                <a:cubicBezTo>
                  <a:pt x="367597" y="0"/>
                  <a:pt x="384864" y="17241"/>
                  <a:pt x="384864" y="39459"/>
                </a:cubicBezTo>
                <a:lnTo>
                  <a:pt x="384864" y="60700"/>
                </a:lnTo>
                <a:lnTo>
                  <a:pt x="486065" y="60700"/>
                </a:lnTo>
                <a:cubicBezTo>
                  <a:pt x="495233" y="60700"/>
                  <a:pt x="504311" y="64788"/>
                  <a:pt x="511432" y="71809"/>
                </a:cubicBezTo>
                <a:lnTo>
                  <a:pt x="599548" y="168857"/>
                </a:lnTo>
                <a:cubicBezTo>
                  <a:pt x="605601" y="174989"/>
                  <a:pt x="608627" y="183077"/>
                  <a:pt x="608627" y="192142"/>
                </a:cubicBezTo>
                <a:lnTo>
                  <a:pt x="608627" y="424720"/>
                </a:lnTo>
                <a:lnTo>
                  <a:pt x="607648" y="424720"/>
                </a:lnTo>
                <a:lnTo>
                  <a:pt x="556291" y="424720"/>
                </a:lnTo>
                <a:cubicBezTo>
                  <a:pt x="551396" y="459292"/>
                  <a:pt x="522113" y="485420"/>
                  <a:pt x="486065" y="485420"/>
                </a:cubicBezTo>
                <a:cubicBezTo>
                  <a:pt x="450017" y="485420"/>
                  <a:pt x="420734" y="459292"/>
                  <a:pt x="415928" y="424720"/>
                </a:cubicBezTo>
                <a:lnTo>
                  <a:pt x="384864" y="424720"/>
                </a:lnTo>
                <a:lnTo>
                  <a:pt x="364571" y="424720"/>
                </a:lnTo>
                <a:lnTo>
                  <a:pt x="191720" y="424720"/>
                </a:lnTo>
                <a:cubicBezTo>
                  <a:pt x="186825" y="459292"/>
                  <a:pt x="157542" y="485420"/>
                  <a:pt x="121494" y="485420"/>
                </a:cubicBezTo>
                <a:cubicBezTo>
                  <a:pt x="85446" y="485420"/>
                  <a:pt x="56163" y="459292"/>
                  <a:pt x="51357" y="424720"/>
                </a:cubicBezTo>
                <a:lnTo>
                  <a:pt x="35425" y="424720"/>
                </a:lnTo>
                <a:cubicBezTo>
                  <a:pt x="16199" y="424720"/>
                  <a:pt x="0" y="408546"/>
                  <a:pt x="0" y="389349"/>
                </a:cubicBezTo>
                <a:lnTo>
                  <a:pt x="0" y="303410"/>
                </a:lnTo>
                <a:lnTo>
                  <a:pt x="0" y="283147"/>
                </a:lnTo>
                <a:lnTo>
                  <a:pt x="0" y="39459"/>
                </a:lnTo>
                <a:cubicBezTo>
                  <a:pt x="0" y="17241"/>
                  <a:pt x="17178" y="0"/>
                  <a:pt x="395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黑体" panose="02010609060101010101" charset="-122"/>
              <a:ea typeface="黑体" panose="02010609060101010101" charset="-122"/>
            </a:endParaRPr>
          </a:p>
        </p:txBody>
      </p:sp>
      <p:sp>
        <p:nvSpPr>
          <p:cNvPr id="157" name="文本框 156"/>
          <p:cNvSpPr txBox="1"/>
          <p:nvPr/>
        </p:nvSpPr>
        <p:spPr>
          <a:xfrm>
            <a:off x="3114675" y="1879600"/>
            <a:ext cx="1677670" cy="929640"/>
          </a:xfrm>
          <a:prstGeom prst="rect">
            <a:avLst/>
          </a:prstGeom>
          <a:noFill/>
        </p:spPr>
        <p:txBody>
          <a:bodyPr wrap="square">
            <a:spAutoFit/>
          </a:bodyPr>
          <a:lstStyle>
            <a:defPPr>
              <a:defRPr lang="zh-CN"/>
            </a:defPPr>
            <a:lvl1pPr indent="0" algn="just">
              <a:lnSpc>
                <a:spcPct val="130000"/>
              </a:lnSpc>
              <a:buFont typeface="Arial" panose="020B0604020202090204" pitchFamily="34" charset="0"/>
              <a:buNone/>
              <a:defRPr sz="1000">
                <a:solidFill>
                  <a:schemeClr val="tx1">
                    <a:lumMod val="85000"/>
                    <a:lumOff val="15000"/>
                  </a:schemeClr>
                </a:solidFill>
                <a:latin typeface="思源黑体 CN Normal" panose="020B0400000000000000" pitchFamily="34" charset="-122"/>
                <a:ea typeface="思源黑体 CN Normal" panose="020B0400000000000000" pitchFamily="34" charset="-122"/>
              </a:defRPr>
            </a:lvl1pPr>
          </a:lstStyle>
          <a:p>
            <a:pPr algn="l"/>
            <a:r>
              <a:rPr lang="zh-CN" altLang="en-US" sz="1400" dirty="0">
                <a:solidFill>
                  <a:schemeClr val="bg1"/>
                </a:solidFill>
                <a:latin typeface="Arial" panose="020B0604020202090204" pitchFamily="34" charset="0"/>
                <a:ea typeface="黑体" panose="02010609060101010101" charset="-122"/>
              </a:rPr>
              <a:t>兼有电动冷链物流车及燃油冷链物流车适用的冷机产品</a:t>
            </a:r>
            <a:endParaRPr lang="zh-CN" altLang="en-US" sz="1400" dirty="0">
              <a:solidFill>
                <a:schemeClr val="bg1"/>
              </a:solidFill>
              <a:latin typeface="Arial" panose="020B0604020202090204" pitchFamily="34" charset="0"/>
              <a:ea typeface="黑体" panose="02010609060101010101" charset="-122"/>
            </a:endParaRPr>
          </a:p>
        </p:txBody>
      </p:sp>
      <p:pic>
        <p:nvPicPr>
          <p:cNvPr id="159" name="图形 15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465445" y="1432878"/>
            <a:ext cx="349885" cy="380365"/>
          </a:xfrm>
          <a:prstGeom prst="rect">
            <a:avLst/>
          </a:prstGeom>
        </p:spPr>
      </p:pic>
      <p:sp>
        <p:nvSpPr>
          <p:cNvPr id="160" name="文本框 159"/>
          <p:cNvSpPr txBox="1"/>
          <p:nvPr/>
        </p:nvSpPr>
        <p:spPr>
          <a:xfrm>
            <a:off x="4919345" y="1879600"/>
            <a:ext cx="1463040" cy="1209675"/>
          </a:xfrm>
          <a:prstGeom prst="rect">
            <a:avLst/>
          </a:prstGeom>
          <a:noFill/>
        </p:spPr>
        <p:txBody>
          <a:bodyPr wrap="square">
            <a:spAutoFit/>
          </a:bodyPr>
          <a:lstStyle>
            <a:defPPr>
              <a:defRPr lang="zh-CN"/>
            </a:defPPr>
            <a:lvl1pPr indent="0" algn="just">
              <a:lnSpc>
                <a:spcPct val="130000"/>
              </a:lnSpc>
              <a:buFont typeface="Arial" panose="020B0604020202090204" pitchFamily="34" charset="0"/>
              <a:buNone/>
              <a:defRPr sz="1000">
                <a:solidFill>
                  <a:schemeClr val="tx1">
                    <a:lumMod val="85000"/>
                    <a:lumOff val="15000"/>
                  </a:schemeClr>
                </a:solidFill>
                <a:latin typeface="思源黑体 CN Normal" panose="020B0400000000000000" pitchFamily="34" charset="-122"/>
                <a:ea typeface="思源黑体 CN Normal" panose="020B0400000000000000" pitchFamily="34" charset="-122"/>
              </a:defRPr>
            </a:lvl1pPr>
          </a:lstStyle>
          <a:p>
            <a:pPr algn="l"/>
            <a:r>
              <a:rPr lang="zh-CN" altLang="en-US" sz="1400" dirty="0">
                <a:solidFill>
                  <a:schemeClr val="bg1"/>
                </a:solidFill>
                <a:latin typeface="Arial" panose="020B0604020202090204" pitchFamily="34" charset="0"/>
                <a:ea typeface="黑体" panose="02010609060101010101" charset="-122"/>
                <a:cs typeface="黑体" panose="02010609060101010101" charset="-122"/>
              </a:rPr>
              <a:t>满足医药冷链运输要求的</a:t>
            </a:r>
            <a:r>
              <a:rPr lang="zh-CN" altLang="en-US" sz="1400" dirty="0">
                <a:solidFill>
                  <a:schemeClr val="bg1"/>
                </a:solidFill>
                <a:latin typeface="Arial" panose="020B0604020202090204" pitchFamily="34" charset="0"/>
                <a:ea typeface="黑体" panose="02010609060101010101" charset="-122"/>
                <a:cs typeface="Arial" panose="020B0604020202090204" pitchFamily="34" charset="0"/>
              </a:rPr>
              <a:t>GSP</a:t>
            </a:r>
            <a:r>
              <a:rPr lang="zh-CN" altLang="en-US" sz="1400" dirty="0">
                <a:solidFill>
                  <a:schemeClr val="bg1"/>
                </a:solidFill>
                <a:latin typeface="Arial" panose="020B0604020202090204" pitchFamily="34" charset="0"/>
                <a:ea typeface="黑体" panose="02010609060101010101" charset="-122"/>
                <a:cs typeface="黑体" panose="02010609060101010101" charset="-122"/>
              </a:rPr>
              <a:t>温度场均匀稳定性测试</a:t>
            </a:r>
            <a:endParaRPr lang="zh-CN" altLang="en-US" sz="1400" dirty="0">
              <a:solidFill>
                <a:schemeClr val="bg1"/>
              </a:solidFill>
              <a:latin typeface="Arial" panose="020B0604020202090204" pitchFamily="34" charset="0"/>
              <a:ea typeface="黑体" panose="02010609060101010101" charset="-122"/>
              <a:cs typeface="黑体" panose="02010609060101010101" charset="-122"/>
            </a:endParaRPr>
          </a:p>
        </p:txBody>
      </p:sp>
      <p:sp>
        <p:nvSpPr>
          <p:cNvPr id="162" name="iconfont-10899-5205037"/>
          <p:cNvSpPr/>
          <p:nvPr/>
        </p:nvSpPr>
        <p:spPr>
          <a:xfrm>
            <a:off x="7529830" y="1450658"/>
            <a:ext cx="502285" cy="344805"/>
          </a:xfrm>
          <a:custGeom>
            <a:avLst/>
            <a:gdLst>
              <a:gd name="T0" fmla="*/ 9021 w 11175"/>
              <a:gd name="T1" fmla="*/ 2110 h 9650"/>
              <a:gd name="T2" fmla="*/ 7387 w 11175"/>
              <a:gd name="T3" fmla="*/ 1625 h 9650"/>
              <a:gd name="T4" fmla="*/ 4325 w 11175"/>
              <a:gd name="T5" fmla="*/ 0 h 9650"/>
              <a:gd name="T6" fmla="*/ 2825 w 11175"/>
              <a:gd name="T7" fmla="*/ 1625 h 9650"/>
              <a:gd name="T8" fmla="*/ 462 w 11175"/>
              <a:gd name="T9" fmla="*/ 5175 h 9650"/>
              <a:gd name="T10" fmla="*/ 816 w 11175"/>
              <a:gd name="T11" fmla="*/ 6100 h 9650"/>
              <a:gd name="T12" fmla="*/ 2850 w 11175"/>
              <a:gd name="T13" fmla="*/ 9650 h 9650"/>
              <a:gd name="T14" fmla="*/ 10358 w 11175"/>
              <a:gd name="T15" fmla="*/ 6100 h 9650"/>
              <a:gd name="T16" fmla="*/ 10712 w 11175"/>
              <a:gd name="T17" fmla="*/ 5175 h 9650"/>
              <a:gd name="T18" fmla="*/ 6850 w 11175"/>
              <a:gd name="T19" fmla="*/ 375 h 9650"/>
              <a:gd name="T20" fmla="*/ 4162 w 11175"/>
              <a:gd name="T21" fmla="*/ 1625 h 9650"/>
              <a:gd name="T22" fmla="*/ 2825 w 11175"/>
              <a:gd name="T23" fmla="*/ 2001 h 9650"/>
              <a:gd name="T24" fmla="*/ 9935 w 11175"/>
              <a:gd name="T25" fmla="*/ 5176 h 9650"/>
              <a:gd name="T26" fmla="*/ 4900 w 11175"/>
              <a:gd name="T27" fmla="*/ 4889 h 9650"/>
              <a:gd name="T28" fmla="*/ 2468 w 11175"/>
              <a:gd name="T29" fmla="*/ 2268 h 9650"/>
              <a:gd name="T30" fmla="*/ 6268 w 11175"/>
              <a:gd name="T31" fmla="*/ 6012 h 9650"/>
              <a:gd name="T32" fmla="*/ 4737 w 11175"/>
              <a:gd name="T33" fmla="*/ 5431 h 9650"/>
              <a:gd name="T34" fmla="*/ 6438 w 11175"/>
              <a:gd name="T35" fmla="*/ 5431 h 9650"/>
              <a:gd name="T36" fmla="*/ 462 w 11175"/>
              <a:gd name="T37" fmla="*/ 5725 h 9650"/>
              <a:gd name="T38" fmla="*/ 4362 w 11175"/>
              <a:gd name="T39" fmla="*/ 5550 h 9650"/>
              <a:gd name="T40" fmla="*/ 8692 w 11175"/>
              <a:gd name="T41" fmla="*/ 9008 h 9650"/>
              <a:gd name="T42" fmla="*/ 2481 w 11175"/>
              <a:gd name="T43" fmla="*/ 9006 h 9650"/>
              <a:gd name="T44" fmla="*/ 4900 w 11175"/>
              <a:gd name="T45" fmla="*/ 6387 h 9650"/>
              <a:gd name="T46" fmla="*/ 9946 w 11175"/>
              <a:gd name="T47" fmla="*/ 6100 h 9650"/>
              <a:gd name="T48" fmla="*/ 6812 w 11175"/>
              <a:gd name="T49" fmla="*/ 5725 h 9650"/>
              <a:gd name="T50" fmla="*/ 10800 w 11175"/>
              <a:gd name="T51" fmla="*/ 5637 h 9650"/>
              <a:gd name="T52" fmla="*/ 2850 w 11175"/>
              <a:gd name="T53" fmla="*/ 2850 h 9650"/>
              <a:gd name="T54" fmla="*/ 3500 w 11175"/>
              <a:gd name="T55" fmla="*/ 4325 h 9650"/>
              <a:gd name="T56" fmla="*/ 3250 w 11175"/>
              <a:gd name="T57" fmla="*/ 4325 h 9650"/>
              <a:gd name="T58" fmla="*/ 3100 w 11175"/>
              <a:gd name="T59" fmla="*/ 2850 h 9650"/>
              <a:gd name="T60" fmla="*/ 3250 w 11175"/>
              <a:gd name="T61" fmla="*/ 4325 h 9650"/>
              <a:gd name="T62" fmla="*/ 5108 w 11175"/>
              <a:gd name="T63" fmla="*/ 2850 h 9650"/>
              <a:gd name="T64" fmla="*/ 4458 w 11175"/>
              <a:gd name="T65" fmla="*/ 4325 h 9650"/>
              <a:gd name="T66" fmla="*/ 4783 w 11175"/>
              <a:gd name="T67" fmla="*/ 2775 h 9650"/>
              <a:gd name="T68" fmla="*/ 4783 w 11175"/>
              <a:gd name="T69" fmla="*/ 4400 h 9650"/>
              <a:gd name="T70" fmla="*/ 6391 w 11175"/>
              <a:gd name="T71" fmla="*/ 4650 h 9650"/>
              <a:gd name="T72" fmla="*/ 6391 w 11175"/>
              <a:gd name="T73" fmla="*/ 2525 h 9650"/>
              <a:gd name="T74" fmla="*/ 6391 w 11175"/>
              <a:gd name="T75" fmla="*/ 4650 h 9650"/>
              <a:gd name="T76" fmla="*/ 6466 w 11175"/>
              <a:gd name="T77" fmla="*/ 2850 h 9650"/>
              <a:gd name="T78" fmla="*/ 6316 w 11175"/>
              <a:gd name="T79" fmla="*/ 4325 h 9650"/>
              <a:gd name="T80" fmla="*/ 8325 w 11175"/>
              <a:gd name="T81" fmla="*/ 4325 h 9650"/>
              <a:gd name="T82" fmla="*/ 7675 w 11175"/>
              <a:gd name="T83" fmla="*/ 2850 h 9650"/>
              <a:gd name="T84" fmla="*/ 7925 w 11175"/>
              <a:gd name="T85" fmla="*/ 2850 h 9650"/>
              <a:gd name="T86" fmla="*/ 8075 w 11175"/>
              <a:gd name="T87" fmla="*/ 4325 h 9650"/>
              <a:gd name="T88" fmla="*/ 7925 w 11175"/>
              <a:gd name="T89" fmla="*/ 2850 h 9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175" h="9650">
                <a:moveTo>
                  <a:pt x="10712" y="5175"/>
                </a:moveTo>
                <a:lnTo>
                  <a:pt x="10346" y="5175"/>
                </a:lnTo>
                <a:lnTo>
                  <a:pt x="9021" y="2110"/>
                </a:lnTo>
                <a:lnTo>
                  <a:pt x="9020" y="2107"/>
                </a:lnTo>
                <a:cubicBezTo>
                  <a:pt x="8922" y="1900"/>
                  <a:pt x="8745" y="1625"/>
                  <a:pt x="8325" y="1625"/>
                </a:cubicBezTo>
                <a:lnTo>
                  <a:pt x="7387" y="1625"/>
                </a:lnTo>
                <a:lnTo>
                  <a:pt x="7387" y="537"/>
                </a:lnTo>
                <a:cubicBezTo>
                  <a:pt x="7387" y="241"/>
                  <a:pt x="7146" y="0"/>
                  <a:pt x="6850" y="0"/>
                </a:cubicBezTo>
                <a:lnTo>
                  <a:pt x="4325" y="0"/>
                </a:lnTo>
                <a:cubicBezTo>
                  <a:pt x="4028" y="0"/>
                  <a:pt x="3787" y="241"/>
                  <a:pt x="3787" y="537"/>
                </a:cubicBezTo>
                <a:lnTo>
                  <a:pt x="3787" y="1625"/>
                </a:lnTo>
                <a:lnTo>
                  <a:pt x="2825" y="1625"/>
                </a:lnTo>
                <a:cubicBezTo>
                  <a:pt x="2523" y="1625"/>
                  <a:pt x="2291" y="1786"/>
                  <a:pt x="2132" y="2104"/>
                </a:cubicBezTo>
                <a:lnTo>
                  <a:pt x="803" y="5175"/>
                </a:lnTo>
                <a:lnTo>
                  <a:pt x="462" y="5175"/>
                </a:lnTo>
                <a:cubicBezTo>
                  <a:pt x="207" y="5175"/>
                  <a:pt x="0" y="5382"/>
                  <a:pt x="0" y="5637"/>
                </a:cubicBezTo>
                <a:cubicBezTo>
                  <a:pt x="0" y="5892"/>
                  <a:pt x="207" y="6100"/>
                  <a:pt x="462" y="6100"/>
                </a:cubicBezTo>
                <a:lnTo>
                  <a:pt x="816" y="6100"/>
                </a:lnTo>
                <a:lnTo>
                  <a:pt x="2141" y="9165"/>
                </a:lnTo>
                <a:lnTo>
                  <a:pt x="2145" y="9171"/>
                </a:lnTo>
                <a:cubicBezTo>
                  <a:pt x="2342" y="9566"/>
                  <a:pt x="2637" y="9650"/>
                  <a:pt x="2850" y="9650"/>
                </a:cubicBezTo>
                <a:lnTo>
                  <a:pt x="8337" y="9650"/>
                </a:lnTo>
                <a:cubicBezTo>
                  <a:pt x="8756" y="9650"/>
                  <a:pt x="8935" y="9375"/>
                  <a:pt x="9032" y="9167"/>
                </a:cubicBezTo>
                <a:lnTo>
                  <a:pt x="10358" y="6100"/>
                </a:lnTo>
                <a:lnTo>
                  <a:pt x="10712" y="6100"/>
                </a:lnTo>
                <a:cubicBezTo>
                  <a:pt x="10967" y="6100"/>
                  <a:pt x="11175" y="5892"/>
                  <a:pt x="11175" y="5637"/>
                </a:cubicBezTo>
                <a:cubicBezTo>
                  <a:pt x="11175" y="5382"/>
                  <a:pt x="10967" y="5175"/>
                  <a:pt x="10712" y="5175"/>
                </a:cubicBezTo>
                <a:close/>
                <a:moveTo>
                  <a:pt x="4162" y="537"/>
                </a:moveTo>
                <a:cubicBezTo>
                  <a:pt x="4162" y="447"/>
                  <a:pt x="4235" y="375"/>
                  <a:pt x="4325" y="375"/>
                </a:cubicBezTo>
                <a:lnTo>
                  <a:pt x="6850" y="375"/>
                </a:lnTo>
                <a:cubicBezTo>
                  <a:pt x="6940" y="375"/>
                  <a:pt x="7012" y="447"/>
                  <a:pt x="7012" y="537"/>
                </a:cubicBezTo>
                <a:lnTo>
                  <a:pt x="7012" y="1625"/>
                </a:lnTo>
                <a:lnTo>
                  <a:pt x="4162" y="1625"/>
                </a:lnTo>
                <a:lnTo>
                  <a:pt x="4162" y="537"/>
                </a:lnTo>
                <a:close/>
                <a:moveTo>
                  <a:pt x="2468" y="2268"/>
                </a:moveTo>
                <a:cubicBezTo>
                  <a:pt x="2565" y="2079"/>
                  <a:pt x="2667" y="2001"/>
                  <a:pt x="2825" y="2001"/>
                </a:cubicBezTo>
                <a:lnTo>
                  <a:pt x="8325" y="2001"/>
                </a:lnTo>
                <a:cubicBezTo>
                  <a:pt x="8493" y="2001"/>
                  <a:pt x="8587" y="2071"/>
                  <a:pt x="8680" y="2267"/>
                </a:cubicBezTo>
                <a:lnTo>
                  <a:pt x="9935" y="5176"/>
                </a:lnTo>
                <a:lnTo>
                  <a:pt x="6750" y="5176"/>
                </a:lnTo>
                <a:cubicBezTo>
                  <a:pt x="6659" y="5005"/>
                  <a:pt x="6480" y="4889"/>
                  <a:pt x="6275" y="4889"/>
                </a:cubicBezTo>
                <a:lnTo>
                  <a:pt x="4900" y="4889"/>
                </a:lnTo>
                <a:cubicBezTo>
                  <a:pt x="4693" y="4889"/>
                  <a:pt x="4515" y="5005"/>
                  <a:pt x="4425" y="5176"/>
                </a:cubicBezTo>
                <a:lnTo>
                  <a:pt x="1214" y="5176"/>
                </a:lnTo>
                <a:lnTo>
                  <a:pt x="2468" y="2268"/>
                </a:lnTo>
                <a:close/>
                <a:moveTo>
                  <a:pt x="6437" y="5725"/>
                </a:moveTo>
                <a:lnTo>
                  <a:pt x="6437" y="5844"/>
                </a:lnTo>
                <a:cubicBezTo>
                  <a:pt x="6437" y="5936"/>
                  <a:pt x="6362" y="6012"/>
                  <a:pt x="6268" y="6012"/>
                </a:cubicBezTo>
                <a:lnTo>
                  <a:pt x="4906" y="6012"/>
                </a:lnTo>
                <a:cubicBezTo>
                  <a:pt x="4813" y="6012"/>
                  <a:pt x="4737" y="5937"/>
                  <a:pt x="4737" y="5844"/>
                </a:cubicBezTo>
                <a:lnTo>
                  <a:pt x="4737" y="5431"/>
                </a:lnTo>
                <a:cubicBezTo>
                  <a:pt x="4737" y="5339"/>
                  <a:pt x="4812" y="5262"/>
                  <a:pt x="4906" y="5262"/>
                </a:cubicBezTo>
                <a:lnTo>
                  <a:pt x="6270" y="5262"/>
                </a:lnTo>
                <a:cubicBezTo>
                  <a:pt x="6362" y="5262"/>
                  <a:pt x="6438" y="5337"/>
                  <a:pt x="6438" y="5431"/>
                </a:cubicBezTo>
                <a:lnTo>
                  <a:pt x="6438" y="5725"/>
                </a:lnTo>
                <a:lnTo>
                  <a:pt x="6437" y="5725"/>
                </a:lnTo>
                <a:close/>
                <a:moveTo>
                  <a:pt x="462" y="5725"/>
                </a:moveTo>
                <a:cubicBezTo>
                  <a:pt x="413" y="5725"/>
                  <a:pt x="375" y="5686"/>
                  <a:pt x="375" y="5637"/>
                </a:cubicBezTo>
                <a:cubicBezTo>
                  <a:pt x="375" y="5589"/>
                  <a:pt x="413" y="5550"/>
                  <a:pt x="462" y="5550"/>
                </a:cubicBezTo>
                <a:lnTo>
                  <a:pt x="4362" y="5550"/>
                </a:lnTo>
                <a:lnTo>
                  <a:pt x="4362" y="5725"/>
                </a:lnTo>
                <a:lnTo>
                  <a:pt x="462" y="5725"/>
                </a:lnTo>
                <a:close/>
                <a:moveTo>
                  <a:pt x="8692" y="9008"/>
                </a:moveTo>
                <a:cubicBezTo>
                  <a:pt x="8600" y="9205"/>
                  <a:pt x="8507" y="9275"/>
                  <a:pt x="8337" y="9275"/>
                </a:cubicBezTo>
                <a:lnTo>
                  <a:pt x="2850" y="9275"/>
                </a:lnTo>
                <a:cubicBezTo>
                  <a:pt x="2750" y="9275"/>
                  <a:pt x="2602" y="9247"/>
                  <a:pt x="2481" y="9006"/>
                </a:cubicBezTo>
                <a:lnTo>
                  <a:pt x="1227" y="6100"/>
                </a:lnTo>
                <a:lnTo>
                  <a:pt x="4425" y="6100"/>
                </a:lnTo>
                <a:cubicBezTo>
                  <a:pt x="4515" y="6271"/>
                  <a:pt x="4695" y="6387"/>
                  <a:pt x="4900" y="6387"/>
                </a:cubicBezTo>
                <a:lnTo>
                  <a:pt x="6275" y="6387"/>
                </a:lnTo>
                <a:cubicBezTo>
                  <a:pt x="6481" y="6387"/>
                  <a:pt x="6659" y="6271"/>
                  <a:pt x="6750" y="6100"/>
                </a:cubicBezTo>
                <a:lnTo>
                  <a:pt x="9946" y="6100"/>
                </a:lnTo>
                <a:lnTo>
                  <a:pt x="8692" y="9008"/>
                </a:lnTo>
                <a:close/>
                <a:moveTo>
                  <a:pt x="10712" y="5725"/>
                </a:moveTo>
                <a:lnTo>
                  <a:pt x="6812" y="5725"/>
                </a:lnTo>
                <a:lnTo>
                  <a:pt x="6812" y="5550"/>
                </a:lnTo>
                <a:lnTo>
                  <a:pt x="10712" y="5550"/>
                </a:lnTo>
                <a:cubicBezTo>
                  <a:pt x="10761" y="5550"/>
                  <a:pt x="10800" y="5589"/>
                  <a:pt x="10800" y="5637"/>
                </a:cubicBezTo>
                <a:cubicBezTo>
                  <a:pt x="10800" y="5686"/>
                  <a:pt x="10761" y="5725"/>
                  <a:pt x="10712" y="5725"/>
                </a:cubicBezTo>
                <a:close/>
                <a:moveTo>
                  <a:pt x="3175" y="2525"/>
                </a:moveTo>
                <a:cubicBezTo>
                  <a:pt x="2996" y="2525"/>
                  <a:pt x="2850" y="2671"/>
                  <a:pt x="2850" y="2850"/>
                </a:cubicBezTo>
                <a:lnTo>
                  <a:pt x="2850" y="4325"/>
                </a:lnTo>
                <a:cubicBezTo>
                  <a:pt x="2850" y="4504"/>
                  <a:pt x="2996" y="4650"/>
                  <a:pt x="3175" y="4650"/>
                </a:cubicBezTo>
                <a:cubicBezTo>
                  <a:pt x="3353" y="4650"/>
                  <a:pt x="3500" y="4504"/>
                  <a:pt x="3500" y="4325"/>
                </a:cubicBezTo>
                <a:lnTo>
                  <a:pt x="3500" y="2850"/>
                </a:lnTo>
                <a:cubicBezTo>
                  <a:pt x="3500" y="2671"/>
                  <a:pt x="3353" y="2525"/>
                  <a:pt x="3175" y="2525"/>
                </a:cubicBezTo>
                <a:close/>
                <a:moveTo>
                  <a:pt x="3250" y="4325"/>
                </a:moveTo>
                <a:cubicBezTo>
                  <a:pt x="3250" y="4366"/>
                  <a:pt x="3216" y="4400"/>
                  <a:pt x="3175" y="4400"/>
                </a:cubicBezTo>
                <a:cubicBezTo>
                  <a:pt x="3133" y="4400"/>
                  <a:pt x="3100" y="4366"/>
                  <a:pt x="3100" y="4325"/>
                </a:cubicBezTo>
                <a:lnTo>
                  <a:pt x="3100" y="2850"/>
                </a:lnTo>
                <a:cubicBezTo>
                  <a:pt x="3100" y="2809"/>
                  <a:pt x="3133" y="2775"/>
                  <a:pt x="3175" y="2775"/>
                </a:cubicBezTo>
                <a:cubicBezTo>
                  <a:pt x="3216" y="2775"/>
                  <a:pt x="3250" y="2809"/>
                  <a:pt x="3250" y="2850"/>
                </a:cubicBezTo>
                <a:lnTo>
                  <a:pt x="3250" y="4325"/>
                </a:lnTo>
                <a:close/>
                <a:moveTo>
                  <a:pt x="4783" y="4650"/>
                </a:moveTo>
                <a:cubicBezTo>
                  <a:pt x="4962" y="4650"/>
                  <a:pt x="5108" y="4504"/>
                  <a:pt x="5108" y="4325"/>
                </a:cubicBezTo>
                <a:lnTo>
                  <a:pt x="5108" y="2850"/>
                </a:lnTo>
                <a:cubicBezTo>
                  <a:pt x="5108" y="2671"/>
                  <a:pt x="4962" y="2525"/>
                  <a:pt x="4783" y="2525"/>
                </a:cubicBezTo>
                <a:cubicBezTo>
                  <a:pt x="4605" y="2525"/>
                  <a:pt x="4458" y="2671"/>
                  <a:pt x="4458" y="2850"/>
                </a:cubicBezTo>
                <a:lnTo>
                  <a:pt x="4458" y="4325"/>
                </a:lnTo>
                <a:cubicBezTo>
                  <a:pt x="4458" y="4505"/>
                  <a:pt x="4603" y="4650"/>
                  <a:pt x="4783" y="4650"/>
                </a:cubicBezTo>
                <a:close/>
                <a:moveTo>
                  <a:pt x="4708" y="2850"/>
                </a:moveTo>
                <a:cubicBezTo>
                  <a:pt x="4708" y="2809"/>
                  <a:pt x="4742" y="2775"/>
                  <a:pt x="4783" y="2775"/>
                </a:cubicBezTo>
                <a:cubicBezTo>
                  <a:pt x="4825" y="2775"/>
                  <a:pt x="4858" y="2809"/>
                  <a:pt x="4858" y="2850"/>
                </a:cubicBezTo>
                <a:lnTo>
                  <a:pt x="4858" y="4325"/>
                </a:lnTo>
                <a:cubicBezTo>
                  <a:pt x="4858" y="4366"/>
                  <a:pt x="4825" y="4400"/>
                  <a:pt x="4783" y="4400"/>
                </a:cubicBezTo>
                <a:cubicBezTo>
                  <a:pt x="4742" y="4400"/>
                  <a:pt x="4708" y="4366"/>
                  <a:pt x="4708" y="4325"/>
                </a:cubicBezTo>
                <a:lnTo>
                  <a:pt x="4708" y="2850"/>
                </a:lnTo>
                <a:close/>
                <a:moveTo>
                  <a:pt x="6391" y="4650"/>
                </a:moveTo>
                <a:cubicBezTo>
                  <a:pt x="6569" y="4650"/>
                  <a:pt x="6716" y="4504"/>
                  <a:pt x="6716" y="4325"/>
                </a:cubicBezTo>
                <a:lnTo>
                  <a:pt x="6716" y="2850"/>
                </a:lnTo>
                <a:cubicBezTo>
                  <a:pt x="6716" y="2671"/>
                  <a:pt x="6569" y="2525"/>
                  <a:pt x="6391" y="2525"/>
                </a:cubicBezTo>
                <a:cubicBezTo>
                  <a:pt x="6212" y="2525"/>
                  <a:pt x="6066" y="2671"/>
                  <a:pt x="6066" y="2850"/>
                </a:cubicBezTo>
                <a:lnTo>
                  <a:pt x="6066" y="4325"/>
                </a:lnTo>
                <a:cubicBezTo>
                  <a:pt x="6066" y="4505"/>
                  <a:pt x="6212" y="4650"/>
                  <a:pt x="6391" y="4650"/>
                </a:cubicBezTo>
                <a:close/>
                <a:moveTo>
                  <a:pt x="6316" y="2850"/>
                </a:moveTo>
                <a:cubicBezTo>
                  <a:pt x="6316" y="2809"/>
                  <a:pt x="6350" y="2775"/>
                  <a:pt x="6391" y="2775"/>
                </a:cubicBezTo>
                <a:cubicBezTo>
                  <a:pt x="6432" y="2775"/>
                  <a:pt x="6466" y="2809"/>
                  <a:pt x="6466" y="2850"/>
                </a:cubicBezTo>
                <a:lnTo>
                  <a:pt x="6466" y="4325"/>
                </a:lnTo>
                <a:cubicBezTo>
                  <a:pt x="6466" y="4366"/>
                  <a:pt x="6432" y="4400"/>
                  <a:pt x="6391" y="4400"/>
                </a:cubicBezTo>
                <a:cubicBezTo>
                  <a:pt x="6350" y="4400"/>
                  <a:pt x="6316" y="4366"/>
                  <a:pt x="6316" y="4325"/>
                </a:cubicBezTo>
                <a:lnTo>
                  <a:pt x="6316" y="2850"/>
                </a:lnTo>
                <a:close/>
                <a:moveTo>
                  <a:pt x="8000" y="4650"/>
                </a:moveTo>
                <a:cubicBezTo>
                  <a:pt x="8178" y="4650"/>
                  <a:pt x="8325" y="4504"/>
                  <a:pt x="8325" y="4325"/>
                </a:cubicBezTo>
                <a:lnTo>
                  <a:pt x="8325" y="2850"/>
                </a:lnTo>
                <a:cubicBezTo>
                  <a:pt x="8325" y="2671"/>
                  <a:pt x="8178" y="2525"/>
                  <a:pt x="8000" y="2525"/>
                </a:cubicBezTo>
                <a:cubicBezTo>
                  <a:pt x="7821" y="2525"/>
                  <a:pt x="7675" y="2671"/>
                  <a:pt x="7675" y="2850"/>
                </a:cubicBezTo>
                <a:lnTo>
                  <a:pt x="7675" y="4325"/>
                </a:lnTo>
                <a:cubicBezTo>
                  <a:pt x="7675" y="4505"/>
                  <a:pt x="7821" y="4650"/>
                  <a:pt x="8000" y="4650"/>
                </a:cubicBezTo>
                <a:close/>
                <a:moveTo>
                  <a:pt x="7925" y="2850"/>
                </a:moveTo>
                <a:cubicBezTo>
                  <a:pt x="7925" y="2809"/>
                  <a:pt x="7958" y="2775"/>
                  <a:pt x="8000" y="2775"/>
                </a:cubicBezTo>
                <a:cubicBezTo>
                  <a:pt x="8041" y="2775"/>
                  <a:pt x="8075" y="2809"/>
                  <a:pt x="8075" y="2850"/>
                </a:cubicBezTo>
                <a:lnTo>
                  <a:pt x="8075" y="4325"/>
                </a:lnTo>
                <a:cubicBezTo>
                  <a:pt x="8075" y="4366"/>
                  <a:pt x="8041" y="4400"/>
                  <a:pt x="8000" y="4400"/>
                </a:cubicBezTo>
                <a:cubicBezTo>
                  <a:pt x="7958" y="4400"/>
                  <a:pt x="7925" y="4366"/>
                  <a:pt x="7925" y="4325"/>
                </a:cubicBezTo>
                <a:lnTo>
                  <a:pt x="7925" y="28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黑体" panose="02010609060101010101" charset="-122"/>
              <a:ea typeface="黑体" panose="02010609060101010101" charset="-122"/>
            </a:endParaRPr>
          </a:p>
        </p:txBody>
      </p:sp>
      <p:sp>
        <p:nvSpPr>
          <p:cNvPr id="163" name="文本框 162"/>
          <p:cNvSpPr txBox="1"/>
          <p:nvPr/>
        </p:nvSpPr>
        <p:spPr>
          <a:xfrm>
            <a:off x="6642735" y="1879600"/>
            <a:ext cx="2273935" cy="1209675"/>
          </a:xfrm>
          <a:prstGeom prst="rect">
            <a:avLst/>
          </a:prstGeom>
          <a:noFill/>
        </p:spPr>
        <p:txBody>
          <a:bodyPr wrap="square">
            <a:spAutoFit/>
          </a:bodyPr>
          <a:lstStyle>
            <a:defPPr>
              <a:defRPr lang="zh-CN"/>
            </a:defPPr>
            <a:lvl1pPr indent="0" algn="just">
              <a:lnSpc>
                <a:spcPct val="130000"/>
              </a:lnSpc>
              <a:buFont typeface="Arial" panose="020B0604020202090204" pitchFamily="34" charset="0"/>
              <a:buNone/>
              <a:defRPr sz="1000">
                <a:solidFill>
                  <a:schemeClr val="tx1">
                    <a:lumMod val="85000"/>
                    <a:lumOff val="15000"/>
                  </a:schemeClr>
                </a:solidFill>
                <a:latin typeface="思源黑体 CN Normal" panose="020B0400000000000000" pitchFamily="34" charset="-122"/>
                <a:ea typeface="思源黑体 CN Normal" panose="020B0400000000000000" pitchFamily="34" charset="-122"/>
              </a:defRPr>
            </a:lvl1pPr>
          </a:lstStyle>
          <a:p>
            <a:pPr algn="l"/>
            <a:r>
              <a:rPr lang="zh-CN" altLang="en-US" sz="1400" dirty="0">
                <a:solidFill>
                  <a:schemeClr val="bg1"/>
                </a:solidFill>
                <a:latin typeface="Arial" panose="020B0604020202090204" pitchFamily="34" charset="0"/>
                <a:ea typeface="黑体" panose="02010609060101010101" charset="-122"/>
              </a:rPr>
              <a:t>为合作伙伴定制开发冷机助力中国第一款主动式温控航空箱正式通过中国民航局适航认证</a:t>
            </a:r>
            <a:endParaRPr lang="zh-CN" altLang="en-US" sz="1400" dirty="0">
              <a:solidFill>
                <a:schemeClr val="bg1"/>
              </a:solidFill>
              <a:latin typeface="Arial" panose="020B0604020202090204" pitchFamily="34" charset="0"/>
              <a:ea typeface="黑体" panose="02010609060101010101" charset="-122"/>
            </a:endParaRPr>
          </a:p>
        </p:txBody>
      </p:sp>
      <p:pic>
        <p:nvPicPr>
          <p:cNvPr id="165" name="图形 16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879965" y="1395730"/>
            <a:ext cx="551180" cy="454660"/>
          </a:xfrm>
          <a:prstGeom prst="rect">
            <a:avLst/>
          </a:prstGeom>
        </p:spPr>
      </p:pic>
      <p:sp>
        <p:nvSpPr>
          <p:cNvPr id="166" name="文本框 165"/>
          <p:cNvSpPr txBox="1"/>
          <p:nvPr/>
        </p:nvSpPr>
        <p:spPr>
          <a:xfrm>
            <a:off x="9029065" y="1879600"/>
            <a:ext cx="2229485" cy="1209675"/>
          </a:xfrm>
          <a:prstGeom prst="rect">
            <a:avLst/>
          </a:prstGeom>
          <a:noFill/>
        </p:spPr>
        <p:txBody>
          <a:bodyPr wrap="square">
            <a:spAutoFit/>
          </a:bodyPr>
          <a:lstStyle>
            <a:defPPr>
              <a:defRPr lang="zh-CN"/>
            </a:defPPr>
            <a:lvl1pPr indent="0" algn="just">
              <a:lnSpc>
                <a:spcPct val="130000"/>
              </a:lnSpc>
              <a:buFont typeface="Arial" panose="020B0604020202090204" pitchFamily="34" charset="0"/>
              <a:buNone/>
              <a:defRPr sz="1000">
                <a:solidFill>
                  <a:schemeClr val="tx1">
                    <a:lumMod val="85000"/>
                    <a:lumOff val="15000"/>
                  </a:schemeClr>
                </a:solidFill>
                <a:latin typeface="思源黑体 CN Normal" panose="020B0400000000000000" pitchFamily="34" charset="-122"/>
                <a:ea typeface="思源黑体 CN Normal" panose="020B0400000000000000" pitchFamily="34" charset="-122"/>
              </a:defRPr>
            </a:lvl1pPr>
          </a:lstStyle>
          <a:p>
            <a:pPr algn="l"/>
            <a:r>
              <a:rPr lang="zh-CN" altLang="en-US" sz="1400" dirty="0">
                <a:solidFill>
                  <a:schemeClr val="bg1"/>
                </a:solidFill>
                <a:latin typeface="Arial" panose="020B0604020202090204" pitchFamily="34" charset="0"/>
                <a:ea typeface="黑体" panose="02010609060101010101" charset="-122"/>
                <a:cs typeface="黑体" panose="02010609060101010101" charset="-122"/>
              </a:rPr>
              <a:t>英维克“环控云”平台、小程序远程管理机组，大数据支撑预防性维护及快速故障定位</a:t>
            </a:r>
            <a:endParaRPr lang="zh-CN" altLang="en-US" sz="1400" dirty="0">
              <a:solidFill>
                <a:schemeClr val="bg1"/>
              </a:solidFill>
              <a:latin typeface="Arial" panose="020B0604020202090204" pitchFamily="34" charset="0"/>
              <a:ea typeface="黑体" panose="02010609060101010101" charset="-122"/>
              <a:cs typeface="黑体" panose="02010609060101010101" charset="-122"/>
            </a:endParaRPr>
          </a:p>
        </p:txBody>
      </p:sp>
      <p:grpSp>
        <p:nvGrpSpPr>
          <p:cNvPr id="167" name="组合 166"/>
          <p:cNvGrpSpPr/>
          <p:nvPr/>
        </p:nvGrpSpPr>
        <p:grpSpPr>
          <a:xfrm>
            <a:off x="1344295" y="4201535"/>
            <a:ext cx="1321435" cy="306705"/>
            <a:chOff x="814840" y="4232150"/>
            <a:chExt cx="1554176" cy="360948"/>
          </a:xfrm>
        </p:grpSpPr>
        <p:sp>
          <p:nvSpPr>
            <p:cNvPr id="169" name="矩形 168"/>
            <p:cNvSpPr/>
            <p:nvPr/>
          </p:nvSpPr>
          <p:spPr>
            <a:xfrm>
              <a:off x="814840" y="4288156"/>
              <a:ext cx="1554176" cy="262652"/>
            </a:xfrm>
            <a:prstGeom prst="rect">
              <a:avLst/>
            </a:prstGeom>
            <a:gradFill flip="none" rotWithShape="1">
              <a:gsLst>
                <a:gs pos="0">
                  <a:schemeClr val="tx1">
                    <a:alpha val="0"/>
                  </a:schemeClr>
                </a:gs>
                <a:gs pos="100000">
                  <a:schemeClr val="tx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1400">
                <a:latin typeface="黑体" panose="02010609060101010101" charset="-122"/>
                <a:ea typeface="黑体" panose="02010609060101010101" charset="-122"/>
              </a:endParaRPr>
            </a:p>
          </p:txBody>
        </p:sp>
        <p:sp>
          <p:nvSpPr>
            <p:cNvPr id="170" name="文本框 11"/>
            <p:cNvSpPr txBox="1">
              <a:spLocks noChangeArrowheads="1"/>
            </p:cNvSpPr>
            <p:nvPr/>
          </p:nvSpPr>
          <p:spPr bwMode="auto">
            <a:xfrm>
              <a:off x="1047245" y="4232150"/>
              <a:ext cx="1320909" cy="360948"/>
            </a:xfrm>
            <a:prstGeom prst="rect">
              <a:avLst/>
            </a:prstGeom>
            <a:noFill/>
          </p:spPr>
          <p:txBody>
            <a:bodyPr wrap="square" rtlCol="0">
              <a:spAutoFit/>
            </a:bodyPr>
            <a:lstStyle>
              <a:defPPr>
                <a:defRPr lang="zh-CN"/>
              </a:defPPr>
              <a:lvl1pPr algn="ctr">
                <a:defRPr sz="1200">
                  <a:solidFill>
                    <a:srgbClr val="132F6E"/>
                  </a:solidFill>
                  <a:latin typeface="思源黑体 CN Normal" panose="020B0400000000000000" pitchFamily="34" charset="-122"/>
                  <a:ea typeface="思源黑体 CN Normal" panose="020B0400000000000000" pitchFamily="34" charset="-122"/>
                </a:defRPr>
              </a:lvl1pPr>
            </a:lstStyle>
            <a:p>
              <a:pPr algn="r"/>
              <a:r>
                <a:rPr lang="zh-CN" altLang="en-US" sz="1400" dirty="0">
                  <a:solidFill>
                    <a:schemeClr val="bg1"/>
                  </a:solidFill>
                  <a:latin typeface="Arial" panose="020B0604020202090204" pitchFamily="34" charset="0"/>
                  <a:ea typeface="黑体" panose="02010609060101010101" charset="-122"/>
                  <a:sym typeface="微软雅黑" panose="020B0503020204020204" charset="-122"/>
                </a:rPr>
                <a:t>航空冷藏箱</a:t>
              </a:r>
              <a:endParaRPr lang="zh-CN" altLang="en-US" sz="1400" dirty="0">
                <a:solidFill>
                  <a:schemeClr val="bg1"/>
                </a:solidFill>
                <a:latin typeface="Arial" panose="020B0604020202090204" pitchFamily="34" charset="0"/>
                <a:ea typeface="黑体" panose="02010609060101010101" charset="-122"/>
                <a:sym typeface="微软雅黑" panose="020B0503020204020204" charset="-122"/>
              </a:endParaRPr>
            </a:p>
          </p:txBody>
        </p:sp>
      </p:grpSp>
      <p:grpSp>
        <p:nvGrpSpPr>
          <p:cNvPr id="171" name="组合 170"/>
          <p:cNvGrpSpPr/>
          <p:nvPr/>
        </p:nvGrpSpPr>
        <p:grpSpPr>
          <a:xfrm>
            <a:off x="2849245" y="3319145"/>
            <a:ext cx="1521462" cy="1189142"/>
            <a:chOff x="2412632" y="3193704"/>
            <a:chExt cx="1787693" cy="1397995"/>
          </a:xfrm>
        </p:grpSpPr>
        <p:sp>
          <p:nvSpPr>
            <p:cNvPr id="172" name="矩形 171"/>
            <p:cNvSpPr/>
            <p:nvPr/>
          </p:nvSpPr>
          <p:spPr>
            <a:xfrm>
              <a:off x="2412632" y="3193704"/>
              <a:ext cx="1786049" cy="1350737"/>
            </a:xfrm>
            <a:prstGeom prst="rect">
              <a:avLst/>
            </a:prstGeom>
            <a:blipFill rotWithShape="1">
              <a:blip r:embed="rId8">
                <a:extLst>
                  <a:ext uri="{BEBA8EAE-BF5A-486C-A8C5-ECC9F3942E4B}">
                    <a14:imgProps xmlns:a14="http://schemas.microsoft.com/office/drawing/2010/main">
                      <a14:imgLayer r:embed="rId9">
                        <a14:imgEffect>
                          <a14:brightnessContrast bright="10000"/>
                        </a14:imgEffect>
                        <a14:imgEffect>
                          <a14:sharpenSoften amount="15000"/>
                        </a14:imgEffect>
                      </a14:imgLayer>
                    </a14:imgProps>
                  </a:ext>
                </a:extLst>
              </a:blip>
              <a:stretch>
                <a:fillRect/>
              </a:stretch>
            </a:bli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黑体" panose="02010609060101010101" charset="-122"/>
                <a:ea typeface="黑体" panose="02010609060101010101" charset="-122"/>
              </a:endParaRPr>
            </a:p>
          </p:txBody>
        </p:sp>
        <p:sp>
          <p:nvSpPr>
            <p:cNvPr id="173" name="矩形 172"/>
            <p:cNvSpPr/>
            <p:nvPr/>
          </p:nvSpPr>
          <p:spPr>
            <a:xfrm>
              <a:off x="2994976" y="4287594"/>
              <a:ext cx="1205349" cy="261803"/>
            </a:xfrm>
            <a:prstGeom prst="rect">
              <a:avLst/>
            </a:prstGeom>
            <a:gradFill>
              <a:gsLst>
                <a:gs pos="0">
                  <a:schemeClr val="tx1">
                    <a:alpha val="0"/>
                  </a:schemeClr>
                </a:gs>
                <a:gs pos="100000">
                  <a:schemeClr val="tx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1400">
                <a:latin typeface="黑体" panose="02010609060101010101" charset="-122"/>
                <a:ea typeface="黑体" panose="02010609060101010101" charset="-122"/>
              </a:endParaRPr>
            </a:p>
          </p:txBody>
        </p:sp>
        <p:sp>
          <p:nvSpPr>
            <p:cNvPr id="174" name="文本框 11"/>
            <p:cNvSpPr txBox="1">
              <a:spLocks noChangeArrowheads="1"/>
            </p:cNvSpPr>
            <p:nvPr/>
          </p:nvSpPr>
          <p:spPr bwMode="auto">
            <a:xfrm>
              <a:off x="2674275" y="4231126"/>
              <a:ext cx="1501426" cy="360573"/>
            </a:xfrm>
            <a:prstGeom prst="rect">
              <a:avLst/>
            </a:prstGeom>
            <a:noFill/>
          </p:spPr>
          <p:txBody>
            <a:bodyPr wrap="square" rtlCol="0">
              <a:spAutoFit/>
            </a:bodyPr>
            <a:lstStyle>
              <a:defPPr>
                <a:defRPr lang="zh-CN"/>
              </a:defPPr>
              <a:lvl1pPr algn="ctr">
                <a:defRPr sz="1200">
                  <a:solidFill>
                    <a:srgbClr val="132F6E"/>
                  </a:solidFill>
                  <a:latin typeface="思源黑体 CN Normal" panose="020B0400000000000000" pitchFamily="34" charset="-122"/>
                  <a:ea typeface="思源黑体 CN Normal" panose="020B0400000000000000" pitchFamily="34" charset="-122"/>
                </a:defRPr>
              </a:lvl1pPr>
            </a:lstStyle>
            <a:p>
              <a:pPr algn="r"/>
              <a:r>
                <a:rPr lang="zh-CN" altLang="en-US" sz="1400" dirty="0">
                  <a:solidFill>
                    <a:schemeClr val="bg1"/>
                  </a:solidFill>
                  <a:latin typeface="Arial" panose="020B0604020202090204" pitchFamily="34" charset="0"/>
                  <a:ea typeface="黑体" panose="02010609060101010101" charset="-122"/>
                  <a:sym typeface="微软雅黑" panose="020B0503020204020204" charset="-122"/>
                </a:rPr>
                <a:t>冷链铁路运输</a:t>
              </a:r>
              <a:endParaRPr lang="zh-CN" altLang="en-US" sz="1400" dirty="0">
                <a:solidFill>
                  <a:schemeClr val="bg1"/>
                </a:solidFill>
                <a:latin typeface="Arial" panose="020B0604020202090204" pitchFamily="34" charset="0"/>
                <a:ea typeface="黑体" panose="02010609060101010101" charset="-122"/>
                <a:sym typeface="微软雅黑" panose="020B0503020204020204" charset="-122"/>
              </a:endParaRPr>
            </a:p>
          </p:txBody>
        </p:sp>
      </p:grpSp>
      <p:grpSp>
        <p:nvGrpSpPr>
          <p:cNvPr id="175" name="组合 174"/>
          <p:cNvGrpSpPr/>
          <p:nvPr/>
        </p:nvGrpSpPr>
        <p:grpSpPr>
          <a:xfrm>
            <a:off x="4598035" y="3315970"/>
            <a:ext cx="1697990" cy="1173480"/>
            <a:chOff x="4249647" y="3193705"/>
            <a:chExt cx="1966276" cy="1358826"/>
          </a:xfrm>
        </p:grpSpPr>
        <p:sp>
          <p:nvSpPr>
            <p:cNvPr id="176" name="矩形 175"/>
            <p:cNvSpPr/>
            <p:nvPr/>
          </p:nvSpPr>
          <p:spPr>
            <a:xfrm>
              <a:off x="4249647" y="3193705"/>
              <a:ext cx="1966276" cy="1350738"/>
            </a:xfrm>
            <a:prstGeom prst="rect">
              <a:avLst/>
            </a:prstGeom>
            <a:blipFill rotWithShape="1">
              <a:blip r:embed="rId10">
                <a:extLst>
                  <a:ext uri="{BEBA8EAE-BF5A-486C-A8C5-ECC9F3942E4B}">
                    <a14:imgProps xmlns:a14="http://schemas.microsoft.com/office/drawing/2010/main">
                      <a14:imgLayer r:embed="rId11">
                        <a14:imgEffect>
                          <a14:brightnessContrast bright="10000"/>
                        </a14:imgEffect>
                        <a14:imgEffect>
                          <a14:sharpenSoften amount="15000"/>
                        </a14:imgEffect>
                      </a14:imgLayer>
                    </a14:imgProps>
                  </a:ext>
                </a:extLst>
              </a:blip>
              <a:stretch>
                <a:fillRect/>
              </a:stretch>
            </a:bli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黑体" panose="02010609060101010101" charset="-122"/>
                <a:ea typeface="黑体" panose="02010609060101010101" charset="-122"/>
              </a:endParaRPr>
            </a:p>
          </p:txBody>
        </p:sp>
        <p:sp>
          <p:nvSpPr>
            <p:cNvPr id="177" name="矩形 176"/>
            <p:cNvSpPr/>
            <p:nvPr/>
          </p:nvSpPr>
          <p:spPr>
            <a:xfrm>
              <a:off x="4928887" y="4282111"/>
              <a:ext cx="1286813" cy="261803"/>
            </a:xfrm>
            <a:prstGeom prst="rect">
              <a:avLst/>
            </a:prstGeom>
            <a:gradFill>
              <a:gsLst>
                <a:gs pos="0">
                  <a:schemeClr val="tx1">
                    <a:alpha val="0"/>
                  </a:schemeClr>
                </a:gs>
                <a:gs pos="100000">
                  <a:schemeClr val="tx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1400">
                <a:latin typeface="黑体" panose="02010609060101010101" charset="-122"/>
                <a:ea typeface="黑体" panose="02010609060101010101" charset="-122"/>
              </a:endParaRPr>
            </a:p>
          </p:txBody>
        </p:sp>
        <p:sp>
          <p:nvSpPr>
            <p:cNvPr id="178" name="文本框 11"/>
            <p:cNvSpPr txBox="1">
              <a:spLocks noChangeArrowheads="1"/>
            </p:cNvSpPr>
            <p:nvPr/>
          </p:nvSpPr>
          <p:spPr bwMode="auto">
            <a:xfrm>
              <a:off x="4693787" y="4197383"/>
              <a:ext cx="1522136" cy="355148"/>
            </a:xfrm>
            <a:prstGeom prst="rect">
              <a:avLst/>
            </a:prstGeom>
            <a:noFill/>
          </p:spPr>
          <p:txBody>
            <a:bodyPr wrap="square" rtlCol="0">
              <a:spAutoFit/>
            </a:bodyPr>
            <a:lstStyle>
              <a:defPPr>
                <a:defRPr lang="zh-CN"/>
              </a:defPPr>
              <a:lvl1pPr algn="ctr">
                <a:defRPr sz="1200">
                  <a:solidFill>
                    <a:srgbClr val="132F6E"/>
                  </a:solidFill>
                  <a:latin typeface="思源黑体 CN Normal" panose="020B0400000000000000" pitchFamily="34" charset="-122"/>
                  <a:ea typeface="思源黑体 CN Normal" panose="020B0400000000000000" pitchFamily="34" charset="-122"/>
                </a:defRPr>
              </a:lvl1pPr>
            </a:lstStyle>
            <a:p>
              <a:pPr algn="r"/>
              <a:r>
                <a:rPr lang="zh-CN" altLang="en-US" sz="1400" dirty="0">
                  <a:solidFill>
                    <a:schemeClr val="bg1"/>
                  </a:solidFill>
                  <a:latin typeface="Arial" panose="020B0604020202090204" pitchFamily="34" charset="0"/>
                  <a:ea typeface="黑体" panose="02010609060101010101" charset="-122"/>
                  <a:sym typeface="微软雅黑" panose="020B0503020204020204" charset="-122"/>
                </a:rPr>
                <a:t>冷链公路运输</a:t>
              </a:r>
              <a:endParaRPr lang="zh-CN" altLang="en-US" sz="1400" dirty="0">
                <a:solidFill>
                  <a:schemeClr val="bg1"/>
                </a:solidFill>
                <a:latin typeface="Arial" panose="020B0604020202090204" pitchFamily="34" charset="0"/>
                <a:ea typeface="黑体" panose="02010609060101010101" charset="-122"/>
                <a:sym typeface="微软雅黑" panose="020B0503020204020204" charset="-122"/>
              </a:endParaRPr>
            </a:p>
          </p:txBody>
        </p:sp>
      </p:grpSp>
      <p:sp>
        <p:nvSpPr>
          <p:cNvPr id="179" name="矩形 178"/>
          <p:cNvSpPr/>
          <p:nvPr/>
        </p:nvSpPr>
        <p:spPr>
          <a:xfrm>
            <a:off x="8136255" y="4201795"/>
            <a:ext cx="2229485" cy="263525"/>
          </a:xfrm>
          <a:prstGeom prst="rect">
            <a:avLst/>
          </a:prstGeom>
          <a:gradFill>
            <a:gsLst>
              <a:gs pos="0">
                <a:schemeClr val="tx1">
                  <a:alpha val="0"/>
                </a:schemeClr>
              </a:gs>
              <a:gs pos="100000">
                <a:schemeClr val="tx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5" dirty="0">
              <a:ea typeface="黑体" panose="02010609060101010101" charset="-122"/>
            </a:endParaRPr>
          </a:p>
        </p:txBody>
      </p:sp>
      <p:sp>
        <p:nvSpPr>
          <p:cNvPr id="180" name="文本框 11"/>
          <p:cNvSpPr txBox="1">
            <a:spLocks noChangeArrowheads="1"/>
          </p:cNvSpPr>
          <p:nvPr/>
        </p:nvSpPr>
        <p:spPr bwMode="auto">
          <a:xfrm>
            <a:off x="6653530" y="4174490"/>
            <a:ext cx="4666615" cy="306705"/>
          </a:xfrm>
          <a:prstGeom prst="rect">
            <a:avLst/>
          </a:prstGeom>
          <a:solidFill>
            <a:schemeClr val="tx1">
              <a:alpha val="43000"/>
            </a:schemeClr>
          </a:solidFill>
        </p:spPr>
        <p:txBody>
          <a:bodyPr wrap="square" rtlCol="0">
            <a:spAutoFit/>
          </a:bodyPr>
          <a:lstStyle>
            <a:defPPr>
              <a:defRPr lang="zh-CN"/>
            </a:defPPr>
            <a:lvl1pPr algn="ctr">
              <a:defRPr sz="1200">
                <a:solidFill>
                  <a:srgbClr val="132F6E"/>
                </a:solidFill>
                <a:latin typeface="思源黑体 CN Normal" panose="020B0400000000000000" pitchFamily="34" charset="-122"/>
                <a:ea typeface="思源黑体 CN Normal" panose="020B0400000000000000" pitchFamily="34" charset="-122"/>
              </a:defRPr>
            </a:lvl1pPr>
          </a:lstStyle>
          <a:p>
            <a:r>
              <a:rPr lang="zh-CN" altLang="en-US" sz="1400" dirty="0">
                <a:solidFill>
                  <a:schemeClr val="bg1"/>
                </a:solidFill>
                <a:latin typeface="Arial" panose="020B0604020202090204" pitchFamily="34" charset="0"/>
                <a:ea typeface="黑体" panose="02010609060101010101" charset="-122"/>
                <a:sym typeface="微软雅黑" panose="020B0503020204020204" charset="-122"/>
              </a:rPr>
              <a:t>冷链城配运输</a:t>
            </a:r>
            <a:endParaRPr lang="zh-CN" altLang="en-US" sz="1400" dirty="0">
              <a:solidFill>
                <a:schemeClr val="bg1"/>
              </a:solidFill>
              <a:latin typeface="Arial" panose="020B0604020202090204" pitchFamily="34" charset="0"/>
              <a:ea typeface="黑体" panose="02010609060101010101" charset="-122"/>
              <a:sym typeface="微软雅黑" panose="020B0503020204020204" charset="-122"/>
            </a:endParaRPr>
          </a:p>
        </p:txBody>
      </p:sp>
      <p:grpSp>
        <p:nvGrpSpPr>
          <p:cNvPr id="181" name="组合 180"/>
          <p:cNvGrpSpPr/>
          <p:nvPr/>
        </p:nvGrpSpPr>
        <p:grpSpPr>
          <a:xfrm>
            <a:off x="4196080" y="4727575"/>
            <a:ext cx="2621280" cy="950595"/>
            <a:chOff x="2581552" y="5608705"/>
            <a:chExt cx="3221721" cy="900048"/>
          </a:xfrm>
        </p:grpSpPr>
        <p:pic>
          <p:nvPicPr>
            <p:cNvPr id="182" name="图片 181" descr="E:\文档\01 冷链\04 公司、产品介绍\产品照片\电车公告图\ET600D\正1.png正1"/>
            <p:cNvPicPr>
              <a:picLocks noChangeAspect="1"/>
            </p:cNvPicPr>
            <p:nvPr/>
          </p:nvPicPr>
          <p:blipFill>
            <a:blip r:embed="rId12"/>
            <a:srcRect l="16758" t="38991" r="20838" b="14922"/>
            <a:stretch>
              <a:fillRect/>
            </a:stretch>
          </p:blipFill>
          <p:spPr>
            <a:xfrm>
              <a:off x="2581552" y="5608705"/>
              <a:ext cx="1635852" cy="805831"/>
            </a:xfrm>
            <a:prstGeom prst="rect">
              <a:avLst/>
            </a:prstGeom>
          </p:spPr>
        </p:pic>
        <p:pic>
          <p:nvPicPr>
            <p:cNvPr id="183" name="图片 182" descr="图片49"/>
            <p:cNvPicPr>
              <a:picLocks noChangeAspect="1"/>
            </p:cNvPicPr>
            <p:nvPr/>
          </p:nvPicPr>
          <p:blipFill>
            <a:blip r:embed="rId13"/>
            <a:stretch>
              <a:fillRect/>
            </a:stretch>
          </p:blipFill>
          <p:spPr>
            <a:xfrm>
              <a:off x="4320539" y="5658922"/>
              <a:ext cx="1482734" cy="849831"/>
            </a:xfrm>
            <a:prstGeom prst="rect">
              <a:avLst/>
            </a:prstGeom>
          </p:spPr>
        </p:pic>
      </p:grpSp>
      <p:sp>
        <p:nvSpPr>
          <p:cNvPr id="184" name="TextBox 40"/>
          <p:cNvSpPr txBox="1"/>
          <p:nvPr/>
        </p:nvSpPr>
        <p:spPr>
          <a:xfrm>
            <a:off x="1357630" y="5721350"/>
            <a:ext cx="1987550" cy="306705"/>
          </a:xfrm>
          <a:prstGeom prst="rect">
            <a:avLst/>
          </a:prstGeom>
          <a:noFill/>
        </p:spPr>
        <p:txBody>
          <a:bodyPr wrap="square" rtlCol="0">
            <a:spAutoFit/>
          </a:bodyPr>
          <a:lstStyle>
            <a:defPPr>
              <a:defRPr lang="zh-CN"/>
            </a:defPPr>
            <a:lvl1pPr algn="ctr">
              <a:defRPr sz="1200">
                <a:solidFill>
                  <a:srgbClr val="132F6E"/>
                </a:solidFill>
                <a:latin typeface="思源黑体 CN Medium" panose="020B0600000000000000" charset="-122"/>
                <a:ea typeface="思源黑体 CN Medium" panose="020B0600000000000000" charset="-122"/>
              </a:defRPr>
            </a:lvl1pPr>
          </a:lstStyle>
          <a:p>
            <a:r>
              <a:rPr lang="zh-CN" altLang="en-US" sz="1400" dirty="0">
                <a:latin typeface="Arial" panose="020B0604020202090204" pitchFamily="34" charset="0"/>
                <a:ea typeface="黑体" panose="02010609060101010101" charset="-122"/>
              </a:rPr>
              <a:t>纯电动冷冻冷藏机组</a:t>
            </a:r>
            <a:endParaRPr lang="zh-CN" altLang="en-US" sz="1400" dirty="0">
              <a:latin typeface="Arial" panose="020B0604020202090204" pitchFamily="34" charset="0"/>
              <a:ea typeface="黑体" panose="02010609060101010101" charset="-122"/>
            </a:endParaRPr>
          </a:p>
        </p:txBody>
      </p:sp>
      <p:sp>
        <p:nvSpPr>
          <p:cNvPr id="185" name="TextBox 40"/>
          <p:cNvSpPr txBox="1"/>
          <p:nvPr/>
        </p:nvSpPr>
        <p:spPr>
          <a:xfrm>
            <a:off x="3903345" y="5721350"/>
            <a:ext cx="3067050" cy="306705"/>
          </a:xfrm>
          <a:prstGeom prst="rect">
            <a:avLst/>
          </a:prstGeom>
          <a:noFill/>
        </p:spPr>
        <p:txBody>
          <a:bodyPr wrap="square" rtlCol="0">
            <a:spAutoFit/>
          </a:bodyPr>
          <a:lstStyle>
            <a:defPPr>
              <a:defRPr lang="zh-CN"/>
            </a:defPPr>
            <a:lvl1pPr algn="ctr">
              <a:defRPr sz="1200">
                <a:solidFill>
                  <a:srgbClr val="132F6E"/>
                </a:solidFill>
                <a:latin typeface="思源黑体 CN Medium" panose="020B0600000000000000" charset="-122"/>
                <a:ea typeface="思源黑体 CN Medium" panose="020B0600000000000000" charset="-122"/>
              </a:defRPr>
            </a:lvl1pPr>
          </a:lstStyle>
          <a:p>
            <a:r>
              <a:rPr lang="zh-CN" altLang="en-US" sz="1400" dirty="0">
                <a:latin typeface="Arial" panose="020B0604020202090204" pitchFamily="34" charset="0"/>
                <a:ea typeface="黑体" panose="02010609060101010101" charset="-122"/>
              </a:rPr>
              <a:t>非独立冷冻冷藏机组</a:t>
            </a:r>
            <a:endParaRPr lang="zh-CN" altLang="en-US" sz="1400" dirty="0">
              <a:latin typeface="Arial" panose="020B0604020202090204" pitchFamily="34" charset="0"/>
              <a:ea typeface="黑体" panose="02010609060101010101" charset="-122"/>
            </a:endParaRPr>
          </a:p>
        </p:txBody>
      </p:sp>
      <p:grpSp>
        <p:nvGrpSpPr>
          <p:cNvPr id="186" name="组合 185"/>
          <p:cNvGrpSpPr/>
          <p:nvPr/>
        </p:nvGrpSpPr>
        <p:grpSpPr>
          <a:xfrm>
            <a:off x="7274560" y="5587365"/>
            <a:ext cx="868680" cy="360045"/>
            <a:chOff x="6598662" y="4907866"/>
            <a:chExt cx="1056789" cy="439091"/>
          </a:xfrm>
        </p:grpSpPr>
        <p:pic>
          <p:nvPicPr>
            <p:cNvPr id="187" name="图片 186" descr="顺丰"/>
            <p:cNvPicPr>
              <a:picLocks noChangeAspect="1"/>
            </p:cNvPicPr>
            <p:nvPr/>
          </p:nvPicPr>
          <p:blipFill>
            <a:blip r:embed="rId14"/>
            <a:stretch>
              <a:fillRect/>
            </a:stretch>
          </p:blipFill>
          <p:spPr>
            <a:xfrm>
              <a:off x="6732718" y="5019059"/>
              <a:ext cx="788677" cy="216705"/>
            </a:xfrm>
            <a:prstGeom prst="rect">
              <a:avLst/>
            </a:prstGeom>
          </p:spPr>
        </p:pic>
        <p:sp>
          <p:nvSpPr>
            <p:cNvPr id="188" name="矩形: 圆角 69"/>
            <p:cNvSpPr/>
            <p:nvPr/>
          </p:nvSpPr>
          <p:spPr>
            <a:xfrm>
              <a:off x="6598662" y="4907866"/>
              <a:ext cx="1056789" cy="439091"/>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795" b="0" i="0" baseline="0" noProof="0" dirty="0">
                <a:ln>
                  <a:noFill/>
                </a:ln>
                <a:solidFill>
                  <a:prstClr val="white"/>
                </a:solidFill>
                <a:effectLst/>
                <a:uLnTx/>
                <a:uFillTx/>
                <a:latin typeface="Segoe UI" panose="020B0502040204020203"/>
                <a:ea typeface="黑体" panose="02010609060101010101" charset="-122"/>
                <a:cs typeface="+mn-cs"/>
              </a:endParaRPr>
            </a:p>
          </p:txBody>
        </p:sp>
      </p:grpSp>
      <p:grpSp>
        <p:nvGrpSpPr>
          <p:cNvPr id="189" name="组合 188"/>
          <p:cNvGrpSpPr/>
          <p:nvPr/>
        </p:nvGrpSpPr>
        <p:grpSpPr>
          <a:xfrm>
            <a:off x="8297545" y="5151120"/>
            <a:ext cx="868680" cy="360045"/>
            <a:chOff x="6598662" y="5538871"/>
            <a:chExt cx="1056789" cy="439091"/>
          </a:xfrm>
        </p:grpSpPr>
        <p:pic>
          <p:nvPicPr>
            <p:cNvPr id="190" name="图片 189"/>
            <p:cNvPicPr>
              <a:picLocks noChangeAspect="1"/>
            </p:cNvPicPr>
            <p:nvPr/>
          </p:nvPicPr>
          <p:blipFill rotWithShape="1">
            <a:blip r:embed="rId15"/>
            <a:srcRect t="22324" b="18039"/>
            <a:stretch>
              <a:fillRect/>
            </a:stretch>
          </p:blipFill>
          <p:spPr>
            <a:xfrm>
              <a:off x="6809800" y="5592820"/>
              <a:ext cx="634513" cy="331192"/>
            </a:xfrm>
            <a:prstGeom prst="rect">
              <a:avLst/>
            </a:prstGeom>
          </p:spPr>
        </p:pic>
        <p:sp>
          <p:nvSpPr>
            <p:cNvPr id="191" name="矩形: 圆角 72"/>
            <p:cNvSpPr/>
            <p:nvPr/>
          </p:nvSpPr>
          <p:spPr>
            <a:xfrm>
              <a:off x="6598662" y="5538871"/>
              <a:ext cx="1056789" cy="439091"/>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795" b="0" i="0" baseline="0" noProof="0" dirty="0">
                <a:ln>
                  <a:noFill/>
                </a:ln>
                <a:solidFill>
                  <a:prstClr val="white"/>
                </a:solidFill>
                <a:effectLst/>
                <a:uLnTx/>
                <a:uFillTx/>
                <a:latin typeface="Segoe UI" panose="020B0502040204020203"/>
                <a:ea typeface="黑体" panose="02010609060101010101" charset="-122"/>
                <a:cs typeface="+mn-cs"/>
              </a:endParaRPr>
            </a:p>
          </p:txBody>
        </p:sp>
      </p:grpSp>
      <p:grpSp>
        <p:nvGrpSpPr>
          <p:cNvPr id="192" name="组合 191"/>
          <p:cNvGrpSpPr/>
          <p:nvPr/>
        </p:nvGrpSpPr>
        <p:grpSpPr>
          <a:xfrm>
            <a:off x="8301990" y="4713605"/>
            <a:ext cx="868680" cy="360045"/>
            <a:chOff x="7869222" y="4907866"/>
            <a:chExt cx="1056789" cy="439091"/>
          </a:xfrm>
        </p:grpSpPr>
        <p:pic>
          <p:nvPicPr>
            <p:cNvPr id="193" name="Picture 12"/>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8142442" y="4952893"/>
              <a:ext cx="510349" cy="3490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4" name="矩形: 圆角 76"/>
            <p:cNvSpPr/>
            <p:nvPr/>
          </p:nvSpPr>
          <p:spPr>
            <a:xfrm>
              <a:off x="7869222" y="4907866"/>
              <a:ext cx="1056789" cy="439091"/>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795" b="0" i="0" baseline="0" noProof="0" dirty="0">
                <a:ln>
                  <a:noFill/>
                </a:ln>
                <a:solidFill>
                  <a:prstClr val="white"/>
                </a:solidFill>
                <a:effectLst/>
                <a:uLnTx/>
                <a:uFillTx/>
                <a:latin typeface="Segoe UI" panose="020B0502040204020203"/>
                <a:ea typeface="黑体" panose="02010609060101010101" charset="-122"/>
                <a:cs typeface="+mn-cs"/>
              </a:endParaRPr>
            </a:p>
          </p:txBody>
        </p:sp>
      </p:grpSp>
      <p:pic>
        <p:nvPicPr>
          <p:cNvPr id="195" name="Picture 2"/>
          <p:cNvPicPr>
            <a:picLocks noChangeAspect="1" noChangeArrowheads="1"/>
          </p:cNvPicPr>
          <p:nvPr/>
        </p:nvPicPr>
        <p:blipFill rotWithShape="1">
          <a:blip r:embed="rId17">
            <a:extLst>
              <a:ext uri="{28A0092B-C50C-407E-A947-70E740481C1C}">
                <a14:useLocalDpi xmlns:a14="http://schemas.microsoft.com/office/drawing/2010/main" val="0"/>
              </a:ext>
            </a:extLst>
          </a:blip>
          <a:srcRect t="18941" b="22634"/>
          <a:stretch>
            <a:fillRect/>
          </a:stretch>
        </p:blipFill>
        <p:spPr bwMode="auto">
          <a:xfrm>
            <a:off x="9737725" y="4754880"/>
            <a:ext cx="1203325" cy="2990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96" name="组合 195"/>
          <p:cNvGrpSpPr/>
          <p:nvPr/>
        </p:nvGrpSpPr>
        <p:grpSpPr>
          <a:xfrm>
            <a:off x="7274560" y="5139690"/>
            <a:ext cx="868680" cy="360045"/>
            <a:chOff x="5367057" y="3723734"/>
            <a:chExt cx="766065" cy="318296"/>
          </a:xfrm>
        </p:grpSpPr>
        <p:sp>
          <p:nvSpPr>
            <p:cNvPr id="197" name="矩形: 圆角 75"/>
            <p:cNvSpPr/>
            <p:nvPr/>
          </p:nvSpPr>
          <p:spPr>
            <a:xfrm>
              <a:off x="5367057" y="3723734"/>
              <a:ext cx="766065" cy="318296"/>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795" b="0" i="0" baseline="0" noProof="0" dirty="0">
                <a:ln>
                  <a:noFill/>
                </a:ln>
                <a:solidFill>
                  <a:prstClr val="white"/>
                </a:solidFill>
                <a:effectLst/>
                <a:uLnTx/>
                <a:uFillTx/>
                <a:latin typeface="Segoe UI" panose="020B0502040204020203"/>
                <a:ea typeface="黑体" panose="02010609060101010101" charset="-122"/>
                <a:cs typeface="+mn-cs"/>
              </a:endParaRPr>
            </a:p>
          </p:txBody>
        </p:sp>
        <p:pic>
          <p:nvPicPr>
            <p:cNvPr id="198" name="Picture 7"/>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5385673" y="3795733"/>
              <a:ext cx="699674" cy="215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99" name="矩形: 圆角 78"/>
          <p:cNvSpPr/>
          <p:nvPr/>
        </p:nvSpPr>
        <p:spPr>
          <a:xfrm>
            <a:off x="9303385" y="4713605"/>
            <a:ext cx="1984375" cy="360045"/>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795" b="0" i="0" baseline="0" noProof="0" dirty="0">
              <a:ln>
                <a:noFill/>
              </a:ln>
              <a:solidFill>
                <a:prstClr val="white"/>
              </a:solidFill>
              <a:effectLst/>
              <a:uLnTx/>
              <a:uFillTx/>
              <a:latin typeface="Segoe UI" panose="020B0502040204020203"/>
              <a:ea typeface="黑体" panose="02010609060101010101" charset="-122"/>
              <a:cs typeface="+mn-cs"/>
            </a:endParaRPr>
          </a:p>
        </p:txBody>
      </p:sp>
      <p:grpSp>
        <p:nvGrpSpPr>
          <p:cNvPr id="200" name="组合 199"/>
          <p:cNvGrpSpPr/>
          <p:nvPr/>
        </p:nvGrpSpPr>
        <p:grpSpPr>
          <a:xfrm>
            <a:off x="9303385" y="5151120"/>
            <a:ext cx="1984375" cy="360045"/>
            <a:chOff x="9315794" y="5543841"/>
            <a:chExt cx="2415354" cy="439091"/>
          </a:xfrm>
        </p:grpSpPr>
        <p:pic>
          <p:nvPicPr>
            <p:cNvPr id="201" name="Picture 6"/>
            <p:cNvPicPr>
              <a:picLocks noChangeAspect="1" noChangeArrowheads="1"/>
            </p:cNvPicPr>
            <p:nvPr/>
          </p:nvPicPr>
          <p:blipFill rotWithShape="1">
            <a:blip r:embed="rId19" cstate="print">
              <a:extLst>
                <a:ext uri="{28A0092B-C50C-407E-A947-70E740481C1C}">
                  <a14:useLocalDpi xmlns:a14="http://schemas.microsoft.com/office/drawing/2010/main" val="0"/>
                </a:ext>
              </a:extLst>
            </a:blip>
            <a:srcRect l="7577" t="-13635" r="14839"/>
            <a:stretch>
              <a:fillRect/>
            </a:stretch>
          </p:blipFill>
          <p:spPr bwMode="auto">
            <a:xfrm>
              <a:off x="9978866" y="5576255"/>
              <a:ext cx="1089211" cy="374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2" name="矩形: 圆角 83"/>
            <p:cNvSpPr/>
            <p:nvPr/>
          </p:nvSpPr>
          <p:spPr>
            <a:xfrm>
              <a:off x="9315794" y="5543841"/>
              <a:ext cx="2415354" cy="439091"/>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795" b="0" i="0" baseline="0" noProof="0" dirty="0">
                <a:ln>
                  <a:noFill/>
                </a:ln>
                <a:solidFill>
                  <a:prstClr val="white"/>
                </a:solidFill>
                <a:effectLst/>
                <a:uLnTx/>
                <a:uFillTx/>
                <a:latin typeface="Segoe UI" panose="020B0502040204020203"/>
                <a:ea typeface="黑体" panose="02010609060101010101" charset="-122"/>
                <a:cs typeface="+mn-cs"/>
              </a:endParaRPr>
            </a:p>
          </p:txBody>
        </p:sp>
      </p:grpSp>
      <p:grpSp>
        <p:nvGrpSpPr>
          <p:cNvPr id="203" name="组合 202"/>
          <p:cNvGrpSpPr/>
          <p:nvPr/>
        </p:nvGrpSpPr>
        <p:grpSpPr>
          <a:xfrm>
            <a:off x="8301990" y="5584825"/>
            <a:ext cx="868680" cy="360045"/>
            <a:chOff x="7957228" y="5525683"/>
            <a:chExt cx="1056789" cy="439091"/>
          </a:xfrm>
        </p:grpSpPr>
        <p:pic>
          <p:nvPicPr>
            <p:cNvPr id="204" name="Picture 3"/>
            <p:cNvPicPr>
              <a:picLocks noChangeAspect="1" noChangeArrowheads="1"/>
            </p:cNvPicPr>
            <p:nvPr/>
          </p:nvPicPr>
          <p:blipFill rotWithShape="1">
            <a:blip r:embed="rId20" cstate="print">
              <a:extLst>
                <a:ext uri="{28A0092B-C50C-407E-A947-70E740481C1C}">
                  <a14:useLocalDpi xmlns:a14="http://schemas.microsoft.com/office/drawing/2010/main" val="0"/>
                </a:ext>
              </a:extLst>
            </a:blip>
            <a:srcRect t="22228" b="15483"/>
            <a:stretch>
              <a:fillRect/>
            </a:stretch>
          </p:blipFill>
          <p:spPr bwMode="auto">
            <a:xfrm>
              <a:off x="8139212" y="5580197"/>
              <a:ext cx="692820" cy="330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5" name="矩形: 圆角 87"/>
            <p:cNvSpPr/>
            <p:nvPr/>
          </p:nvSpPr>
          <p:spPr>
            <a:xfrm>
              <a:off x="7957228" y="5525683"/>
              <a:ext cx="1056789" cy="439091"/>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795" b="0" i="0" baseline="0" noProof="0" dirty="0">
                <a:ln>
                  <a:noFill/>
                </a:ln>
                <a:solidFill>
                  <a:prstClr val="white"/>
                </a:solidFill>
                <a:effectLst/>
                <a:uLnTx/>
                <a:uFillTx/>
                <a:latin typeface="Segoe UI" panose="020B0502040204020203"/>
                <a:ea typeface="黑体" panose="02010609060101010101" charset="-122"/>
                <a:cs typeface="+mn-cs"/>
              </a:endParaRPr>
            </a:p>
          </p:txBody>
        </p:sp>
      </p:grpSp>
      <p:grpSp>
        <p:nvGrpSpPr>
          <p:cNvPr id="206" name="组合 205"/>
          <p:cNvGrpSpPr/>
          <p:nvPr/>
        </p:nvGrpSpPr>
        <p:grpSpPr>
          <a:xfrm>
            <a:off x="9303385" y="5587365"/>
            <a:ext cx="868680" cy="360045"/>
            <a:chOff x="9315794" y="6144868"/>
            <a:chExt cx="1056789" cy="439091"/>
          </a:xfrm>
        </p:grpSpPr>
        <p:pic>
          <p:nvPicPr>
            <p:cNvPr id="207" name="图片 206"/>
            <p:cNvPicPr>
              <a:picLocks noChangeAspect="1"/>
            </p:cNvPicPr>
            <p:nvPr/>
          </p:nvPicPr>
          <p:blipFill rotWithShape="1">
            <a:blip r:embed="rId21"/>
            <a:srcRect t="14301" b="15405"/>
            <a:stretch>
              <a:fillRect/>
            </a:stretch>
          </p:blipFill>
          <p:spPr>
            <a:xfrm>
              <a:off x="9449484" y="6209464"/>
              <a:ext cx="789408" cy="309899"/>
            </a:xfrm>
            <a:prstGeom prst="rect">
              <a:avLst/>
            </a:prstGeom>
          </p:spPr>
        </p:pic>
        <p:sp>
          <p:nvSpPr>
            <p:cNvPr id="208" name="矩形: 圆角 93"/>
            <p:cNvSpPr/>
            <p:nvPr/>
          </p:nvSpPr>
          <p:spPr>
            <a:xfrm>
              <a:off x="9315794" y="6144868"/>
              <a:ext cx="1056789" cy="439091"/>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795" b="0" i="0" baseline="0" noProof="0" dirty="0">
                <a:ln>
                  <a:noFill/>
                </a:ln>
                <a:solidFill>
                  <a:prstClr val="white"/>
                </a:solidFill>
                <a:effectLst/>
                <a:uLnTx/>
                <a:uFillTx/>
                <a:latin typeface="Segoe UI" panose="020B0502040204020203"/>
                <a:ea typeface="黑体" panose="02010609060101010101" charset="-122"/>
                <a:cs typeface="+mn-cs"/>
              </a:endParaRPr>
            </a:p>
          </p:txBody>
        </p:sp>
      </p:grpSp>
      <p:grpSp>
        <p:nvGrpSpPr>
          <p:cNvPr id="209" name="组合 208"/>
          <p:cNvGrpSpPr/>
          <p:nvPr/>
        </p:nvGrpSpPr>
        <p:grpSpPr>
          <a:xfrm>
            <a:off x="10419080" y="5596255"/>
            <a:ext cx="868680" cy="360045"/>
            <a:chOff x="10674359" y="6155227"/>
            <a:chExt cx="1056789" cy="439091"/>
          </a:xfrm>
        </p:grpSpPr>
        <p:pic>
          <p:nvPicPr>
            <p:cNvPr id="210" name="图片 209" descr="八合里"/>
            <p:cNvPicPr>
              <a:picLocks noChangeAspect="1"/>
            </p:cNvPicPr>
            <p:nvPr/>
          </p:nvPicPr>
          <p:blipFill>
            <a:blip r:embed="rId22"/>
            <a:srcRect l="13337" r="8107"/>
            <a:stretch>
              <a:fillRect/>
            </a:stretch>
          </p:blipFill>
          <p:spPr>
            <a:xfrm>
              <a:off x="10912770" y="6162342"/>
              <a:ext cx="579966" cy="424861"/>
            </a:xfrm>
            <a:prstGeom prst="rect">
              <a:avLst/>
            </a:prstGeom>
          </p:spPr>
        </p:pic>
        <p:sp>
          <p:nvSpPr>
            <p:cNvPr id="211" name="矩形: 圆角 96"/>
            <p:cNvSpPr/>
            <p:nvPr/>
          </p:nvSpPr>
          <p:spPr>
            <a:xfrm>
              <a:off x="10674359" y="6155227"/>
              <a:ext cx="1056789" cy="439091"/>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795" b="0" i="0" baseline="0" noProof="0" dirty="0">
                <a:ln>
                  <a:noFill/>
                </a:ln>
                <a:solidFill>
                  <a:prstClr val="white"/>
                </a:solidFill>
                <a:effectLst/>
                <a:uLnTx/>
                <a:uFillTx/>
                <a:latin typeface="Segoe UI" panose="020B0502040204020203"/>
                <a:ea typeface="黑体" panose="02010609060101010101" charset="-122"/>
                <a:cs typeface="+mn-cs"/>
              </a:endParaRPr>
            </a:p>
          </p:txBody>
        </p:sp>
      </p:grpSp>
      <p:pic>
        <p:nvPicPr>
          <p:cNvPr id="218" name="图片 217" descr="ET400EM左侧面"/>
          <p:cNvPicPr>
            <a:picLocks noChangeAspect="1"/>
          </p:cNvPicPr>
          <p:nvPr/>
        </p:nvPicPr>
        <p:blipFill>
          <a:blip r:embed="rId23"/>
          <a:stretch>
            <a:fillRect/>
          </a:stretch>
        </p:blipFill>
        <p:spPr>
          <a:xfrm>
            <a:off x="2476500" y="4636135"/>
            <a:ext cx="1873250" cy="1129665"/>
          </a:xfrm>
          <a:prstGeom prst="rect">
            <a:avLst/>
          </a:prstGeom>
        </p:spPr>
      </p:pic>
      <p:grpSp>
        <p:nvGrpSpPr>
          <p:cNvPr id="7" name="组合 6"/>
          <p:cNvGrpSpPr/>
          <p:nvPr/>
        </p:nvGrpSpPr>
        <p:grpSpPr>
          <a:xfrm>
            <a:off x="7267575" y="4713605"/>
            <a:ext cx="868680" cy="359410"/>
            <a:chOff x="11445" y="7423"/>
            <a:chExt cx="1368" cy="566"/>
          </a:xfrm>
        </p:grpSpPr>
        <p:sp>
          <p:nvSpPr>
            <p:cNvPr id="5" name="矩形: 圆角 76"/>
            <p:cNvSpPr/>
            <p:nvPr/>
          </p:nvSpPr>
          <p:spPr>
            <a:xfrm>
              <a:off x="11445" y="7423"/>
              <a:ext cx="1368" cy="567"/>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795" b="0" i="0" baseline="0" noProof="0" dirty="0">
                <a:ln>
                  <a:noFill/>
                </a:ln>
                <a:solidFill>
                  <a:prstClr val="white"/>
                </a:solidFill>
                <a:effectLst/>
                <a:uLnTx/>
                <a:uFillTx/>
                <a:latin typeface="Segoe UI" panose="020B0502040204020203"/>
                <a:ea typeface="黑体" panose="02010609060101010101" charset="-122"/>
                <a:cs typeface="+mn-cs"/>
              </a:endParaRPr>
            </a:p>
          </p:txBody>
        </p:sp>
        <p:pic>
          <p:nvPicPr>
            <p:cNvPr id="6" name="图片 5"/>
            <p:cNvPicPr>
              <a:picLocks noChangeAspect="1"/>
            </p:cNvPicPr>
            <p:nvPr/>
          </p:nvPicPr>
          <p:blipFill>
            <a:blip r:embed="rId24"/>
            <a:stretch>
              <a:fillRect/>
            </a:stretch>
          </p:blipFill>
          <p:spPr>
            <a:xfrm>
              <a:off x="11858" y="7445"/>
              <a:ext cx="609" cy="522"/>
            </a:xfrm>
            <a:prstGeom prst="rect">
              <a:avLst/>
            </a:prstGeom>
          </p:spPr>
        </p:pic>
      </p:grpSp>
      <p:pic>
        <p:nvPicPr>
          <p:cNvPr id="8" name="图片 7" descr="e740c3e933835eef32b00f685dd5bb9"/>
          <p:cNvPicPr>
            <a:picLocks noChangeAspect="1"/>
          </p:cNvPicPr>
          <p:nvPr/>
        </p:nvPicPr>
        <p:blipFill>
          <a:blip r:embed="rId25"/>
          <a:stretch>
            <a:fillRect/>
          </a:stretch>
        </p:blipFill>
        <p:spPr>
          <a:xfrm>
            <a:off x="703580" y="4636135"/>
            <a:ext cx="1946275" cy="109410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lang="zh-CN" altLang="en-US" sz="3200" b="1" dirty="0">
                <a:latin typeface="Arial" panose="020B0604020202090204" pitchFamily="34" charset="0"/>
                <a:ea typeface="黑体" panose="02010609060101010101" charset="-122"/>
                <a:cs typeface="+mn-cs"/>
                <a:sym typeface="+mn-ea"/>
              </a:rPr>
              <a:t>研发投入</a:t>
            </a:r>
            <a:endParaRPr lang="zh-CN" altLang="en-US" sz="3200" b="1" dirty="0">
              <a:latin typeface="Arial" panose="020B0604020202090204" pitchFamily="34" charset="0"/>
              <a:ea typeface="黑体" panose="02010609060101010101" charset="-122"/>
              <a:cs typeface="+mn-cs"/>
              <a:sym typeface="+mn-ea"/>
            </a:endParaRPr>
          </a:p>
        </p:txBody>
      </p:sp>
      <p:sp>
        <p:nvSpPr>
          <p:cNvPr id="90" name="文本框 89"/>
          <p:cNvSpPr txBox="1"/>
          <p:nvPr/>
        </p:nvSpPr>
        <p:spPr>
          <a:xfrm>
            <a:off x="1775115" y="2079330"/>
            <a:ext cx="1915201" cy="368300"/>
          </a:xfrm>
          <a:prstGeom prst="rect">
            <a:avLst/>
          </a:prstGeom>
          <a:noFill/>
        </p:spPr>
        <p:txBody>
          <a:bodyPr wrap="square" rtlCol="0">
            <a:spAutoFit/>
          </a:bodyPr>
          <a:lstStyle>
            <a:defPPr>
              <a:defRPr lang="en-US"/>
            </a:defPPr>
            <a:lvl1pPr>
              <a:defRPr sz="2000">
                <a:solidFill>
                  <a:schemeClr val="tx1">
                    <a:lumMod val="85000"/>
                    <a:lumOff val="15000"/>
                  </a:schemeClr>
                </a:solidFill>
                <a:latin typeface="思源黑体 CN Regular" panose="020B0500000000000000" pitchFamily="34" charset="-122"/>
                <a:ea typeface="思源黑体 CN Regular" panose="020B0500000000000000" pitchFamily="34" charset="-122"/>
              </a:defRPr>
            </a:lvl1pPr>
          </a:lstStyle>
          <a:p>
            <a:r>
              <a:rPr lang="en-US" altLang="zh-CN" sz="1800" spc="-200" dirty="0">
                <a:latin typeface="Arial" panose="020B0604020202090204" pitchFamily="34" charset="0"/>
                <a:ea typeface="黑体" panose="02010609060101010101" charset="-122"/>
              </a:rPr>
              <a:t>2021</a:t>
            </a:r>
            <a:r>
              <a:rPr lang="zh-CN" altLang="en-US" sz="1800" spc="-200" dirty="0">
                <a:latin typeface="Arial" panose="020B0604020202090204" pitchFamily="34" charset="0"/>
                <a:ea typeface="黑体" panose="02010609060101010101" charset="-122"/>
              </a:rPr>
              <a:t>年研发投入</a:t>
            </a:r>
            <a:endParaRPr lang="zh-CN" altLang="en-US" sz="1800" spc="-200" dirty="0">
              <a:latin typeface="Arial" panose="020B0604020202090204" pitchFamily="34" charset="0"/>
              <a:ea typeface="黑体" panose="02010609060101010101" charset="-122"/>
            </a:endParaRPr>
          </a:p>
        </p:txBody>
      </p:sp>
      <p:sp>
        <p:nvSpPr>
          <p:cNvPr id="91" name="文本框 90"/>
          <p:cNvSpPr txBox="1"/>
          <p:nvPr/>
        </p:nvSpPr>
        <p:spPr>
          <a:xfrm>
            <a:off x="1717242" y="2304846"/>
            <a:ext cx="1385368" cy="829945"/>
          </a:xfrm>
          <a:prstGeom prst="rect">
            <a:avLst/>
          </a:prstGeom>
          <a:noFill/>
        </p:spPr>
        <p:txBody>
          <a:bodyPr wrap="square" rtlCol="0">
            <a:spAutoFit/>
          </a:bodyPr>
          <a:lstStyle>
            <a:defPPr>
              <a:defRPr lang="en-US"/>
            </a:defPPr>
            <a:lvl1pPr>
              <a:defRPr sz="4800" b="1" i="1" spc="300">
                <a:solidFill>
                  <a:srgbClr val="2644D6"/>
                </a:solidFill>
                <a:latin typeface="Arial Narrow" panose="020B07060202020A0204" pitchFamily="34" charset="0"/>
                <a:ea typeface="思源黑体 Bold" panose="020B0800000000000000" pitchFamily="34" charset="-122"/>
              </a:defRPr>
            </a:lvl1pPr>
          </a:lstStyle>
          <a:p>
            <a:r>
              <a:rPr lang="en-US" altLang="zh-CN" spc="-200" dirty="0">
                <a:gradFill>
                  <a:gsLst>
                    <a:gs pos="0">
                      <a:srgbClr val="2296FF"/>
                    </a:gs>
                    <a:gs pos="100000">
                      <a:srgbClr val="2644D6"/>
                    </a:gs>
                  </a:gsLst>
                  <a:lin ang="18900000" scaled="1"/>
                </a:gradFill>
                <a:latin typeface="Arial" panose="020B0604020202090204" pitchFamily="34" charset="0"/>
                <a:ea typeface="黑体" panose="02010609060101010101" charset="-122"/>
              </a:rPr>
              <a:t>1.50</a:t>
            </a:r>
            <a:endParaRPr lang="en-US" altLang="zh-CN" spc="-200" dirty="0">
              <a:gradFill>
                <a:gsLst>
                  <a:gs pos="0">
                    <a:srgbClr val="2296FF"/>
                  </a:gs>
                  <a:gs pos="100000">
                    <a:srgbClr val="2644D6"/>
                  </a:gs>
                </a:gsLst>
                <a:lin ang="18900000" scaled="1"/>
              </a:gradFill>
              <a:latin typeface="Arial" panose="020B0604020202090204" pitchFamily="34" charset="0"/>
              <a:ea typeface="黑体" panose="02010609060101010101" charset="-122"/>
            </a:endParaRPr>
          </a:p>
        </p:txBody>
      </p:sp>
      <p:sp>
        <p:nvSpPr>
          <p:cNvPr id="92" name="矩形 91"/>
          <p:cNvSpPr/>
          <p:nvPr/>
        </p:nvSpPr>
        <p:spPr>
          <a:xfrm>
            <a:off x="2903106" y="2667609"/>
            <a:ext cx="589280" cy="368300"/>
          </a:xfrm>
          <a:prstGeom prst="rect">
            <a:avLst/>
          </a:prstGeom>
        </p:spPr>
        <p:txBody>
          <a:bodyPr wrap="none">
            <a:spAutoFit/>
          </a:bodyPr>
          <a:lstStyle/>
          <a:p>
            <a:r>
              <a:rPr lang="zh-CN" altLang="en-US" spc="-200" dirty="0">
                <a:solidFill>
                  <a:srgbClr val="2644D6"/>
                </a:solidFill>
                <a:latin typeface="Arial" panose="020B0604020202090204" pitchFamily="34" charset="0"/>
                <a:ea typeface="黑体" panose="02010609060101010101" charset="-122"/>
              </a:rPr>
              <a:t>亿元</a:t>
            </a:r>
            <a:endParaRPr lang="zh-CN" altLang="en-US" spc="-200" dirty="0">
              <a:solidFill>
                <a:srgbClr val="2644D6"/>
              </a:solidFill>
              <a:latin typeface="Arial" panose="020B0604020202090204" pitchFamily="34" charset="0"/>
              <a:ea typeface="黑体" panose="02010609060101010101" charset="-122"/>
            </a:endParaRPr>
          </a:p>
        </p:txBody>
      </p:sp>
      <p:sp>
        <p:nvSpPr>
          <p:cNvPr id="101" name="文本框 100"/>
          <p:cNvSpPr txBox="1"/>
          <p:nvPr/>
        </p:nvSpPr>
        <p:spPr>
          <a:xfrm>
            <a:off x="5292829" y="2079330"/>
            <a:ext cx="1424836" cy="368300"/>
          </a:xfrm>
          <a:prstGeom prst="rect">
            <a:avLst/>
          </a:prstGeom>
          <a:noFill/>
        </p:spPr>
        <p:txBody>
          <a:bodyPr wrap="square" rtlCol="0">
            <a:spAutoFit/>
          </a:bodyPr>
          <a:lstStyle>
            <a:defPPr>
              <a:defRPr lang="en-US"/>
            </a:defPPr>
            <a:lvl1pPr>
              <a:defRPr>
                <a:solidFill>
                  <a:schemeClr val="tx1">
                    <a:lumMod val="85000"/>
                    <a:lumOff val="15000"/>
                  </a:schemeClr>
                </a:solidFill>
                <a:latin typeface="思源黑体 CN Regular" panose="020B0500000000000000" pitchFamily="34" charset="-122"/>
                <a:ea typeface="思源黑体 CN Regular" panose="020B0500000000000000" pitchFamily="34" charset="-122"/>
              </a:defRPr>
            </a:lvl1pPr>
          </a:lstStyle>
          <a:p>
            <a:r>
              <a:rPr lang="zh-CN" altLang="en-US" spc="-200" dirty="0">
                <a:latin typeface="Arial" panose="020B0604020202090204" pitchFamily="34" charset="0"/>
                <a:ea typeface="黑体" panose="02010609060101010101" charset="-122"/>
              </a:rPr>
              <a:t>同比增长</a:t>
            </a:r>
            <a:endParaRPr lang="zh-CN" altLang="en-US" spc="-200" dirty="0">
              <a:latin typeface="Arial" panose="020B0604020202090204" pitchFamily="34" charset="0"/>
              <a:ea typeface="黑体" panose="02010609060101010101" charset="-122"/>
            </a:endParaRPr>
          </a:p>
        </p:txBody>
      </p:sp>
      <p:sp>
        <p:nvSpPr>
          <p:cNvPr id="102" name="文本框 101"/>
          <p:cNvSpPr txBox="1"/>
          <p:nvPr/>
        </p:nvSpPr>
        <p:spPr>
          <a:xfrm>
            <a:off x="5229313" y="2304846"/>
            <a:ext cx="1948095" cy="829945"/>
          </a:xfrm>
          <a:prstGeom prst="rect">
            <a:avLst/>
          </a:prstGeom>
          <a:noFill/>
        </p:spPr>
        <p:txBody>
          <a:bodyPr wrap="square" rtlCol="0">
            <a:spAutoFit/>
          </a:bodyPr>
          <a:lstStyle/>
          <a:p>
            <a:r>
              <a:rPr lang="en-US" altLang="zh-CN" sz="4800" b="1" i="1" spc="-200" dirty="0">
                <a:gradFill>
                  <a:gsLst>
                    <a:gs pos="0">
                      <a:srgbClr val="2296FF"/>
                    </a:gs>
                    <a:gs pos="100000">
                      <a:srgbClr val="2644D6"/>
                    </a:gs>
                  </a:gsLst>
                  <a:lin ang="18900000" scaled="1"/>
                </a:gradFill>
                <a:latin typeface="Arial" panose="020B0604020202090204" pitchFamily="34" charset="0"/>
                <a:ea typeface="黑体" panose="02010609060101010101" charset="-122"/>
              </a:rPr>
              <a:t>29.93</a:t>
            </a:r>
            <a:r>
              <a:rPr lang="en-US" altLang="zh-CN" sz="2800" i="1" spc="-200" dirty="0">
                <a:gradFill>
                  <a:gsLst>
                    <a:gs pos="0">
                      <a:srgbClr val="2296FF"/>
                    </a:gs>
                    <a:gs pos="100000">
                      <a:srgbClr val="2644D6"/>
                    </a:gs>
                  </a:gsLst>
                  <a:lin ang="18900000" scaled="1"/>
                </a:gradFill>
                <a:latin typeface="Arial" panose="020B0604020202090204" pitchFamily="34" charset="0"/>
                <a:ea typeface="黑体" panose="02010609060101010101" charset="-122"/>
              </a:rPr>
              <a:t>%</a:t>
            </a:r>
            <a:endParaRPr lang="zh-CN" altLang="en-US" sz="4800" i="1" spc="-200" dirty="0">
              <a:gradFill>
                <a:gsLst>
                  <a:gs pos="0">
                    <a:srgbClr val="2296FF"/>
                  </a:gs>
                  <a:gs pos="100000">
                    <a:srgbClr val="2644D6"/>
                  </a:gs>
                </a:gsLst>
                <a:lin ang="18900000" scaled="1"/>
              </a:gradFill>
              <a:latin typeface="Arial" panose="020B0604020202090204" pitchFamily="34" charset="0"/>
              <a:ea typeface="黑体" panose="02010609060101010101" charset="-122"/>
            </a:endParaRPr>
          </a:p>
        </p:txBody>
      </p:sp>
      <p:sp>
        <p:nvSpPr>
          <p:cNvPr id="103" name="upward-arrow_74329"/>
          <p:cNvSpPr/>
          <p:nvPr/>
        </p:nvSpPr>
        <p:spPr>
          <a:xfrm>
            <a:off x="4875646" y="2534732"/>
            <a:ext cx="369170" cy="488383"/>
          </a:xfrm>
          <a:custGeom>
            <a:avLst/>
            <a:gdLst>
              <a:gd name="T0" fmla="*/ 2234 w 3560"/>
              <a:gd name="T1" fmla="*/ 0 h 4508"/>
              <a:gd name="T2" fmla="*/ 908 w 3560"/>
              <a:gd name="T3" fmla="*/ 1744 h 4508"/>
              <a:gd name="T4" fmla="*/ 1605 w 3560"/>
              <a:gd name="T5" fmla="*/ 1744 h 4508"/>
              <a:gd name="T6" fmla="*/ 0 w 3560"/>
              <a:gd name="T7" fmla="*/ 4504 h 4508"/>
              <a:gd name="T8" fmla="*/ 2853 w 3560"/>
              <a:gd name="T9" fmla="*/ 1744 h 4508"/>
              <a:gd name="T10" fmla="*/ 3560 w 3560"/>
              <a:gd name="T11" fmla="*/ 1744 h 4508"/>
              <a:gd name="T12" fmla="*/ 2234 w 3560"/>
              <a:gd name="T13" fmla="*/ 0 h 4508"/>
            </a:gdLst>
            <a:ahLst/>
            <a:cxnLst>
              <a:cxn ang="0">
                <a:pos x="T0" y="T1"/>
              </a:cxn>
              <a:cxn ang="0">
                <a:pos x="T2" y="T3"/>
              </a:cxn>
              <a:cxn ang="0">
                <a:pos x="T4" y="T5"/>
              </a:cxn>
              <a:cxn ang="0">
                <a:pos x="T6" y="T7"/>
              </a:cxn>
              <a:cxn ang="0">
                <a:pos x="T8" y="T9"/>
              </a:cxn>
              <a:cxn ang="0">
                <a:pos x="T10" y="T11"/>
              </a:cxn>
              <a:cxn ang="0">
                <a:pos x="T12" y="T13"/>
              </a:cxn>
            </a:cxnLst>
            <a:rect l="0" t="0" r="r" b="b"/>
            <a:pathLst>
              <a:path w="3560" h="4508">
                <a:moveTo>
                  <a:pt x="2234" y="0"/>
                </a:moveTo>
                <a:lnTo>
                  <a:pt x="908" y="1744"/>
                </a:lnTo>
                <a:lnTo>
                  <a:pt x="1605" y="1744"/>
                </a:lnTo>
                <a:cubicBezTo>
                  <a:pt x="1720" y="2943"/>
                  <a:pt x="1261" y="4094"/>
                  <a:pt x="0" y="4504"/>
                </a:cubicBezTo>
                <a:cubicBezTo>
                  <a:pt x="1622" y="4508"/>
                  <a:pt x="2541" y="3172"/>
                  <a:pt x="2853" y="1744"/>
                </a:cubicBezTo>
                <a:lnTo>
                  <a:pt x="3560" y="1744"/>
                </a:lnTo>
                <a:lnTo>
                  <a:pt x="2234" y="0"/>
                </a:lnTo>
                <a:close/>
              </a:path>
            </a:pathLst>
          </a:custGeom>
          <a:gradFill>
            <a:gsLst>
              <a:gs pos="0">
                <a:srgbClr val="E18F08"/>
              </a:gs>
              <a:gs pos="100000">
                <a:srgbClr val="E18F08">
                  <a:alpha val="1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pc="-200">
              <a:ea typeface="黑体" panose="02010609060101010101" charset="-122"/>
            </a:endParaRPr>
          </a:p>
        </p:txBody>
      </p:sp>
      <p:sp>
        <p:nvSpPr>
          <p:cNvPr id="104" name="文本框 103"/>
          <p:cNvSpPr txBox="1"/>
          <p:nvPr/>
        </p:nvSpPr>
        <p:spPr>
          <a:xfrm>
            <a:off x="8783814" y="2079330"/>
            <a:ext cx="1866092" cy="368300"/>
          </a:xfrm>
          <a:prstGeom prst="rect">
            <a:avLst/>
          </a:prstGeom>
          <a:noFill/>
        </p:spPr>
        <p:txBody>
          <a:bodyPr wrap="square" rtlCol="0">
            <a:spAutoFit/>
          </a:bodyPr>
          <a:lstStyle>
            <a:defPPr>
              <a:defRPr lang="en-US"/>
            </a:defPPr>
            <a:lvl1pPr>
              <a:defRPr>
                <a:solidFill>
                  <a:schemeClr val="tx1">
                    <a:lumMod val="85000"/>
                    <a:lumOff val="15000"/>
                  </a:schemeClr>
                </a:solidFill>
                <a:latin typeface="思源黑体 CN Regular" panose="020B0500000000000000" pitchFamily="34" charset="-122"/>
                <a:ea typeface="思源黑体 CN Regular" panose="020B0500000000000000" pitchFamily="34" charset="-122"/>
              </a:defRPr>
            </a:lvl1pPr>
          </a:lstStyle>
          <a:p>
            <a:r>
              <a:rPr lang="zh-CN" altLang="en-US" spc="-200" dirty="0">
                <a:latin typeface="Arial" panose="020B0604020202090204" pitchFamily="34" charset="0"/>
                <a:ea typeface="黑体" panose="02010609060101010101" charset="-122"/>
              </a:rPr>
              <a:t>占营业收入比例</a:t>
            </a:r>
            <a:endParaRPr lang="zh-CN" altLang="en-US" spc="-200" dirty="0">
              <a:latin typeface="Arial" panose="020B0604020202090204" pitchFamily="34" charset="0"/>
              <a:ea typeface="黑体" panose="02010609060101010101" charset="-122"/>
            </a:endParaRPr>
          </a:p>
        </p:txBody>
      </p:sp>
      <p:sp>
        <p:nvSpPr>
          <p:cNvPr id="105" name="文本框 104"/>
          <p:cNvSpPr txBox="1"/>
          <p:nvPr/>
        </p:nvSpPr>
        <p:spPr>
          <a:xfrm>
            <a:off x="8720300" y="2304846"/>
            <a:ext cx="1644407" cy="829945"/>
          </a:xfrm>
          <a:prstGeom prst="rect">
            <a:avLst/>
          </a:prstGeom>
          <a:noFill/>
        </p:spPr>
        <p:txBody>
          <a:bodyPr wrap="square" rtlCol="0">
            <a:spAutoFit/>
          </a:bodyPr>
          <a:lstStyle/>
          <a:p>
            <a:r>
              <a:rPr lang="en-US" altLang="zh-CN" sz="4800" b="1" i="1" spc="-200" dirty="0">
                <a:gradFill>
                  <a:gsLst>
                    <a:gs pos="0">
                      <a:srgbClr val="2296FF"/>
                    </a:gs>
                    <a:gs pos="100000">
                      <a:srgbClr val="2644D6"/>
                    </a:gs>
                  </a:gsLst>
                  <a:lin ang="18900000" scaled="1"/>
                </a:gradFill>
                <a:latin typeface="Arial" panose="020B0604020202090204" pitchFamily="34" charset="0"/>
                <a:ea typeface="黑体" panose="02010609060101010101" charset="-122"/>
              </a:rPr>
              <a:t>6.74</a:t>
            </a:r>
            <a:r>
              <a:rPr lang="en-US" altLang="zh-CN" sz="2800" i="1" spc="-200" dirty="0">
                <a:gradFill>
                  <a:gsLst>
                    <a:gs pos="0">
                      <a:srgbClr val="2296FF"/>
                    </a:gs>
                    <a:gs pos="100000">
                      <a:srgbClr val="2644D6"/>
                    </a:gs>
                  </a:gsLst>
                  <a:lin ang="18900000" scaled="1"/>
                </a:gradFill>
                <a:latin typeface="Arial" panose="020B0604020202090204" pitchFamily="34" charset="0"/>
                <a:ea typeface="黑体" panose="02010609060101010101" charset="-122"/>
              </a:rPr>
              <a:t>%</a:t>
            </a:r>
            <a:endParaRPr lang="zh-CN" altLang="en-US" sz="4800" i="1" spc="-200" dirty="0">
              <a:gradFill>
                <a:gsLst>
                  <a:gs pos="0">
                    <a:srgbClr val="2296FF"/>
                  </a:gs>
                  <a:gs pos="100000">
                    <a:srgbClr val="2644D6"/>
                  </a:gs>
                </a:gsLst>
                <a:lin ang="18900000" scaled="1"/>
              </a:gradFill>
              <a:latin typeface="Arial" panose="020B0604020202090204" pitchFamily="34" charset="0"/>
              <a:ea typeface="黑体" panose="02010609060101010101" charset="-122"/>
            </a:endParaRPr>
          </a:p>
        </p:txBody>
      </p:sp>
      <p:sp>
        <p:nvSpPr>
          <p:cNvPr id="110" name="文本框 109"/>
          <p:cNvSpPr txBox="1"/>
          <p:nvPr/>
        </p:nvSpPr>
        <p:spPr>
          <a:xfrm>
            <a:off x="1732509" y="3605532"/>
            <a:ext cx="1617255" cy="829945"/>
          </a:xfrm>
          <a:prstGeom prst="rect">
            <a:avLst/>
          </a:prstGeom>
          <a:noFill/>
        </p:spPr>
        <p:txBody>
          <a:bodyPr wrap="square" rtlCol="0">
            <a:spAutoFit/>
          </a:bodyPr>
          <a:lstStyle>
            <a:defPPr>
              <a:defRPr lang="en-US"/>
            </a:defPPr>
            <a:lvl1pPr>
              <a:defRPr sz="2000">
                <a:solidFill>
                  <a:schemeClr val="tx1">
                    <a:lumMod val="85000"/>
                    <a:lumOff val="15000"/>
                  </a:schemeClr>
                </a:solidFill>
                <a:latin typeface="思源黑体 CN Regular" panose="020B0500000000000000" pitchFamily="34" charset="-122"/>
                <a:ea typeface="思源黑体 CN Regular" panose="020B0500000000000000" pitchFamily="34" charset="-122"/>
              </a:defRPr>
            </a:lvl1pPr>
          </a:lstStyle>
          <a:p>
            <a:pPr algn="ctr"/>
            <a:r>
              <a:rPr lang="zh-CN" altLang="en-US" sz="2400" spc="-200" dirty="0">
                <a:latin typeface="Arial" panose="020B0604020202090204" pitchFamily="34" charset="0"/>
                <a:ea typeface="黑体" panose="02010609060101010101" charset="-122"/>
              </a:rPr>
              <a:t>专利等</a:t>
            </a:r>
            <a:endParaRPr lang="en-US" altLang="zh-CN" sz="2400" spc="-200" dirty="0">
              <a:latin typeface="Arial" panose="020B0604020202090204" pitchFamily="34" charset="0"/>
              <a:ea typeface="黑体" panose="02010609060101010101" charset="-122"/>
            </a:endParaRPr>
          </a:p>
          <a:p>
            <a:pPr algn="ctr"/>
            <a:r>
              <a:rPr lang="zh-CN" altLang="en-US" sz="2400" spc="-200" dirty="0">
                <a:latin typeface="Arial" panose="020B0604020202090204" pitchFamily="34" charset="0"/>
                <a:ea typeface="黑体" panose="02010609060101010101" charset="-122"/>
              </a:rPr>
              <a:t>知识产权</a:t>
            </a:r>
            <a:endParaRPr lang="zh-CN" altLang="en-US" sz="2400" spc="-200" dirty="0">
              <a:latin typeface="Arial" panose="020B0604020202090204" pitchFamily="34" charset="0"/>
              <a:ea typeface="黑体" panose="02010609060101010101" charset="-122"/>
            </a:endParaRPr>
          </a:p>
        </p:txBody>
      </p:sp>
      <p:sp>
        <p:nvSpPr>
          <p:cNvPr id="12" name="图形 12"/>
          <p:cNvSpPr/>
          <p:nvPr/>
        </p:nvSpPr>
        <p:spPr>
          <a:xfrm>
            <a:off x="8839835" y="3215005"/>
            <a:ext cx="1754505" cy="1772285"/>
          </a:xfrm>
          <a:custGeom>
            <a:avLst/>
            <a:gdLst>
              <a:gd name="connsiteX0" fmla="*/ 901001 w 1886010"/>
              <a:gd name="connsiteY0" fmla="*/ 45853 h 1905000"/>
              <a:gd name="connsiteX1" fmla="*/ 888936 w 1886010"/>
              <a:gd name="connsiteY1" fmla="*/ 45853 h 1905000"/>
              <a:gd name="connsiteX2" fmla="*/ 665432 w 1886010"/>
              <a:gd name="connsiteY2" fmla="*/ 1899920 h 1905000"/>
              <a:gd name="connsiteX3" fmla="*/ 906715 w 1886010"/>
              <a:gd name="connsiteY3" fmla="*/ 1905000 h 1905000"/>
              <a:gd name="connsiteX4" fmla="*/ 901001 w 1886010"/>
              <a:gd name="connsiteY4" fmla="*/ 45853 h 1905000"/>
              <a:gd name="connsiteX5" fmla="*/ 502884 w 1886010"/>
              <a:gd name="connsiteY5" fmla="*/ 1517678 h 1905000"/>
              <a:gd name="connsiteX6" fmla="*/ 485740 w 1886010"/>
              <a:gd name="connsiteY6" fmla="*/ 1405926 h 1905000"/>
              <a:gd name="connsiteX7" fmla="*/ 426689 w 1886010"/>
              <a:gd name="connsiteY7" fmla="*/ 1497359 h 1905000"/>
              <a:gd name="connsiteX8" fmla="*/ 306683 w 1886010"/>
              <a:gd name="connsiteY8" fmla="*/ 1493550 h 1905000"/>
              <a:gd name="connsiteX9" fmla="*/ 382878 w 1886010"/>
              <a:gd name="connsiteY9" fmla="*/ 1574189 h 1905000"/>
              <a:gd name="connsiteX10" fmla="*/ 335256 w 1886010"/>
              <a:gd name="connsiteY10" fmla="*/ 1680861 h 1905000"/>
              <a:gd name="connsiteX11" fmla="*/ 442563 w 1886010"/>
              <a:gd name="connsiteY11" fmla="*/ 1625620 h 1905000"/>
              <a:gd name="connsiteX12" fmla="*/ 523203 w 1886010"/>
              <a:gd name="connsiteY12" fmla="*/ 1702450 h 1905000"/>
              <a:gd name="connsiteX13" fmla="*/ 517488 w 1886010"/>
              <a:gd name="connsiteY13" fmla="*/ 1587523 h 1905000"/>
              <a:gd name="connsiteX14" fmla="*/ 621621 w 1886010"/>
              <a:gd name="connsiteY14" fmla="*/ 1539901 h 1905000"/>
              <a:gd name="connsiteX15" fmla="*/ 502884 w 1886010"/>
              <a:gd name="connsiteY15" fmla="*/ 1517678 h 1905000"/>
              <a:gd name="connsiteX16" fmla="*/ 711149 w 1886010"/>
              <a:gd name="connsiteY16" fmla="*/ 828117 h 1905000"/>
              <a:gd name="connsiteX17" fmla="*/ 589873 w 1886010"/>
              <a:gd name="connsiteY17" fmla="*/ 866849 h 1905000"/>
              <a:gd name="connsiteX18" fmla="*/ 533362 w 1886010"/>
              <a:gd name="connsiteY18" fmla="*/ 758272 h 1905000"/>
              <a:gd name="connsiteX19" fmla="*/ 496534 w 1886010"/>
              <a:gd name="connsiteY19" fmla="*/ 912566 h 1905000"/>
              <a:gd name="connsiteX20" fmla="*/ 367004 w 1886010"/>
              <a:gd name="connsiteY20" fmla="*/ 980506 h 1905000"/>
              <a:gd name="connsiteX21" fmla="*/ 469866 w 1886010"/>
              <a:gd name="connsiteY21" fmla="*/ 1004635 h 1905000"/>
              <a:gd name="connsiteX22" fmla="*/ 446373 w 1886010"/>
              <a:gd name="connsiteY22" fmla="*/ 1160833 h 1905000"/>
              <a:gd name="connsiteX23" fmla="*/ 546696 w 1886010"/>
              <a:gd name="connsiteY23" fmla="*/ 1030668 h 1905000"/>
              <a:gd name="connsiteX24" fmla="*/ 665432 w 1886010"/>
              <a:gd name="connsiteY24" fmla="*/ 1067495 h 1905000"/>
              <a:gd name="connsiteX25" fmla="*/ 623525 w 1886010"/>
              <a:gd name="connsiteY25" fmla="*/ 946219 h 1905000"/>
              <a:gd name="connsiteX26" fmla="*/ 711149 w 1886010"/>
              <a:gd name="connsiteY26" fmla="*/ 828117 h 1905000"/>
              <a:gd name="connsiteX27" fmla="*/ 154929 w 1886010"/>
              <a:gd name="connsiteY27" fmla="*/ 1087179 h 1905000"/>
              <a:gd name="connsiteX28" fmla="*/ 86989 w 1886010"/>
              <a:gd name="connsiteY28" fmla="*/ 1179247 h 1905000"/>
              <a:gd name="connsiteX29" fmla="*/ 0 w 1886010"/>
              <a:gd name="connsiteY29" fmla="*/ 1193851 h 1905000"/>
              <a:gd name="connsiteX30" fmla="*/ 53336 w 1886010"/>
              <a:gd name="connsiteY30" fmla="*/ 1252902 h 1905000"/>
              <a:gd name="connsiteX31" fmla="*/ 3810 w 1886010"/>
              <a:gd name="connsiteY31" fmla="*/ 1353860 h 1905000"/>
              <a:gd name="connsiteX32" fmla="*/ 91433 w 1886010"/>
              <a:gd name="connsiteY32" fmla="*/ 1284015 h 1905000"/>
              <a:gd name="connsiteX33" fmla="*/ 153659 w 1886010"/>
              <a:gd name="connsiteY33" fmla="*/ 1344970 h 1905000"/>
              <a:gd name="connsiteX34" fmla="*/ 158104 w 1886010"/>
              <a:gd name="connsiteY34" fmla="*/ 1247822 h 1905000"/>
              <a:gd name="connsiteX35" fmla="*/ 234298 w 1886010"/>
              <a:gd name="connsiteY35" fmla="*/ 1184962 h 1905000"/>
              <a:gd name="connsiteX36" fmla="*/ 153659 w 1886010"/>
              <a:gd name="connsiteY36" fmla="*/ 1181152 h 1905000"/>
              <a:gd name="connsiteX37" fmla="*/ 154929 w 1886010"/>
              <a:gd name="connsiteY37" fmla="*/ 1087179 h 1905000"/>
              <a:gd name="connsiteX38" fmla="*/ 315572 w 1886010"/>
              <a:gd name="connsiteY38" fmla="*/ 769066 h 1905000"/>
              <a:gd name="connsiteX39" fmla="*/ 354940 w 1886010"/>
              <a:gd name="connsiteY39" fmla="*/ 719540 h 1905000"/>
              <a:gd name="connsiteX40" fmla="*/ 304143 w 1886010"/>
              <a:gd name="connsiteY40" fmla="*/ 732239 h 1905000"/>
              <a:gd name="connsiteX41" fmla="*/ 277475 w 1886010"/>
              <a:gd name="connsiteY41" fmla="*/ 684617 h 1905000"/>
              <a:gd name="connsiteX42" fmla="*/ 253347 w 1886010"/>
              <a:gd name="connsiteY42" fmla="*/ 758272 h 1905000"/>
              <a:gd name="connsiteX43" fmla="*/ 187312 w 1886010"/>
              <a:gd name="connsiteY43" fmla="*/ 791290 h 1905000"/>
              <a:gd name="connsiteX44" fmla="*/ 232393 w 1886010"/>
              <a:gd name="connsiteY44" fmla="*/ 802719 h 1905000"/>
              <a:gd name="connsiteX45" fmla="*/ 220964 w 1886010"/>
              <a:gd name="connsiteY45" fmla="*/ 868754 h 1905000"/>
              <a:gd name="connsiteX46" fmla="*/ 274300 w 1886010"/>
              <a:gd name="connsiteY46" fmla="*/ 807799 h 1905000"/>
              <a:gd name="connsiteX47" fmla="*/ 327637 w 1886010"/>
              <a:gd name="connsiteY47" fmla="*/ 828117 h 1905000"/>
              <a:gd name="connsiteX48" fmla="*/ 315572 w 1886010"/>
              <a:gd name="connsiteY48" fmla="*/ 769066 h 1905000"/>
              <a:gd name="connsiteX49" fmla="*/ 546696 w 1886010"/>
              <a:gd name="connsiteY49" fmla="*/ 508100 h 1905000"/>
              <a:gd name="connsiteX50" fmla="*/ 572094 w 1886010"/>
              <a:gd name="connsiteY50" fmla="*/ 522704 h 1905000"/>
              <a:gd name="connsiteX51" fmla="*/ 583523 w 1886010"/>
              <a:gd name="connsiteY51" fmla="*/ 485877 h 1905000"/>
              <a:gd name="connsiteX52" fmla="*/ 622890 w 1886010"/>
              <a:gd name="connsiteY52" fmla="*/ 454764 h 1905000"/>
              <a:gd name="connsiteX53" fmla="*/ 591778 w 1886010"/>
              <a:gd name="connsiteY53" fmla="*/ 449049 h 1905000"/>
              <a:gd name="connsiteX54" fmla="*/ 591778 w 1886010"/>
              <a:gd name="connsiteY54" fmla="*/ 419841 h 1905000"/>
              <a:gd name="connsiteX55" fmla="*/ 559395 w 1886010"/>
              <a:gd name="connsiteY55" fmla="*/ 458574 h 1905000"/>
              <a:gd name="connsiteX56" fmla="*/ 515583 w 1886010"/>
              <a:gd name="connsiteY56" fmla="*/ 466193 h 1905000"/>
              <a:gd name="connsiteX57" fmla="*/ 530822 w 1886010"/>
              <a:gd name="connsiteY57" fmla="*/ 495401 h 1905000"/>
              <a:gd name="connsiteX58" fmla="*/ 504154 w 1886010"/>
              <a:gd name="connsiteY58" fmla="*/ 533498 h 1905000"/>
              <a:gd name="connsiteX59" fmla="*/ 546696 w 1886010"/>
              <a:gd name="connsiteY59" fmla="*/ 508100 h 1905000"/>
              <a:gd name="connsiteX60" fmla="*/ 1644532 w 1886010"/>
              <a:gd name="connsiteY60" fmla="*/ 234435 h 1905000"/>
              <a:gd name="connsiteX61" fmla="*/ 1100376 w 1886010"/>
              <a:gd name="connsiteY61" fmla="*/ 198242 h 1905000"/>
              <a:gd name="connsiteX62" fmla="*/ 1669931 w 1886010"/>
              <a:gd name="connsiteY62" fmla="*/ 505560 h 1905000"/>
              <a:gd name="connsiteX63" fmla="*/ 1478174 w 1886010"/>
              <a:gd name="connsiteY63" fmla="*/ 1135435 h 1905000"/>
              <a:gd name="connsiteX64" fmla="*/ 1151808 w 1886010"/>
              <a:gd name="connsiteY64" fmla="*/ 1409101 h 1905000"/>
              <a:gd name="connsiteX65" fmla="*/ 978465 w 1886010"/>
              <a:gd name="connsiteY65" fmla="*/ 7121 h 1905000"/>
              <a:gd name="connsiteX66" fmla="*/ 964496 w 1886010"/>
              <a:gd name="connsiteY66" fmla="*/ 20455 h 1905000"/>
              <a:gd name="connsiteX67" fmla="*/ 964496 w 1886010"/>
              <a:gd name="connsiteY67" fmla="*/ 1884682 h 1905000"/>
              <a:gd name="connsiteX68" fmla="*/ 1196254 w 1886010"/>
              <a:gd name="connsiteY68" fmla="*/ 1773564 h 1905000"/>
              <a:gd name="connsiteX69" fmla="*/ 1168951 w 1886010"/>
              <a:gd name="connsiteY69" fmla="*/ 1541171 h 1905000"/>
              <a:gd name="connsiteX70" fmla="*/ 1869306 w 1886010"/>
              <a:gd name="connsiteY70" fmla="*/ 758907 h 1905000"/>
              <a:gd name="connsiteX71" fmla="*/ 1644532 w 1886010"/>
              <a:gd name="connsiteY71" fmla="*/ 234435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886010" h="1905000">
                <a:moveTo>
                  <a:pt x="901001" y="45853"/>
                </a:moveTo>
                <a:cubicBezTo>
                  <a:pt x="893381" y="35694"/>
                  <a:pt x="888936" y="45853"/>
                  <a:pt x="888936" y="45853"/>
                </a:cubicBezTo>
                <a:lnTo>
                  <a:pt x="665432" y="1899920"/>
                </a:lnTo>
                <a:lnTo>
                  <a:pt x="906715" y="1905000"/>
                </a:lnTo>
                <a:cubicBezTo>
                  <a:pt x="906080" y="1905000"/>
                  <a:pt x="901001" y="45853"/>
                  <a:pt x="901001" y="45853"/>
                </a:cubicBezTo>
                <a:close/>
                <a:moveTo>
                  <a:pt x="502884" y="1517678"/>
                </a:moveTo>
                <a:lnTo>
                  <a:pt x="485740" y="1405926"/>
                </a:lnTo>
                <a:lnTo>
                  <a:pt x="426689" y="1497359"/>
                </a:lnTo>
                <a:lnTo>
                  <a:pt x="306683" y="1493550"/>
                </a:lnTo>
                <a:lnTo>
                  <a:pt x="382878" y="1574189"/>
                </a:lnTo>
                <a:lnTo>
                  <a:pt x="335256" y="1680861"/>
                </a:lnTo>
                <a:lnTo>
                  <a:pt x="442563" y="1625620"/>
                </a:lnTo>
                <a:lnTo>
                  <a:pt x="523203" y="1702450"/>
                </a:lnTo>
                <a:lnTo>
                  <a:pt x="517488" y="1587523"/>
                </a:lnTo>
                <a:lnTo>
                  <a:pt x="621621" y="1539901"/>
                </a:lnTo>
                <a:lnTo>
                  <a:pt x="502884" y="1517678"/>
                </a:lnTo>
                <a:close/>
                <a:moveTo>
                  <a:pt x="711149" y="828117"/>
                </a:moveTo>
                <a:lnTo>
                  <a:pt x="589873" y="866849"/>
                </a:lnTo>
                <a:lnTo>
                  <a:pt x="533362" y="758272"/>
                </a:lnTo>
                <a:lnTo>
                  <a:pt x="496534" y="912566"/>
                </a:lnTo>
                <a:lnTo>
                  <a:pt x="367004" y="980506"/>
                </a:lnTo>
                <a:lnTo>
                  <a:pt x="469866" y="1004635"/>
                </a:lnTo>
                <a:lnTo>
                  <a:pt x="446373" y="1160833"/>
                </a:lnTo>
                <a:lnTo>
                  <a:pt x="546696" y="1030668"/>
                </a:lnTo>
                <a:lnTo>
                  <a:pt x="665432" y="1067495"/>
                </a:lnTo>
                <a:lnTo>
                  <a:pt x="623525" y="946219"/>
                </a:lnTo>
                <a:lnTo>
                  <a:pt x="711149" y="828117"/>
                </a:lnTo>
                <a:close/>
                <a:moveTo>
                  <a:pt x="154929" y="1087179"/>
                </a:moveTo>
                <a:lnTo>
                  <a:pt x="86989" y="1179247"/>
                </a:lnTo>
                <a:lnTo>
                  <a:pt x="0" y="1193851"/>
                </a:lnTo>
                <a:lnTo>
                  <a:pt x="53336" y="1252902"/>
                </a:lnTo>
                <a:lnTo>
                  <a:pt x="3810" y="1353860"/>
                </a:lnTo>
                <a:lnTo>
                  <a:pt x="91433" y="1284015"/>
                </a:lnTo>
                <a:lnTo>
                  <a:pt x="153659" y="1344970"/>
                </a:lnTo>
                <a:lnTo>
                  <a:pt x="158104" y="1247822"/>
                </a:lnTo>
                <a:lnTo>
                  <a:pt x="234298" y="1184962"/>
                </a:lnTo>
                <a:lnTo>
                  <a:pt x="153659" y="1181152"/>
                </a:lnTo>
                <a:lnTo>
                  <a:pt x="154929" y="1087179"/>
                </a:lnTo>
                <a:close/>
                <a:moveTo>
                  <a:pt x="315572" y="769066"/>
                </a:moveTo>
                <a:lnTo>
                  <a:pt x="354940" y="719540"/>
                </a:lnTo>
                <a:lnTo>
                  <a:pt x="304143" y="732239"/>
                </a:lnTo>
                <a:lnTo>
                  <a:pt x="277475" y="684617"/>
                </a:lnTo>
                <a:lnTo>
                  <a:pt x="253347" y="758272"/>
                </a:lnTo>
                <a:lnTo>
                  <a:pt x="187312" y="791290"/>
                </a:lnTo>
                <a:lnTo>
                  <a:pt x="232393" y="802719"/>
                </a:lnTo>
                <a:lnTo>
                  <a:pt x="220964" y="868754"/>
                </a:lnTo>
                <a:lnTo>
                  <a:pt x="274300" y="807799"/>
                </a:lnTo>
                <a:lnTo>
                  <a:pt x="327637" y="828117"/>
                </a:lnTo>
                <a:cubicBezTo>
                  <a:pt x="328272" y="828117"/>
                  <a:pt x="315572" y="769066"/>
                  <a:pt x="315572" y="769066"/>
                </a:cubicBezTo>
                <a:close/>
                <a:moveTo>
                  <a:pt x="546696" y="508100"/>
                </a:moveTo>
                <a:lnTo>
                  <a:pt x="572094" y="522704"/>
                </a:lnTo>
                <a:lnTo>
                  <a:pt x="583523" y="485877"/>
                </a:lnTo>
                <a:lnTo>
                  <a:pt x="622890" y="454764"/>
                </a:lnTo>
                <a:lnTo>
                  <a:pt x="591778" y="449049"/>
                </a:lnTo>
                <a:lnTo>
                  <a:pt x="591778" y="419841"/>
                </a:lnTo>
                <a:lnTo>
                  <a:pt x="559395" y="458574"/>
                </a:lnTo>
                <a:lnTo>
                  <a:pt x="515583" y="466193"/>
                </a:lnTo>
                <a:lnTo>
                  <a:pt x="530822" y="495401"/>
                </a:lnTo>
                <a:lnTo>
                  <a:pt x="504154" y="533498"/>
                </a:lnTo>
                <a:cubicBezTo>
                  <a:pt x="504154" y="534133"/>
                  <a:pt x="546696" y="508100"/>
                  <a:pt x="546696" y="508100"/>
                </a:cubicBezTo>
                <a:close/>
                <a:moveTo>
                  <a:pt x="1644532" y="234435"/>
                </a:moveTo>
                <a:cubicBezTo>
                  <a:pt x="1644532" y="234435"/>
                  <a:pt x="1456586" y="113158"/>
                  <a:pt x="1100376" y="198242"/>
                </a:cubicBezTo>
                <a:cubicBezTo>
                  <a:pt x="1100376" y="198242"/>
                  <a:pt x="1555004" y="154430"/>
                  <a:pt x="1669931" y="505560"/>
                </a:cubicBezTo>
                <a:cubicBezTo>
                  <a:pt x="1669931" y="505560"/>
                  <a:pt x="1749300" y="861770"/>
                  <a:pt x="1478174" y="1135435"/>
                </a:cubicBezTo>
                <a:cubicBezTo>
                  <a:pt x="1478174" y="1135435"/>
                  <a:pt x="1282608" y="1355129"/>
                  <a:pt x="1151808" y="1409101"/>
                </a:cubicBezTo>
                <a:lnTo>
                  <a:pt x="978465" y="7121"/>
                </a:lnTo>
                <a:cubicBezTo>
                  <a:pt x="978465" y="7121"/>
                  <a:pt x="964496" y="-15738"/>
                  <a:pt x="964496" y="20455"/>
                </a:cubicBezTo>
                <a:lnTo>
                  <a:pt x="964496" y="1884682"/>
                </a:lnTo>
                <a:cubicBezTo>
                  <a:pt x="964496" y="1884682"/>
                  <a:pt x="1175936" y="1809757"/>
                  <a:pt x="1196254" y="1773564"/>
                </a:cubicBezTo>
                <a:lnTo>
                  <a:pt x="1168951" y="1541171"/>
                </a:lnTo>
                <a:cubicBezTo>
                  <a:pt x="1168951" y="1541171"/>
                  <a:pt x="1750570" y="1247187"/>
                  <a:pt x="1869306" y="758907"/>
                </a:cubicBezTo>
                <a:cubicBezTo>
                  <a:pt x="1868036" y="758272"/>
                  <a:pt x="1979153" y="399523"/>
                  <a:pt x="1644532" y="234435"/>
                </a:cubicBezTo>
                <a:close/>
              </a:path>
            </a:pathLst>
          </a:custGeom>
          <a:gradFill flip="none" rotWithShape="1">
            <a:gsLst>
              <a:gs pos="7000">
                <a:srgbClr val="2644D6"/>
              </a:gs>
              <a:gs pos="100000">
                <a:srgbClr val="2296FF">
                  <a:alpha val="52000"/>
                </a:srgbClr>
              </a:gs>
            </a:gsLst>
            <a:lin ang="8100000" scaled="1"/>
            <a:tileRect/>
          </a:gradFill>
          <a:ln w="1860" cap="flat">
            <a:noFill/>
            <a:prstDash val="solid"/>
            <a:miter/>
          </a:ln>
        </p:spPr>
        <p:txBody>
          <a:bodyPr rtlCol="0" anchor="ctr"/>
          <a:lstStyle/>
          <a:p>
            <a:endParaRPr lang="zh-CN" altLang="en-US" spc="-200" dirty="0">
              <a:ea typeface="黑体" panose="02010609060101010101" charset="-122"/>
            </a:endParaRPr>
          </a:p>
        </p:txBody>
      </p:sp>
      <p:sp>
        <p:nvSpPr>
          <p:cNvPr id="21" name="Rechteck 1"/>
          <p:cNvSpPr/>
          <p:nvPr/>
        </p:nvSpPr>
        <p:spPr>
          <a:xfrm>
            <a:off x="3864610" y="3493135"/>
            <a:ext cx="4587875" cy="1337945"/>
          </a:xfrm>
          <a:prstGeom prst="rect">
            <a:avLst/>
          </a:prstGeom>
        </p:spPr>
        <p:txBody>
          <a:bodyPr wrap="square">
            <a:spAutoFit/>
          </a:bodyPr>
          <a:lstStyle/>
          <a:p>
            <a:pPr algn="l" eaLnBrk="1">
              <a:lnSpc>
                <a:spcPct val="150000"/>
              </a:lnSpc>
              <a:buClrTx/>
              <a:buSzTx/>
              <a:buFontTx/>
            </a:pPr>
            <a:r>
              <a:rPr dirty="0">
                <a:latin typeface="Arial" panose="020B0604020202090204" pitchFamily="34" charset="0"/>
                <a:ea typeface="黑体" panose="02010609060101010101" charset="-122"/>
                <a:cs typeface="思源黑体 CN Regular" panose="020B0500000000000000" pitchFamily="34" charset="-122"/>
                <a:sym typeface="+mn-ea"/>
              </a:rPr>
              <a:t>截止202</a:t>
            </a:r>
            <a:r>
              <a:rPr lang="en-US" dirty="0">
                <a:latin typeface="Arial" panose="020B0604020202090204" pitchFamily="34" charset="0"/>
                <a:ea typeface="黑体" panose="02010609060101010101" charset="-122"/>
                <a:cs typeface="思源黑体 CN Regular" panose="020B0500000000000000" pitchFamily="34" charset="-122"/>
                <a:sym typeface="+mn-ea"/>
              </a:rPr>
              <a:t>3</a:t>
            </a:r>
            <a:r>
              <a:rPr dirty="0">
                <a:latin typeface="Arial" panose="020B0604020202090204" pitchFamily="34" charset="0"/>
                <a:ea typeface="黑体" panose="02010609060101010101" charset="-122"/>
                <a:cs typeface="思源黑体 CN Regular" panose="020B0500000000000000" pitchFamily="34" charset="-122"/>
                <a:sym typeface="+mn-ea"/>
              </a:rPr>
              <a:t>年</a:t>
            </a:r>
            <a:r>
              <a:rPr lang="en-US" dirty="0">
                <a:latin typeface="Arial" panose="020B0604020202090204" pitchFamily="34" charset="0"/>
                <a:ea typeface="黑体" panose="02010609060101010101" charset="-122"/>
                <a:cs typeface="思源黑体 CN Regular" panose="020B0500000000000000" pitchFamily="34" charset="-122"/>
                <a:sym typeface="+mn-ea"/>
              </a:rPr>
              <a:t>2</a:t>
            </a:r>
            <a:r>
              <a:rPr dirty="0">
                <a:latin typeface="Arial" panose="020B0604020202090204" pitchFamily="34" charset="0"/>
                <a:ea typeface="黑体" panose="02010609060101010101" charset="-122"/>
                <a:cs typeface="思源黑体 CN Regular" panose="020B0500000000000000" pitchFamily="34" charset="-122"/>
                <a:sym typeface="+mn-ea"/>
              </a:rPr>
              <a:t>月，</a:t>
            </a:r>
            <a:r>
              <a:rPr lang="zh-CN" dirty="0">
                <a:latin typeface="Arial" panose="020B0604020202090204" pitchFamily="34" charset="0"/>
                <a:ea typeface="黑体" panose="02010609060101010101" charset="-122"/>
                <a:cs typeface="思源黑体 CN Regular" panose="020B0500000000000000" pitchFamily="34" charset="-122"/>
                <a:sym typeface="+mn-ea"/>
              </a:rPr>
              <a:t>英维克</a:t>
            </a:r>
            <a:r>
              <a:rPr dirty="0">
                <a:latin typeface="Arial" panose="020B0604020202090204" pitchFamily="34" charset="0"/>
                <a:ea typeface="黑体" panose="02010609060101010101" charset="-122"/>
                <a:cs typeface="思源黑体 CN Regular" panose="020B0500000000000000" pitchFamily="34" charset="-122"/>
                <a:sym typeface="+mn-ea"/>
              </a:rPr>
              <a:t>拥有已授权的</a:t>
            </a:r>
            <a:r>
              <a:rPr b="1" dirty="0">
                <a:solidFill>
                  <a:srgbClr val="E28E0A"/>
                </a:solidFill>
                <a:latin typeface="Arial" panose="020B0604020202090204" pitchFamily="34" charset="0"/>
                <a:ea typeface="黑体" panose="02010609060101010101" charset="-122"/>
                <a:cs typeface="思源黑体 CN Regular" panose="020B0500000000000000" pitchFamily="34" charset="-122"/>
                <a:sym typeface="+mn-ea"/>
              </a:rPr>
              <a:t>有效专利</a:t>
            </a:r>
            <a:r>
              <a:rPr lang="en-US" b="1" dirty="0">
                <a:solidFill>
                  <a:srgbClr val="E28E0A"/>
                </a:solidFill>
                <a:latin typeface="Arial" panose="020B0604020202090204" pitchFamily="34" charset="0"/>
                <a:ea typeface="黑体" panose="02010609060101010101" charset="-122"/>
                <a:cs typeface="思源黑体 CN Regular" panose="020B0500000000000000" pitchFamily="34" charset="-122"/>
                <a:sym typeface="+mn-ea"/>
              </a:rPr>
              <a:t>854</a:t>
            </a:r>
            <a:r>
              <a:rPr b="1" dirty="0">
                <a:solidFill>
                  <a:srgbClr val="E28E0A"/>
                </a:solidFill>
                <a:latin typeface="Arial" panose="020B0604020202090204" pitchFamily="34" charset="0"/>
                <a:ea typeface="黑体" panose="02010609060101010101" charset="-122"/>
                <a:cs typeface="思源黑体 CN Regular" panose="020B0500000000000000" pitchFamily="34" charset="-122"/>
                <a:sym typeface="+mn-ea"/>
              </a:rPr>
              <a:t>项</a:t>
            </a:r>
            <a:r>
              <a:rPr dirty="0">
                <a:latin typeface="Arial" panose="020B0604020202090204" pitchFamily="34" charset="0"/>
                <a:ea typeface="黑体" panose="02010609060101010101" charset="-122"/>
                <a:cs typeface="思源黑体 CN Regular" panose="020B0500000000000000" pitchFamily="34" charset="-122"/>
                <a:sym typeface="+mn-ea"/>
              </a:rPr>
              <a:t>，其中</a:t>
            </a:r>
            <a:r>
              <a:rPr b="1" dirty="0">
                <a:solidFill>
                  <a:srgbClr val="E28E0A"/>
                </a:solidFill>
                <a:latin typeface="Arial" panose="020B0604020202090204" pitchFamily="34" charset="0"/>
                <a:ea typeface="黑体" panose="02010609060101010101" charset="-122"/>
                <a:cs typeface="思源黑体 CN Regular" panose="020B0500000000000000" pitchFamily="34" charset="-122"/>
                <a:sym typeface="+mn-ea"/>
              </a:rPr>
              <a:t>发明</a:t>
            </a:r>
            <a:r>
              <a:rPr lang="zh-CN" b="1" dirty="0">
                <a:solidFill>
                  <a:srgbClr val="E28E0A"/>
                </a:solidFill>
                <a:latin typeface="Arial" panose="020B0604020202090204" pitchFamily="34" charset="0"/>
                <a:ea typeface="黑体" panose="02010609060101010101" charset="-122"/>
                <a:cs typeface="思源黑体 CN Regular" panose="020B0500000000000000" pitchFamily="34" charset="-122"/>
                <a:sym typeface="+mn-ea"/>
              </a:rPr>
              <a:t>专利</a:t>
            </a:r>
            <a:r>
              <a:rPr lang="en-US" b="1" dirty="0">
                <a:solidFill>
                  <a:srgbClr val="E28E0A"/>
                </a:solidFill>
                <a:latin typeface="Arial" panose="020B0604020202090204" pitchFamily="34" charset="0"/>
                <a:ea typeface="黑体" panose="02010609060101010101" charset="-122"/>
                <a:cs typeface="思源黑体 CN Regular" panose="020B0500000000000000" pitchFamily="34" charset="-122"/>
                <a:sym typeface="+mn-ea"/>
              </a:rPr>
              <a:t>45</a:t>
            </a:r>
            <a:r>
              <a:rPr b="1" dirty="0">
                <a:solidFill>
                  <a:srgbClr val="E28E0A"/>
                </a:solidFill>
                <a:latin typeface="Arial" panose="020B0604020202090204" pitchFamily="34" charset="0"/>
                <a:ea typeface="黑体" panose="02010609060101010101" charset="-122"/>
                <a:cs typeface="思源黑体 CN Regular" panose="020B0500000000000000" pitchFamily="34" charset="-122"/>
                <a:sym typeface="+mn-ea"/>
              </a:rPr>
              <a:t>项</a:t>
            </a:r>
            <a:r>
              <a:rPr lang="zh-CN" b="1" dirty="0">
                <a:solidFill>
                  <a:srgbClr val="E28E0A"/>
                </a:solidFill>
                <a:latin typeface="Arial" panose="020B0604020202090204" pitchFamily="34" charset="0"/>
                <a:ea typeface="黑体" panose="02010609060101010101" charset="-122"/>
                <a:cs typeface="思源黑体 CN Regular" panose="020B0500000000000000" pitchFamily="34" charset="-122"/>
                <a:sym typeface="+mn-ea"/>
              </a:rPr>
              <a:t>，软件著作权</a:t>
            </a:r>
            <a:r>
              <a:rPr lang="en-US" altLang="zh-CN" b="1" dirty="0">
                <a:solidFill>
                  <a:srgbClr val="E28E0A"/>
                </a:solidFill>
                <a:latin typeface="Arial" panose="020B0604020202090204" pitchFamily="34" charset="0"/>
                <a:ea typeface="黑体" panose="02010609060101010101" charset="-122"/>
                <a:cs typeface="思源黑体 CN Regular" panose="020B0500000000000000" pitchFamily="34" charset="-122"/>
                <a:sym typeface="+mn-ea"/>
              </a:rPr>
              <a:t>89</a:t>
            </a:r>
            <a:r>
              <a:rPr lang="zh-CN" b="1" dirty="0">
                <a:solidFill>
                  <a:srgbClr val="E28E0A"/>
                </a:solidFill>
                <a:latin typeface="Arial" panose="020B0604020202090204" pitchFamily="34" charset="0"/>
                <a:ea typeface="黑体" panose="02010609060101010101" charset="-122"/>
                <a:cs typeface="思源黑体 CN Regular" panose="020B0500000000000000" pitchFamily="34" charset="-122"/>
                <a:sym typeface="+mn-ea"/>
              </a:rPr>
              <a:t>件，注册商标数</a:t>
            </a:r>
            <a:r>
              <a:rPr lang="en-US" altLang="zh-CN" b="1" dirty="0">
                <a:solidFill>
                  <a:srgbClr val="E28E0A"/>
                </a:solidFill>
                <a:latin typeface="Arial" panose="020B0604020202090204" pitchFamily="34" charset="0"/>
                <a:ea typeface="黑体" panose="02010609060101010101" charset="-122"/>
                <a:cs typeface="思源黑体 CN Regular" panose="020B0500000000000000" pitchFamily="34" charset="-122"/>
                <a:sym typeface="+mn-ea"/>
              </a:rPr>
              <a:t>198</a:t>
            </a:r>
            <a:r>
              <a:rPr lang="zh-CN" altLang="en-US" b="1" dirty="0">
                <a:solidFill>
                  <a:srgbClr val="E28E0A"/>
                </a:solidFill>
                <a:latin typeface="Arial" panose="020B0604020202090204" pitchFamily="34" charset="0"/>
                <a:ea typeface="黑体" panose="02010609060101010101" charset="-122"/>
                <a:cs typeface="思源黑体 CN Regular" panose="020B0500000000000000" pitchFamily="34" charset="-122"/>
                <a:sym typeface="+mn-ea"/>
              </a:rPr>
              <a:t>个。</a:t>
            </a:r>
            <a:endParaRPr lang="en-US" altLang="zh-CN" b="1" dirty="0">
              <a:solidFill>
                <a:srgbClr val="E28E0A"/>
              </a:solidFill>
              <a:latin typeface="Arial" panose="020B0604020202090204" pitchFamily="34" charset="0"/>
              <a:ea typeface="黑体" panose="02010609060101010101" charset="-122"/>
              <a:cs typeface="思源黑体 CN Regular" panose="020B0500000000000000" pitchFamily="34" charset="-122"/>
              <a:sym typeface="+mn-ea"/>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nvSpPr>
        <p:spPr>
          <a:xfrm>
            <a:off x="1472565" y="93599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2400" b="1" dirty="0">
                <a:solidFill>
                  <a:srgbClr val="E18F08"/>
                </a:solidFill>
                <a:latin typeface="Arial" panose="020B0604020202090204" pitchFamily="34" charset="0"/>
                <a:ea typeface="黑体" panose="02010609060101010101" charset="-122"/>
                <a:cs typeface="+mn-cs"/>
                <a:sym typeface="+mn-ea"/>
              </a:rPr>
              <a:t>新能源冷藏/冷冻车高效冷机</a:t>
            </a:r>
            <a:endParaRPr sz="2400" b="1" dirty="0">
              <a:solidFill>
                <a:srgbClr val="E18F08"/>
              </a:solidFill>
              <a:latin typeface="Arial" panose="020B0604020202090204" pitchFamily="34" charset="0"/>
              <a:ea typeface="黑体" panose="02010609060101010101" charset="-122"/>
              <a:cs typeface="+mn-cs"/>
              <a:sym typeface="+mn-ea"/>
            </a:endParaRPr>
          </a:p>
        </p:txBody>
      </p:sp>
      <p:sp>
        <p:nvSpPr>
          <p:cNvPr id="4"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dirty="0">
                <a:latin typeface="Arial" panose="020B0604020202090204" pitchFamily="34" charset="0"/>
                <a:ea typeface="黑体" panose="02010609060101010101" charset="-122"/>
                <a:cs typeface="+mn-cs"/>
                <a:sym typeface="+mn-ea"/>
              </a:rPr>
              <a:t>六、冷链温控业务</a:t>
            </a:r>
            <a:endParaRPr sz="3200" b="1" dirty="0">
              <a:latin typeface="Arial" panose="020B0604020202090204" pitchFamily="34" charset="0"/>
              <a:ea typeface="黑体" panose="02010609060101010101" charset="-122"/>
              <a:cs typeface="+mn-cs"/>
              <a:sym typeface="+mn-ea"/>
            </a:endParaRPr>
          </a:p>
        </p:txBody>
      </p:sp>
      <p:grpSp>
        <p:nvGrpSpPr>
          <p:cNvPr id="10" name="组合 9"/>
          <p:cNvGrpSpPr/>
          <p:nvPr/>
        </p:nvGrpSpPr>
        <p:grpSpPr>
          <a:xfrm>
            <a:off x="1032510" y="2101850"/>
            <a:ext cx="10596245" cy="2646680"/>
            <a:chOff x="922" y="2752"/>
            <a:chExt cx="12684" cy="3168"/>
          </a:xfrm>
        </p:grpSpPr>
        <p:grpSp>
          <p:nvGrpSpPr>
            <p:cNvPr id="5" name="组合 4"/>
            <p:cNvGrpSpPr/>
            <p:nvPr/>
          </p:nvGrpSpPr>
          <p:grpSpPr>
            <a:xfrm>
              <a:off x="922" y="2752"/>
              <a:ext cx="12685" cy="3168"/>
              <a:chOff x="596" y="2767"/>
              <a:chExt cx="12987" cy="3243"/>
            </a:xfrm>
          </p:grpSpPr>
          <p:sp>
            <p:nvSpPr>
              <p:cNvPr id="2078" name="矩形"/>
              <p:cNvSpPr/>
              <p:nvPr/>
            </p:nvSpPr>
            <p:spPr>
              <a:xfrm>
                <a:off x="3597" y="2832"/>
                <a:ext cx="4680" cy="3121"/>
              </a:xfrm>
              <a:prstGeom prst="rect">
                <a:avLst/>
              </a:prstGeom>
              <a:solidFill>
                <a:srgbClr val="FFFFFF"/>
              </a:solidFill>
              <a:ln w="12700" cap="flat">
                <a:noFill/>
                <a:miter lim="400000"/>
              </a:ln>
              <a:effectLst/>
            </p:spPr>
            <p:txBody>
              <a:bodyPr wrap="square" lIns="45719" tIns="45719" rIns="45719" bIns="45719" numCol="1" anchor="ctr">
                <a:noAutofit/>
              </a:bodyPr>
              <a:lstStyle/>
              <a:p>
                <a:endParaRPr dirty="0">
                  <a:latin typeface="思源黑体 CN Regular" panose="020B0500000000000000" pitchFamily="34" charset="-122"/>
                  <a:ea typeface="黑体" panose="02010609060101010101" charset="-122"/>
                </a:endParaRPr>
              </a:p>
            </p:txBody>
          </p:sp>
          <p:sp>
            <p:nvSpPr>
              <p:cNvPr id="2081" name="矩形"/>
              <p:cNvSpPr/>
              <p:nvPr/>
            </p:nvSpPr>
            <p:spPr>
              <a:xfrm>
                <a:off x="8822" y="2767"/>
                <a:ext cx="4761" cy="3243"/>
              </a:xfrm>
              <a:prstGeom prst="rect">
                <a:avLst/>
              </a:prstGeom>
              <a:solidFill>
                <a:srgbClr val="FFFFFF"/>
              </a:solidFill>
              <a:ln w="12700" cap="flat">
                <a:noFill/>
                <a:miter lim="400000"/>
              </a:ln>
              <a:effectLst/>
            </p:spPr>
            <p:txBody>
              <a:bodyPr wrap="square" lIns="45719" tIns="45719" rIns="45719" bIns="45719" numCol="1" anchor="ctr">
                <a:noAutofit/>
              </a:bodyPr>
              <a:lstStyle/>
              <a:p>
                <a:endParaRPr dirty="0">
                  <a:latin typeface="思源黑体 CN Regular" panose="020B0500000000000000" pitchFamily="34" charset="-122"/>
                  <a:ea typeface="黑体" panose="02010609060101010101" charset="-122"/>
                </a:endParaRPr>
              </a:p>
            </p:txBody>
          </p:sp>
          <p:grpSp>
            <p:nvGrpSpPr>
              <p:cNvPr id="2093" name="组合 1"/>
              <p:cNvGrpSpPr/>
              <p:nvPr/>
            </p:nvGrpSpPr>
            <p:grpSpPr>
              <a:xfrm>
                <a:off x="596" y="2832"/>
                <a:ext cx="2684" cy="636"/>
                <a:chOff x="-2" y="-1"/>
                <a:chExt cx="1704343" cy="403863"/>
              </a:xfrm>
            </p:grpSpPr>
            <p:grpSp>
              <p:nvGrpSpPr>
                <p:cNvPr id="2089" name="组合 13"/>
                <p:cNvGrpSpPr/>
                <p:nvPr/>
              </p:nvGrpSpPr>
              <p:grpSpPr>
                <a:xfrm>
                  <a:off x="-2" y="-1"/>
                  <a:ext cx="1704343" cy="403863"/>
                  <a:chOff x="-1" y="0"/>
                  <a:chExt cx="1704341" cy="403861"/>
                </a:xfrm>
              </p:grpSpPr>
              <p:sp>
                <p:nvSpPr>
                  <p:cNvPr id="2084" name="右箭头 15"/>
                  <p:cNvSpPr/>
                  <p:nvPr/>
                </p:nvSpPr>
                <p:spPr>
                  <a:xfrm>
                    <a:off x="-1" y="0"/>
                    <a:ext cx="1201632" cy="403767"/>
                  </a:xfrm>
                  <a:prstGeom prst="rightArrow">
                    <a:avLst>
                      <a:gd name="adj1" fmla="val 100000"/>
                      <a:gd name="adj2" fmla="val 38158"/>
                    </a:avLst>
                  </a:prstGeom>
                  <a:solidFill>
                    <a:srgbClr val="A6A6A6">
                      <a:alpha val="53000"/>
                    </a:srgbClr>
                  </a:solidFill>
                  <a:ln w="12700" cap="flat">
                    <a:noFill/>
                    <a:miter lim="400000"/>
                  </a:ln>
                  <a:effectLst/>
                </p:spPr>
                <p:txBody>
                  <a:bodyPr wrap="square" lIns="45719" tIns="45719" rIns="45719" bIns="45719" numCol="1" anchor="ctr">
                    <a:noAutofit/>
                  </a:bodyPr>
                  <a:lstStyle/>
                  <a:p>
                    <a:pPr algn="ctr">
                      <a:defRPr sz="1300">
                        <a:solidFill>
                          <a:srgbClr val="FFFFFF"/>
                        </a:solidFill>
                        <a:latin typeface="+mn-lt"/>
                        <a:ea typeface="+mn-ea"/>
                        <a:cs typeface="+mn-cs"/>
                        <a:sym typeface="阿里巴巴普惠体 R" panose="00020600040101010101" charset="-122"/>
                      </a:defRPr>
                    </a:pPr>
                    <a:endParaRPr dirty="0">
                      <a:latin typeface="思源黑体 CN Regular" panose="020B0500000000000000" pitchFamily="34" charset="-122"/>
                      <a:ea typeface="黑体" panose="02010609060101010101" charset="-122"/>
                      <a:cs typeface="思源黑体 CN Regular" panose="020B0500000000000000" pitchFamily="34" charset="-122"/>
                      <a:sym typeface="思源黑体 CN Regular" panose="020B0500000000000000" pitchFamily="34" charset="-122"/>
                    </a:endParaRPr>
                  </a:p>
                </p:txBody>
              </p:sp>
              <p:grpSp>
                <p:nvGrpSpPr>
                  <p:cNvPr id="2087" name="右箭头 16"/>
                  <p:cNvGrpSpPr/>
                  <p:nvPr/>
                </p:nvGrpSpPr>
                <p:grpSpPr>
                  <a:xfrm>
                    <a:off x="494025" y="0"/>
                    <a:ext cx="1054923" cy="403768"/>
                    <a:chOff x="-1" y="0"/>
                    <a:chExt cx="1054922" cy="403767"/>
                  </a:xfrm>
                </p:grpSpPr>
                <p:sp>
                  <p:nvSpPr>
                    <p:cNvPr id="2085" name="箭头"/>
                    <p:cNvSpPr/>
                    <p:nvPr/>
                  </p:nvSpPr>
                  <p:spPr>
                    <a:xfrm>
                      <a:off x="0" y="0"/>
                      <a:ext cx="1054921" cy="403767"/>
                    </a:xfrm>
                    <a:prstGeom prst="rightArrow">
                      <a:avLst>
                        <a:gd name="adj1" fmla="val 100000"/>
                        <a:gd name="adj2" fmla="val 38158"/>
                      </a:avLst>
                    </a:prstGeom>
                    <a:solidFill>
                      <a:srgbClr val="03327F"/>
                    </a:solidFill>
                    <a:ln w="12700" cap="flat">
                      <a:noFill/>
                      <a:miter lim="400000"/>
                    </a:ln>
                    <a:effectLst/>
                  </p:spPr>
                  <p:txBody>
                    <a:bodyPr wrap="square" lIns="45719" tIns="45719" rIns="45719" bIns="45719" numCol="1" anchor="ctr">
                      <a:noAutofit/>
                    </a:bodyPr>
                    <a:lstStyle/>
                    <a:p>
                      <a:pPr algn="ctr">
                        <a:defRPr sz="1300">
                          <a:solidFill>
                            <a:srgbClr val="FFFFFF"/>
                          </a:solidFill>
                          <a:latin typeface="+mn-lt"/>
                          <a:ea typeface="+mn-ea"/>
                          <a:cs typeface="+mn-cs"/>
                          <a:sym typeface="阿里巴巴普惠体 R" panose="00020600040101010101" charset="-122"/>
                        </a:defRPr>
                      </a:pPr>
                      <a:endParaRPr dirty="0">
                        <a:latin typeface="思源黑体 CN Regular" panose="020B0500000000000000" pitchFamily="34" charset="-122"/>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2086" name="真变频"/>
                    <p:cNvSpPr txBox="1"/>
                    <p:nvPr/>
                  </p:nvSpPr>
                  <p:spPr>
                    <a:xfrm>
                      <a:off x="-1" y="83058"/>
                      <a:ext cx="900853" cy="237650"/>
                    </a:xfrm>
                    <a:prstGeom prst="rect">
                      <a:avLst/>
                    </a:prstGeom>
                    <a:noFill/>
                    <a:ln w="12700" cap="flat">
                      <a:noFill/>
                      <a:miter lim="400000"/>
                    </a:ln>
                    <a:effectLst/>
                  </p:spPr>
                  <p:txBody>
                    <a:bodyPr wrap="square" lIns="45719" tIns="45719" rIns="45719" bIns="45719" numCol="1" anchor="ctr">
                      <a:spAutoFit/>
                    </a:bodyPr>
                    <a:lstStyle>
                      <a:lvl1pPr algn="ctr">
                        <a:defRPr sz="1300">
                          <a:solidFill>
                            <a:srgbClr val="FFFFFF"/>
                          </a:solidFill>
                          <a:latin typeface="+mn-lt"/>
                          <a:ea typeface="+mn-ea"/>
                          <a:cs typeface="+mn-cs"/>
                          <a:sym typeface="阿里巴巴普惠体 R" panose="00020600040101010101" charset="-122"/>
                        </a:defRPr>
                      </a:lvl1pPr>
                    </a:lstStyle>
                    <a:p>
                      <a:pPr algn="l"/>
                      <a:r>
                        <a:rPr lang="zh-CN" altLang="en-US" sz="1400" b="1" dirty="0" smtClean="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rPr>
                        <a:t>真变频</a:t>
                      </a:r>
                      <a:endParaRPr lang="zh-CN" altLang="en-US" sz="1400" b="1" dirty="0" smtClean="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endParaRPr>
                    </a:p>
                  </p:txBody>
                </p:sp>
              </p:grpSp>
              <p:sp>
                <p:nvSpPr>
                  <p:cNvPr id="2088" name="燕尾形 17"/>
                  <p:cNvSpPr/>
                  <p:nvPr/>
                </p:nvSpPr>
                <p:spPr>
                  <a:xfrm>
                    <a:off x="1470830" y="0"/>
                    <a:ext cx="233510" cy="403861"/>
                  </a:xfrm>
                  <a:prstGeom prst="chevron">
                    <a:avLst>
                      <a:gd name="adj" fmla="val 65759"/>
                    </a:avLst>
                  </a:prstGeom>
                  <a:solidFill>
                    <a:srgbClr val="03327F"/>
                  </a:solidFill>
                  <a:ln w="12700" cap="flat">
                    <a:noFill/>
                    <a:miter lim="400000"/>
                  </a:ln>
                  <a:effectLst/>
                </p:spPr>
                <p:txBody>
                  <a:bodyPr wrap="square" lIns="45719" tIns="45719" rIns="45719" bIns="45719" numCol="1" anchor="ctr">
                    <a:noAutofit/>
                  </a:bodyPr>
                  <a:lstStyle/>
                  <a:p>
                    <a:pPr algn="ctr">
                      <a:defRPr sz="1300">
                        <a:solidFill>
                          <a:srgbClr val="FFFFFF"/>
                        </a:solidFill>
                        <a:latin typeface="+mn-lt"/>
                        <a:ea typeface="+mn-ea"/>
                        <a:cs typeface="+mn-cs"/>
                        <a:sym typeface="阿里巴巴普惠体 R" panose="00020600040101010101" charset="-122"/>
                      </a:defRPr>
                    </a:pPr>
                    <a:endParaRPr dirty="0">
                      <a:latin typeface="思源黑体 CN Regular" panose="020B0500000000000000" pitchFamily="34" charset="-122"/>
                      <a:ea typeface="黑体" panose="02010609060101010101" charset="-122"/>
                      <a:cs typeface="思源黑体 CN Regular" panose="020B0500000000000000" pitchFamily="34" charset="-122"/>
                      <a:sym typeface="思源黑体 CN Regular" panose="020B0500000000000000" pitchFamily="34" charset="-122"/>
                    </a:endParaRPr>
                  </a:p>
                </p:txBody>
              </p:sp>
            </p:grpSp>
            <p:grpSp>
              <p:nvGrpSpPr>
                <p:cNvPr id="2092" name="组合 37"/>
                <p:cNvGrpSpPr/>
                <p:nvPr/>
              </p:nvGrpSpPr>
              <p:grpSpPr>
                <a:xfrm>
                  <a:off x="99253" y="77778"/>
                  <a:ext cx="282907" cy="267135"/>
                  <a:chOff x="0" y="0"/>
                  <a:chExt cx="282905" cy="267134"/>
                </a:xfrm>
              </p:grpSpPr>
              <p:sp>
                <p:nvSpPr>
                  <p:cNvPr id="2090" name="Freeform 151"/>
                  <p:cNvSpPr/>
                  <p:nvPr/>
                </p:nvSpPr>
                <p:spPr>
                  <a:xfrm>
                    <a:off x="40757" y="0"/>
                    <a:ext cx="242149" cy="230629"/>
                  </a:xfrm>
                  <a:custGeom>
                    <a:avLst/>
                    <a:gdLst/>
                    <a:ahLst/>
                    <a:cxnLst>
                      <a:cxn ang="0">
                        <a:pos x="wd2" y="hd2"/>
                      </a:cxn>
                      <a:cxn ang="5400000">
                        <a:pos x="wd2" y="hd2"/>
                      </a:cxn>
                      <a:cxn ang="10800000">
                        <a:pos x="wd2" y="hd2"/>
                      </a:cxn>
                      <a:cxn ang="16200000">
                        <a:pos x="wd2" y="hd2"/>
                      </a:cxn>
                    </a:cxnLst>
                    <a:rect l="0" t="0" r="r" b="b"/>
                    <a:pathLst>
                      <a:path w="21087" h="20581" extrusionOk="0">
                        <a:moveTo>
                          <a:pt x="21016" y="9318"/>
                        </a:moveTo>
                        <a:cubicBezTo>
                          <a:pt x="20525" y="3718"/>
                          <a:pt x="15452" y="-442"/>
                          <a:pt x="9561" y="38"/>
                        </a:cubicBezTo>
                        <a:cubicBezTo>
                          <a:pt x="6779" y="198"/>
                          <a:pt x="4325" y="1478"/>
                          <a:pt x="2361" y="3718"/>
                        </a:cubicBezTo>
                        <a:cubicBezTo>
                          <a:pt x="561" y="5798"/>
                          <a:pt x="-257" y="8518"/>
                          <a:pt x="70" y="11238"/>
                        </a:cubicBezTo>
                        <a:cubicBezTo>
                          <a:pt x="561" y="16838"/>
                          <a:pt x="5634" y="21158"/>
                          <a:pt x="11525" y="20518"/>
                        </a:cubicBezTo>
                        <a:cubicBezTo>
                          <a:pt x="14307" y="20358"/>
                          <a:pt x="16761" y="19078"/>
                          <a:pt x="18725" y="16998"/>
                        </a:cubicBezTo>
                        <a:cubicBezTo>
                          <a:pt x="20525" y="14758"/>
                          <a:pt x="21343" y="12198"/>
                          <a:pt x="21016" y="9318"/>
                        </a:cubicBezTo>
                        <a:close/>
                        <a:moveTo>
                          <a:pt x="11198" y="17958"/>
                        </a:moveTo>
                        <a:cubicBezTo>
                          <a:pt x="6943" y="18278"/>
                          <a:pt x="3016" y="15238"/>
                          <a:pt x="2688" y="10918"/>
                        </a:cubicBezTo>
                        <a:cubicBezTo>
                          <a:pt x="2361" y="6758"/>
                          <a:pt x="5470" y="2918"/>
                          <a:pt x="9888" y="2598"/>
                        </a:cubicBezTo>
                        <a:cubicBezTo>
                          <a:pt x="14143" y="2278"/>
                          <a:pt x="18070" y="5318"/>
                          <a:pt x="18398" y="9638"/>
                        </a:cubicBezTo>
                        <a:cubicBezTo>
                          <a:pt x="18725" y="13798"/>
                          <a:pt x="15616" y="17638"/>
                          <a:pt x="11198" y="17958"/>
                        </a:cubicBezTo>
                        <a:close/>
                        <a:moveTo>
                          <a:pt x="10707" y="4038"/>
                        </a:moveTo>
                        <a:cubicBezTo>
                          <a:pt x="10379" y="4038"/>
                          <a:pt x="10216" y="4038"/>
                          <a:pt x="10052" y="4038"/>
                        </a:cubicBezTo>
                        <a:cubicBezTo>
                          <a:pt x="8252" y="4198"/>
                          <a:pt x="6779" y="5158"/>
                          <a:pt x="5634" y="6278"/>
                        </a:cubicBezTo>
                        <a:cubicBezTo>
                          <a:pt x="5307" y="6598"/>
                          <a:pt x="5470" y="6918"/>
                          <a:pt x="5634" y="7238"/>
                        </a:cubicBezTo>
                        <a:cubicBezTo>
                          <a:pt x="5798" y="7398"/>
                          <a:pt x="6288" y="7558"/>
                          <a:pt x="6616" y="7238"/>
                        </a:cubicBezTo>
                        <a:cubicBezTo>
                          <a:pt x="7434" y="6278"/>
                          <a:pt x="8743" y="5478"/>
                          <a:pt x="10216" y="5478"/>
                        </a:cubicBezTo>
                        <a:cubicBezTo>
                          <a:pt x="10379" y="5318"/>
                          <a:pt x="10543" y="5318"/>
                          <a:pt x="10707" y="5318"/>
                        </a:cubicBezTo>
                        <a:cubicBezTo>
                          <a:pt x="11852" y="5318"/>
                          <a:pt x="12998" y="5798"/>
                          <a:pt x="13979" y="6438"/>
                        </a:cubicBezTo>
                        <a:cubicBezTo>
                          <a:pt x="14143" y="6758"/>
                          <a:pt x="14634" y="6598"/>
                          <a:pt x="14798" y="6438"/>
                        </a:cubicBezTo>
                        <a:cubicBezTo>
                          <a:pt x="15125" y="6118"/>
                          <a:pt x="14961" y="5638"/>
                          <a:pt x="14798" y="5478"/>
                        </a:cubicBezTo>
                        <a:cubicBezTo>
                          <a:pt x="13652" y="4518"/>
                          <a:pt x="12179" y="4038"/>
                          <a:pt x="10707" y="4038"/>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300">
                        <a:solidFill>
                          <a:srgbClr val="FFFFFF"/>
                        </a:solidFill>
                        <a:latin typeface="+mn-lt"/>
                        <a:ea typeface="+mn-ea"/>
                        <a:cs typeface="+mn-cs"/>
                        <a:sym typeface="阿里巴巴普惠体 R" panose="00020600040101010101" charset="-122"/>
                      </a:defRPr>
                    </a:pPr>
                    <a:endParaRPr dirty="0">
                      <a:latin typeface="思源黑体 CN Regular" panose="020B0500000000000000" pitchFamily="34" charset="-122"/>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2091" name="Freeform 152"/>
                  <p:cNvSpPr/>
                  <p:nvPr/>
                </p:nvSpPr>
                <p:spPr>
                  <a:xfrm>
                    <a:off x="-1" y="158211"/>
                    <a:ext cx="110541" cy="108924"/>
                  </a:xfrm>
                  <a:custGeom>
                    <a:avLst/>
                    <a:gdLst/>
                    <a:ahLst/>
                    <a:cxnLst>
                      <a:cxn ang="0">
                        <a:pos x="wd2" y="hd2"/>
                      </a:cxn>
                      <a:cxn ang="5400000">
                        <a:pos x="wd2" y="hd2"/>
                      </a:cxn>
                      <a:cxn ang="10800000">
                        <a:pos x="wd2" y="hd2"/>
                      </a:cxn>
                      <a:cxn ang="16200000">
                        <a:pos x="wd2" y="hd2"/>
                      </a:cxn>
                    </a:cxnLst>
                    <a:rect l="0" t="0" r="r" b="b"/>
                    <a:pathLst>
                      <a:path w="20779" h="21600" extrusionOk="0">
                        <a:moveTo>
                          <a:pt x="10156" y="0"/>
                        </a:moveTo>
                        <a:cubicBezTo>
                          <a:pt x="1658" y="9915"/>
                          <a:pt x="1658" y="9915"/>
                          <a:pt x="1658" y="9915"/>
                        </a:cubicBezTo>
                        <a:cubicBezTo>
                          <a:pt x="-821" y="12748"/>
                          <a:pt x="-467" y="17351"/>
                          <a:pt x="2366" y="19830"/>
                        </a:cubicBezTo>
                        <a:cubicBezTo>
                          <a:pt x="3782" y="20892"/>
                          <a:pt x="5907" y="21600"/>
                          <a:pt x="7677" y="21600"/>
                        </a:cubicBezTo>
                        <a:cubicBezTo>
                          <a:pt x="9448" y="21246"/>
                          <a:pt x="11218" y="20538"/>
                          <a:pt x="12635" y="18767"/>
                        </a:cubicBezTo>
                        <a:cubicBezTo>
                          <a:pt x="20779" y="9207"/>
                          <a:pt x="20779" y="9207"/>
                          <a:pt x="20779" y="9207"/>
                        </a:cubicBezTo>
                        <a:cubicBezTo>
                          <a:pt x="16530" y="7082"/>
                          <a:pt x="12635" y="3895"/>
                          <a:pt x="10156" y="0"/>
                        </a:cubicBezTo>
                        <a:close/>
                        <a:moveTo>
                          <a:pt x="10510" y="6020"/>
                        </a:moveTo>
                        <a:cubicBezTo>
                          <a:pt x="4845" y="12393"/>
                          <a:pt x="4845" y="12393"/>
                          <a:pt x="4845" y="12393"/>
                        </a:cubicBezTo>
                        <a:cubicBezTo>
                          <a:pt x="4490" y="13102"/>
                          <a:pt x="4136" y="13810"/>
                          <a:pt x="4136" y="14164"/>
                        </a:cubicBezTo>
                        <a:cubicBezTo>
                          <a:pt x="4136" y="14872"/>
                          <a:pt x="4490" y="15934"/>
                          <a:pt x="5199" y="16289"/>
                        </a:cubicBezTo>
                        <a:cubicBezTo>
                          <a:pt x="5553" y="16643"/>
                          <a:pt x="5553" y="17351"/>
                          <a:pt x="5199" y="18059"/>
                        </a:cubicBezTo>
                        <a:cubicBezTo>
                          <a:pt x="5199" y="18059"/>
                          <a:pt x="4136" y="18413"/>
                          <a:pt x="3782" y="18059"/>
                        </a:cubicBezTo>
                        <a:cubicBezTo>
                          <a:pt x="2720" y="16997"/>
                          <a:pt x="2012" y="15580"/>
                          <a:pt x="2012" y="14164"/>
                        </a:cubicBezTo>
                        <a:cubicBezTo>
                          <a:pt x="2012" y="13102"/>
                          <a:pt x="2366" y="12039"/>
                          <a:pt x="3074" y="10977"/>
                        </a:cubicBezTo>
                        <a:cubicBezTo>
                          <a:pt x="8740" y="4603"/>
                          <a:pt x="8740" y="4603"/>
                          <a:pt x="8740" y="4603"/>
                        </a:cubicBezTo>
                        <a:cubicBezTo>
                          <a:pt x="9094" y="3895"/>
                          <a:pt x="9802" y="3895"/>
                          <a:pt x="10156" y="4249"/>
                        </a:cubicBezTo>
                        <a:cubicBezTo>
                          <a:pt x="10510" y="4603"/>
                          <a:pt x="10864" y="5311"/>
                          <a:pt x="10510" y="6020"/>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300">
                        <a:solidFill>
                          <a:srgbClr val="FFFFFF"/>
                        </a:solidFill>
                        <a:latin typeface="+mn-lt"/>
                        <a:ea typeface="+mn-ea"/>
                        <a:cs typeface="+mn-cs"/>
                        <a:sym typeface="阿里巴巴普惠体 R" panose="00020600040101010101" charset="-122"/>
                      </a:defRPr>
                    </a:pPr>
                    <a:endParaRPr dirty="0">
                      <a:latin typeface="思源黑体 CN Regular" panose="020B0500000000000000" pitchFamily="34" charset="-122"/>
                      <a:ea typeface="黑体" panose="02010609060101010101" charset="-122"/>
                      <a:cs typeface="思源黑体 CN Regular" panose="020B0500000000000000" pitchFamily="34" charset="-122"/>
                      <a:sym typeface="思源黑体 CN Regular" panose="020B0500000000000000" pitchFamily="34" charset="-122"/>
                    </a:endParaRPr>
                  </a:p>
                </p:txBody>
              </p:sp>
            </p:grpSp>
          </p:grpSp>
          <p:grpSp>
            <p:nvGrpSpPr>
              <p:cNvPr id="2101" name="组合 43"/>
              <p:cNvGrpSpPr/>
              <p:nvPr/>
            </p:nvGrpSpPr>
            <p:grpSpPr>
              <a:xfrm>
                <a:off x="596" y="4055"/>
                <a:ext cx="2683" cy="636"/>
                <a:chOff x="-1" y="-1"/>
                <a:chExt cx="1703571" cy="403862"/>
              </a:xfrm>
            </p:grpSpPr>
            <p:grpSp>
              <p:nvGrpSpPr>
                <p:cNvPr id="2099" name="组合 13"/>
                <p:cNvGrpSpPr/>
                <p:nvPr/>
              </p:nvGrpSpPr>
              <p:grpSpPr>
                <a:xfrm>
                  <a:off x="-1" y="-1"/>
                  <a:ext cx="1703571" cy="403862"/>
                  <a:chOff x="-1" y="-1"/>
                  <a:chExt cx="1703570" cy="403861"/>
                </a:xfrm>
              </p:grpSpPr>
              <p:sp>
                <p:nvSpPr>
                  <p:cNvPr id="2094" name="右箭头 24"/>
                  <p:cNvSpPr/>
                  <p:nvPr/>
                </p:nvSpPr>
                <p:spPr>
                  <a:xfrm>
                    <a:off x="-1" y="-1"/>
                    <a:ext cx="1201089" cy="403767"/>
                  </a:xfrm>
                  <a:prstGeom prst="rightArrow">
                    <a:avLst>
                      <a:gd name="adj1" fmla="val 100000"/>
                      <a:gd name="adj2" fmla="val 38158"/>
                    </a:avLst>
                  </a:prstGeom>
                  <a:solidFill>
                    <a:srgbClr val="A6A6A6">
                      <a:alpha val="53000"/>
                    </a:srgbClr>
                  </a:solidFill>
                  <a:ln w="12700" cap="flat">
                    <a:noFill/>
                    <a:miter lim="400000"/>
                  </a:ln>
                  <a:effectLst/>
                </p:spPr>
                <p:txBody>
                  <a:bodyPr wrap="square" lIns="45719" tIns="45719" rIns="45719" bIns="45719" numCol="1" anchor="ctr">
                    <a:noAutofit/>
                  </a:bodyPr>
                  <a:lstStyle/>
                  <a:p>
                    <a:pPr algn="ctr">
                      <a:defRPr sz="1300">
                        <a:solidFill>
                          <a:srgbClr val="FFFFFF"/>
                        </a:solidFill>
                        <a:latin typeface="+mn-lt"/>
                        <a:ea typeface="+mn-ea"/>
                        <a:cs typeface="+mn-cs"/>
                        <a:sym typeface="阿里巴巴普惠体 R" panose="00020600040101010101" charset="-122"/>
                      </a:defRPr>
                    </a:pPr>
                    <a:endParaRPr dirty="0">
                      <a:latin typeface="思源黑体 CN Regular" panose="020B0500000000000000" pitchFamily="34" charset="-122"/>
                      <a:ea typeface="黑体" panose="02010609060101010101" charset="-122"/>
                      <a:cs typeface="思源黑体 CN Regular" panose="020B0500000000000000" pitchFamily="34" charset="-122"/>
                      <a:sym typeface="思源黑体 CN Regular" panose="020B0500000000000000" pitchFamily="34" charset="-122"/>
                    </a:endParaRPr>
                  </a:p>
                </p:txBody>
              </p:sp>
              <p:grpSp>
                <p:nvGrpSpPr>
                  <p:cNvPr id="2097" name="右箭头 25"/>
                  <p:cNvGrpSpPr/>
                  <p:nvPr/>
                </p:nvGrpSpPr>
                <p:grpSpPr>
                  <a:xfrm>
                    <a:off x="493801" y="-1"/>
                    <a:ext cx="1054447" cy="403768"/>
                    <a:chOff x="-1" y="0"/>
                    <a:chExt cx="1054445" cy="403766"/>
                  </a:xfrm>
                </p:grpSpPr>
                <p:sp>
                  <p:nvSpPr>
                    <p:cNvPr id="2095" name="箭头"/>
                    <p:cNvSpPr/>
                    <p:nvPr/>
                  </p:nvSpPr>
                  <p:spPr>
                    <a:xfrm>
                      <a:off x="0" y="0"/>
                      <a:ext cx="1054444" cy="403766"/>
                    </a:xfrm>
                    <a:prstGeom prst="rightArrow">
                      <a:avLst>
                        <a:gd name="adj1" fmla="val 100000"/>
                        <a:gd name="adj2" fmla="val 38158"/>
                      </a:avLst>
                    </a:prstGeom>
                    <a:solidFill>
                      <a:srgbClr val="03327F"/>
                    </a:solidFill>
                    <a:ln w="12700" cap="flat">
                      <a:noFill/>
                      <a:miter lim="400000"/>
                    </a:ln>
                    <a:effectLst/>
                  </p:spPr>
                  <p:txBody>
                    <a:bodyPr wrap="square" lIns="45719" tIns="45719" rIns="45719" bIns="45719" numCol="1" anchor="ctr">
                      <a:noAutofit/>
                    </a:bodyPr>
                    <a:lstStyle/>
                    <a:p>
                      <a:pPr algn="ctr">
                        <a:defRPr sz="1300">
                          <a:solidFill>
                            <a:srgbClr val="FFFFFF"/>
                          </a:solidFill>
                          <a:latin typeface="+mn-lt"/>
                          <a:ea typeface="+mn-ea"/>
                          <a:cs typeface="+mn-cs"/>
                          <a:sym typeface="阿里巴巴普惠体 R" panose="00020600040101010101" charset="-122"/>
                        </a:defRPr>
                      </a:pPr>
                      <a:endParaRPr dirty="0">
                        <a:latin typeface="思源黑体 CN Regular" panose="020B0500000000000000" pitchFamily="34" charset="-122"/>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2096" name="快速降温"/>
                    <p:cNvSpPr txBox="1"/>
                    <p:nvPr/>
                  </p:nvSpPr>
                  <p:spPr>
                    <a:xfrm>
                      <a:off x="-1" y="83057"/>
                      <a:ext cx="900376" cy="237650"/>
                    </a:xfrm>
                    <a:prstGeom prst="rect">
                      <a:avLst/>
                    </a:prstGeom>
                    <a:solidFill>
                      <a:srgbClr val="03327F"/>
                    </a:solidFill>
                    <a:ln w="12700" cap="flat">
                      <a:noFill/>
                      <a:miter lim="400000"/>
                    </a:ln>
                    <a:effectLst/>
                  </p:spPr>
                  <p:txBody>
                    <a:bodyPr wrap="square" lIns="45719" tIns="45719" rIns="45719" bIns="45719" numCol="1" anchor="ctr">
                      <a:spAutoFit/>
                    </a:bodyPr>
                    <a:lstStyle>
                      <a:lvl1pPr algn="ctr">
                        <a:defRPr sz="1300">
                          <a:solidFill>
                            <a:srgbClr val="FFFFFF"/>
                          </a:solidFill>
                          <a:latin typeface="+mn-lt"/>
                          <a:ea typeface="+mn-ea"/>
                          <a:cs typeface="+mn-cs"/>
                          <a:sym typeface="阿里巴巴普惠体 R" panose="00020600040101010101" charset="-122"/>
                        </a:defRPr>
                      </a:lvl1pPr>
                    </a:lstStyle>
                    <a:p>
                      <a:pPr algn="l"/>
                      <a:r>
                        <a:rPr lang="zh-CN" altLang="en-US" sz="1400" b="1" dirty="0" smtClean="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rPr>
                        <a:t>快速降温</a:t>
                      </a:r>
                      <a:endParaRPr lang="zh-CN" altLang="en-US" sz="1400" b="1" dirty="0" smtClean="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endParaRPr>
                    </a:p>
                  </p:txBody>
                </p:sp>
              </p:grpSp>
              <p:sp>
                <p:nvSpPr>
                  <p:cNvPr id="2098" name="燕尾形 26"/>
                  <p:cNvSpPr/>
                  <p:nvPr/>
                </p:nvSpPr>
                <p:spPr>
                  <a:xfrm>
                    <a:off x="1470165" y="0"/>
                    <a:ext cx="233404" cy="403860"/>
                  </a:xfrm>
                  <a:prstGeom prst="chevron">
                    <a:avLst>
                      <a:gd name="adj" fmla="val 65759"/>
                    </a:avLst>
                  </a:prstGeom>
                  <a:solidFill>
                    <a:srgbClr val="03327F"/>
                  </a:solidFill>
                  <a:ln w="12700" cap="flat">
                    <a:noFill/>
                    <a:miter lim="400000"/>
                  </a:ln>
                  <a:effectLst/>
                </p:spPr>
                <p:txBody>
                  <a:bodyPr wrap="square" lIns="45719" tIns="45719" rIns="45719" bIns="45719" numCol="1" anchor="ctr">
                    <a:noAutofit/>
                  </a:bodyPr>
                  <a:lstStyle/>
                  <a:p>
                    <a:pPr algn="ctr">
                      <a:defRPr sz="1300">
                        <a:solidFill>
                          <a:srgbClr val="FFFFFF"/>
                        </a:solidFill>
                        <a:latin typeface="+mn-lt"/>
                        <a:ea typeface="+mn-ea"/>
                        <a:cs typeface="+mn-cs"/>
                        <a:sym typeface="阿里巴巴普惠体 R" panose="00020600040101010101" charset="-122"/>
                      </a:defRPr>
                    </a:pPr>
                    <a:endParaRPr dirty="0">
                      <a:latin typeface="思源黑体 CN Regular" panose="020B0500000000000000" pitchFamily="34" charset="-122"/>
                      <a:ea typeface="黑体" panose="02010609060101010101" charset="-122"/>
                      <a:cs typeface="思源黑体 CN Regular" panose="020B0500000000000000" pitchFamily="34" charset="-122"/>
                      <a:sym typeface="思源黑体 CN Regular" panose="020B0500000000000000" pitchFamily="34" charset="-122"/>
                    </a:endParaRPr>
                  </a:p>
                </p:txBody>
              </p:sp>
            </p:grpSp>
            <p:sp>
              <p:nvSpPr>
                <p:cNvPr id="2100" name="Freeform 39"/>
                <p:cNvSpPr/>
                <p:nvPr/>
              </p:nvSpPr>
              <p:spPr>
                <a:xfrm>
                  <a:off x="94781" y="23336"/>
                  <a:ext cx="263892" cy="334328"/>
                </a:xfrm>
                <a:custGeom>
                  <a:avLst/>
                  <a:gdLst/>
                  <a:ahLst/>
                  <a:cxnLst>
                    <a:cxn ang="0">
                      <a:pos x="wd2" y="hd2"/>
                    </a:cxn>
                    <a:cxn ang="5400000">
                      <a:pos x="wd2" y="hd2"/>
                    </a:cxn>
                    <a:cxn ang="10800000">
                      <a:pos x="wd2" y="hd2"/>
                    </a:cxn>
                    <a:cxn ang="16200000">
                      <a:pos x="wd2" y="hd2"/>
                    </a:cxn>
                  </a:cxnLst>
                  <a:rect l="0" t="0" r="r" b="b"/>
                  <a:pathLst>
                    <a:path w="21321" h="21480" extrusionOk="0">
                      <a:moveTo>
                        <a:pt x="9783" y="16894"/>
                      </a:moveTo>
                      <a:cubicBezTo>
                        <a:pt x="9938" y="16970"/>
                        <a:pt x="10003" y="17124"/>
                        <a:pt x="9885" y="17332"/>
                      </a:cubicBezTo>
                      <a:cubicBezTo>
                        <a:pt x="9392" y="18361"/>
                        <a:pt x="8169" y="20221"/>
                        <a:pt x="6453" y="21052"/>
                      </a:cubicBezTo>
                      <a:cubicBezTo>
                        <a:pt x="5959" y="21250"/>
                        <a:pt x="5466" y="21052"/>
                        <a:pt x="5724" y="20636"/>
                      </a:cubicBezTo>
                      <a:cubicBezTo>
                        <a:pt x="6195" y="19607"/>
                        <a:pt x="7182" y="17965"/>
                        <a:pt x="9133" y="16916"/>
                      </a:cubicBezTo>
                      <a:cubicBezTo>
                        <a:pt x="9380" y="16817"/>
                        <a:pt x="9627" y="16817"/>
                        <a:pt x="9783" y="16894"/>
                      </a:cubicBezTo>
                      <a:close/>
                      <a:moveTo>
                        <a:pt x="7507" y="15415"/>
                      </a:moveTo>
                      <a:cubicBezTo>
                        <a:pt x="7657" y="15491"/>
                        <a:pt x="7716" y="15644"/>
                        <a:pt x="7598" y="15841"/>
                      </a:cubicBezTo>
                      <a:cubicBezTo>
                        <a:pt x="6870" y="17281"/>
                        <a:pt x="5389" y="19963"/>
                        <a:pt x="2452" y="21403"/>
                      </a:cubicBezTo>
                      <a:cubicBezTo>
                        <a:pt x="1958" y="21600"/>
                        <a:pt x="1723" y="21403"/>
                        <a:pt x="1958" y="20989"/>
                      </a:cubicBezTo>
                      <a:cubicBezTo>
                        <a:pt x="2452" y="19549"/>
                        <a:pt x="3932" y="16867"/>
                        <a:pt x="6870" y="15447"/>
                      </a:cubicBezTo>
                      <a:cubicBezTo>
                        <a:pt x="7117" y="15339"/>
                        <a:pt x="7358" y="15339"/>
                        <a:pt x="7507" y="15415"/>
                      </a:cubicBezTo>
                      <a:close/>
                      <a:moveTo>
                        <a:pt x="5309" y="13965"/>
                      </a:moveTo>
                      <a:cubicBezTo>
                        <a:pt x="5462" y="14068"/>
                        <a:pt x="5521" y="14275"/>
                        <a:pt x="5392" y="14482"/>
                      </a:cubicBezTo>
                      <a:cubicBezTo>
                        <a:pt x="4898" y="15506"/>
                        <a:pt x="3675" y="17140"/>
                        <a:pt x="1959" y="18165"/>
                      </a:cubicBezTo>
                      <a:cubicBezTo>
                        <a:pt x="1231" y="18361"/>
                        <a:pt x="996" y="18165"/>
                        <a:pt x="1231" y="17751"/>
                      </a:cubicBezTo>
                      <a:cubicBezTo>
                        <a:pt x="1724" y="16727"/>
                        <a:pt x="2712" y="15092"/>
                        <a:pt x="4663" y="14068"/>
                      </a:cubicBezTo>
                      <a:cubicBezTo>
                        <a:pt x="4910" y="13861"/>
                        <a:pt x="5157" y="13861"/>
                        <a:pt x="5309" y="13965"/>
                      </a:cubicBezTo>
                      <a:close/>
                      <a:moveTo>
                        <a:pt x="13629" y="6116"/>
                      </a:moveTo>
                      <a:cubicBezTo>
                        <a:pt x="13169" y="6141"/>
                        <a:pt x="12739" y="6294"/>
                        <a:pt x="12373" y="6602"/>
                      </a:cubicBezTo>
                      <a:cubicBezTo>
                        <a:pt x="12373" y="6800"/>
                        <a:pt x="12373" y="6800"/>
                        <a:pt x="12114" y="7018"/>
                      </a:cubicBezTo>
                      <a:cubicBezTo>
                        <a:pt x="11642" y="7831"/>
                        <a:pt x="11878" y="8881"/>
                        <a:pt x="13104" y="9278"/>
                      </a:cubicBezTo>
                      <a:cubicBezTo>
                        <a:pt x="13835" y="9694"/>
                        <a:pt x="15062" y="9694"/>
                        <a:pt x="15557" y="9080"/>
                      </a:cubicBezTo>
                      <a:cubicBezTo>
                        <a:pt x="15816" y="8881"/>
                        <a:pt x="15816" y="8881"/>
                        <a:pt x="15816" y="8663"/>
                      </a:cubicBezTo>
                      <a:cubicBezTo>
                        <a:pt x="16547" y="7831"/>
                        <a:pt x="16052" y="6800"/>
                        <a:pt x="15062" y="6403"/>
                      </a:cubicBezTo>
                      <a:cubicBezTo>
                        <a:pt x="14578" y="6195"/>
                        <a:pt x="14089" y="6091"/>
                        <a:pt x="13629" y="6116"/>
                      </a:cubicBezTo>
                      <a:close/>
                      <a:moveTo>
                        <a:pt x="20721" y="0"/>
                      </a:moveTo>
                      <a:lnTo>
                        <a:pt x="20957" y="0"/>
                      </a:lnTo>
                      <a:cubicBezTo>
                        <a:pt x="21216" y="0"/>
                        <a:pt x="21452" y="0"/>
                        <a:pt x="21216" y="198"/>
                      </a:cubicBezTo>
                      <a:lnTo>
                        <a:pt x="21216" y="397"/>
                      </a:lnTo>
                      <a:cubicBezTo>
                        <a:pt x="21452" y="615"/>
                        <a:pt x="21216" y="615"/>
                        <a:pt x="21216" y="813"/>
                      </a:cubicBezTo>
                      <a:cubicBezTo>
                        <a:pt x="21216" y="1031"/>
                        <a:pt x="21216" y="1447"/>
                        <a:pt x="21216" y="1844"/>
                      </a:cubicBezTo>
                      <a:cubicBezTo>
                        <a:pt x="21216" y="2478"/>
                        <a:pt x="21216" y="3291"/>
                        <a:pt x="20957" y="4123"/>
                      </a:cubicBezTo>
                      <a:cubicBezTo>
                        <a:pt x="20957" y="4322"/>
                        <a:pt x="20957" y="4322"/>
                        <a:pt x="20957" y="4540"/>
                      </a:cubicBezTo>
                      <a:cubicBezTo>
                        <a:pt x="20721" y="4956"/>
                        <a:pt x="20721" y="5154"/>
                        <a:pt x="20721" y="5353"/>
                      </a:cubicBezTo>
                      <a:cubicBezTo>
                        <a:pt x="20462" y="5987"/>
                        <a:pt x="20226" y="6602"/>
                        <a:pt x="19966" y="7018"/>
                      </a:cubicBezTo>
                      <a:cubicBezTo>
                        <a:pt x="19259" y="8465"/>
                        <a:pt x="18269" y="9912"/>
                        <a:pt x="16783" y="11558"/>
                      </a:cubicBezTo>
                      <a:cubicBezTo>
                        <a:pt x="16547" y="11756"/>
                        <a:pt x="16311" y="12588"/>
                        <a:pt x="16311" y="13005"/>
                      </a:cubicBezTo>
                      <a:cubicBezTo>
                        <a:pt x="16783" y="14650"/>
                        <a:pt x="17042" y="18357"/>
                        <a:pt x="13104" y="20221"/>
                      </a:cubicBezTo>
                      <a:cubicBezTo>
                        <a:pt x="12609" y="20637"/>
                        <a:pt x="12114" y="20439"/>
                        <a:pt x="12373" y="19805"/>
                      </a:cubicBezTo>
                      <a:cubicBezTo>
                        <a:pt x="12373" y="17545"/>
                        <a:pt x="11383" y="12172"/>
                        <a:pt x="819" y="12390"/>
                      </a:cubicBezTo>
                      <a:cubicBezTo>
                        <a:pt x="88" y="12390"/>
                        <a:pt x="-148" y="11974"/>
                        <a:pt x="88" y="11558"/>
                      </a:cubicBezTo>
                      <a:cubicBezTo>
                        <a:pt x="819" y="10110"/>
                        <a:pt x="2800" y="7216"/>
                        <a:pt x="7704" y="7434"/>
                      </a:cubicBezTo>
                      <a:cubicBezTo>
                        <a:pt x="8200" y="7434"/>
                        <a:pt x="8931" y="7018"/>
                        <a:pt x="9166" y="6602"/>
                      </a:cubicBezTo>
                      <a:cubicBezTo>
                        <a:pt x="10157" y="5571"/>
                        <a:pt x="11878" y="3509"/>
                        <a:pt x="14826" y="2062"/>
                      </a:cubicBezTo>
                      <a:cubicBezTo>
                        <a:pt x="16547" y="1031"/>
                        <a:pt x="18009" y="615"/>
                        <a:pt x="19000" y="397"/>
                      </a:cubicBezTo>
                      <a:cubicBezTo>
                        <a:pt x="19731" y="397"/>
                        <a:pt x="20226" y="397"/>
                        <a:pt x="20226" y="198"/>
                      </a:cubicBezTo>
                      <a:cubicBezTo>
                        <a:pt x="20462" y="198"/>
                        <a:pt x="20462" y="0"/>
                        <a:pt x="20721" y="0"/>
                      </a:cubicBezTo>
                      <a:close/>
                    </a:path>
                  </a:pathLst>
                </a:custGeom>
                <a:solidFill>
                  <a:srgbClr val="FFFFFF"/>
                </a:solidFill>
                <a:ln w="12700" cap="flat">
                  <a:noFill/>
                  <a:miter lim="400000"/>
                </a:ln>
                <a:effectLst/>
              </p:spPr>
              <p:txBody>
                <a:bodyPr wrap="square" lIns="45719" tIns="45719" rIns="45719" bIns="45719" numCol="1" anchor="ctr">
                  <a:noAutofit/>
                </a:bodyPr>
                <a:lstStyle/>
                <a:p>
                  <a:pPr>
                    <a:defRPr sz="1300">
                      <a:solidFill>
                        <a:srgbClr val="FFFFFF"/>
                      </a:solidFill>
                      <a:latin typeface="+mn-lt"/>
                      <a:ea typeface="+mn-ea"/>
                      <a:cs typeface="+mn-cs"/>
                      <a:sym typeface="阿里巴巴普惠体 R" panose="00020600040101010101" charset="-122"/>
                    </a:defRPr>
                  </a:pPr>
                  <a:endParaRPr dirty="0">
                    <a:latin typeface="思源黑体 CN Regular" panose="020B0500000000000000" pitchFamily="34" charset="-122"/>
                    <a:ea typeface="黑体" panose="02010609060101010101" charset="-122"/>
                    <a:cs typeface="思源黑体 CN Regular" panose="020B0500000000000000" pitchFamily="34" charset="-122"/>
                    <a:sym typeface="思源黑体 CN Regular" panose="020B0500000000000000" pitchFamily="34" charset="-122"/>
                  </a:endParaRPr>
                </a:p>
              </p:txBody>
            </p:sp>
          </p:grpSp>
          <p:grpSp>
            <p:nvGrpSpPr>
              <p:cNvPr id="2109" name="组合 44"/>
              <p:cNvGrpSpPr/>
              <p:nvPr/>
            </p:nvGrpSpPr>
            <p:grpSpPr>
              <a:xfrm>
                <a:off x="596" y="5337"/>
                <a:ext cx="2683" cy="636"/>
                <a:chOff x="-1" y="-1"/>
                <a:chExt cx="1703571" cy="403862"/>
              </a:xfrm>
            </p:grpSpPr>
            <p:grpSp>
              <p:nvGrpSpPr>
                <p:cNvPr id="2107" name="组合 13"/>
                <p:cNvGrpSpPr/>
                <p:nvPr/>
              </p:nvGrpSpPr>
              <p:grpSpPr>
                <a:xfrm>
                  <a:off x="-1" y="-1"/>
                  <a:ext cx="1703571" cy="403862"/>
                  <a:chOff x="-1" y="-1"/>
                  <a:chExt cx="1703570" cy="403861"/>
                </a:xfrm>
              </p:grpSpPr>
              <p:sp>
                <p:nvSpPr>
                  <p:cNvPr id="2102" name="右箭头 34"/>
                  <p:cNvSpPr/>
                  <p:nvPr/>
                </p:nvSpPr>
                <p:spPr>
                  <a:xfrm>
                    <a:off x="-1" y="-1"/>
                    <a:ext cx="1201089" cy="403767"/>
                  </a:xfrm>
                  <a:prstGeom prst="rightArrow">
                    <a:avLst>
                      <a:gd name="adj1" fmla="val 100000"/>
                      <a:gd name="adj2" fmla="val 38158"/>
                    </a:avLst>
                  </a:prstGeom>
                  <a:solidFill>
                    <a:srgbClr val="A6A6A6">
                      <a:alpha val="53000"/>
                    </a:srgbClr>
                  </a:solidFill>
                  <a:ln w="12700" cap="flat">
                    <a:noFill/>
                    <a:miter lim="400000"/>
                  </a:ln>
                  <a:effectLst/>
                </p:spPr>
                <p:txBody>
                  <a:bodyPr wrap="square" lIns="45719" tIns="45719" rIns="45719" bIns="45719" numCol="1" anchor="ctr">
                    <a:noAutofit/>
                  </a:bodyPr>
                  <a:lstStyle/>
                  <a:p>
                    <a:pPr algn="ctr">
                      <a:defRPr sz="1300">
                        <a:solidFill>
                          <a:srgbClr val="FFFFFF"/>
                        </a:solidFill>
                        <a:latin typeface="+mn-lt"/>
                        <a:ea typeface="+mn-ea"/>
                        <a:cs typeface="+mn-cs"/>
                        <a:sym typeface="阿里巴巴普惠体 R" panose="00020600040101010101" charset="-122"/>
                      </a:defRPr>
                    </a:pPr>
                    <a:endParaRPr dirty="0">
                      <a:latin typeface="思源黑体 CN Regular" panose="020B0500000000000000" pitchFamily="34" charset="-122"/>
                      <a:ea typeface="黑体" panose="02010609060101010101" charset="-122"/>
                      <a:cs typeface="思源黑体 CN Regular" panose="020B0500000000000000" pitchFamily="34" charset="-122"/>
                      <a:sym typeface="思源黑体 CN Regular" panose="020B0500000000000000" pitchFamily="34" charset="-122"/>
                    </a:endParaRPr>
                  </a:p>
                </p:txBody>
              </p:sp>
              <p:grpSp>
                <p:nvGrpSpPr>
                  <p:cNvPr id="2105" name="右箭头 35"/>
                  <p:cNvGrpSpPr/>
                  <p:nvPr/>
                </p:nvGrpSpPr>
                <p:grpSpPr>
                  <a:xfrm>
                    <a:off x="493801" y="-1"/>
                    <a:ext cx="1054447" cy="403768"/>
                    <a:chOff x="-1" y="0"/>
                    <a:chExt cx="1054445" cy="403766"/>
                  </a:xfrm>
                </p:grpSpPr>
                <p:sp>
                  <p:nvSpPr>
                    <p:cNvPr id="2103" name="箭头"/>
                    <p:cNvSpPr/>
                    <p:nvPr/>
                  </p:nvSpPr>
                  <p:spPr>
                    <a:xfrm>
                      <a:off x="0" y="0"/>
                      <a:ext cx="1054444" cy="403766"/>
                    </a:xfrm>
                    <a:prstGeom prst="rightArrow">
                      <a:avLst>
                        <a:gd name="adj1" fmla="val 100000"/>
                        <a:gd name="adj2" fmla="val 38158"/>
                      </a:avLst>
                    </a:prstGeom>
                    <a:solidFill>
                      <a:srgbClr val="03327F"/>
                    </a:solidFill>
                    <a:ln w="12700" cap="flat">
                      <a:noFill/>
                      <a:miter lim="400000"/>
                    </a:ln>
                    <a:effectLst/>
                  </p:spPr>
                  <p:txBody>
                    <a:bodyPr wrap="square" lIns="45719" tIns="45719" rIns="45719" bIns="45719" numCol="1" anchor="ctr">
                      <a:noAutofit/>
                    </a:bodyPr>
                    <a:lstStyle/>
                    <a:p>
                      <a:pPr>
                        <a:defRPr sz="1300">
                          <a:solidFill>
                            <a:srgbClr val="FFFFFF"/>
                          </a:solidFill>
                          <a:latin typeface="+mn-lt"/>
                          <a:ea typeface="+mn-ea"/>
                          <a:cs typeface="+mn-cs"/>
                          <a:sym typeface="阿里巴巴普惠体 R" panose="00020600040101010101" charset="-122"/>
                        </a:defRPr>
                      </a:pPr>
                      <a:endParaRPr dirty="0">
                        <a:latin typeface="思源黑体 CN Regular" panose="020B0500000000000000" pitchFamily="34" charset="-122"/>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2104" name="高能效"/>
                    <p:cNvSpPr txBox="1"/>
                    <p:nvPr/>
                  </p:nvSpPr>
                  <p:spPr>
                    <a:xfrm>
                      <a:off x="-1" y="83057"/>
                      <a:ext cx="900376" cy="237650"/>
                    </a:xfrm>
                    <a:prstGeom prst="rect">
                      <a:avLst/>
                    </a:prstGeom>
                    <a:noFill/>
                    <a:ln w="12700" cap="flat">
                      <a:noFill/>
                      <a:miter lim="400000"/>
                    </a:ln>
                    <a:effectLst/>
                  </p:spPr>
                  <p:txBody>
                    <a:bodyPr wrap="square" lIns="45719" tIns="45719" rIns="45719" bIns="45719" numCol="1" anchor="ctr">
                      <a:spAutoFit/>
                    </a:bodyPr>
                    <a:lstStyle>
                      <a:lvl1pPr>
                        <a:defRPr sz="1300">
                          <a:solidFill>
                            <a:srgbClr val="FFFFFF"/>
                          </a:solidFill>
                          <a:latin typeface="+mn-lt"/>
                          <a:ea typeface="+mn-ea"/>
                          <a:cs typeface="+mn-cs"/>
                          <a:sym typeface="阿里巴巴普惠体 R" panose="00020600040101010101" charset="-122"/>
                        </a:defRPr>
                      </a:lvl1pPr>
                    </a:lstStyle>
                    <a:p>
                      <a:r>
                        <a:rPr lang="zh-CN" altLang="en-US" sz="1400" b="1" dirty="0" smtClean="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rPr>
                        <a:t>高能效</a:t>
                      </a:r>
                      <a:endParaRPr lang="zh-CN" altLang="en-US" sz="1400" b="1" dirty="0" smtClean="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endParaRPr>
                    </a:p>
                  </p:txBody>
                </p:sp>
              </p:grpSp>
              <p:sp>
                <p:nvSpPr>
                  <p:cNvPr id="2106" name="燕尾形 36"/>
                  <p:cNvSpPr/>
                  <p:nvPr/>
                </p:nvSpPr>
                <p:spPr>
                  <a:xfrm>
                    <a:off x="1470165" y="0"/>
                    <a:ext cx="233404" cy="403860"/>
                  </a:xfrm>
                  <a:prstGeom prst="chevron">
                    <a:avLst>
                      <a:gd name="adj" fmla="val 65759"/>
                    </a:avLst>
                  </a:prstGeom>
                  <a:solidFill>
                    <a:srgbClr val="03327F"/>
                  </a:solidFill>
                  <a:ln w="12700" cap="flat">
                    <a:noFill/>
                    <a:miter lim="400000"/>
                  </a:ln>
                  <a:effectLst/>
                </p:spPr>
                <p:txBody>
                  <a:bodyPr wrap="square" lIns="45719" tIns="45719" rIns="45719" bIns="45719" numCol="1" anchor="ctr">
                    <a:noAutofit/>
                  </a:bodyPr>
                  <a:lstStyle/>
                  <a:p>
                    <a:pPr algn="ctr">
                      <a:defRPr sz="1300">
                        <a:solidFill>
                          <a:srgbClr val="FFFFFF"/>
                        </a:solidFill>
                        <a:latin typeface="+mn-lt"/>
                        <a:ea typeface="+mn-ea"/>
                        <a:cs typeface="+mn-cs"/>
                        <a:sym typeface="阿里巴巴普惠体 R" panose="00020600040101010101" charset="-122"/>
                      </a:defRPr>
                    </a:pPr>
                    <a:endParaRPr dirty="0">
                      <a:latin typeface="思源黑体 CN Regular" panose="020B0500000000000000" pitchFamily="34" charset="-122"/>
                      <a:ea typeface="黑体" panose="02010609060101010101" charset="-122"/>
                      <a:cs typeface="思源黑体 CN Regular" panose="020B0500000000000000" pitchFamily="34" charset="-122"/>
                      <a:sym typeface="思源黑体 CN Regular" panose="020B0500000000000000" pitchFamily="34" charset="-122"/>
                    </a:endParaRPr>
                  </a:p>
                </p:txBody>
              </p:sp>
            </p:grpSp>
            <p:sp>
              <p:nvSpPr>
                <p:cNvPr id="2108" name="Freeform 93"/>
                <p:cNvSpPr/>
                <p:nvPr/>
              </p:nvSpPr>
              <p:spPr>
                <a:xfrm>
                  <a:off x="93284" y="62388"/>
                  <a:ext cx="287837" cy="27479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725" y="0"/>
                        <a:pt x="0" y="4725"/>
                        <a:pt x="0" y="10800"/>
                      </a:cubicBezTo>
                      <a:cubicBezTo>
                        <a:pt x="0" y="16875"/>
                        <a:pt x="4725" y="21600"/>
                        <a:pt x="10800" y="21600"/>
                      </a:cubicBezTo>
                      <a:cubicBezTo>
                        <a:pt x="16875" y="21600"/>
                        <a:pt x="21600" y="16875"/>
                        <a:pt x="21600" y="10800"/>
                      </a:cubicBezTo>
                      <a:cubicBezTo>
                        <a:pt x="21600" y="4725"/>
                        <a:pt x="16875" y="0"/>
                        <a:pt x="10800" y="0"/>
                      </a:cubicBezTo>
                      <a:close/>
                      <a:moveTo>
                        <a:pt x="15863" y="17887"/>
                      </a:moveTo>
                      <a:cubicBezTo>
                        <a:pt x="10800" y="14175"/>
                        <a:pt x="10800" y="14175"/>
                        <a:pt x="10800" y="14175"/>
                      </a:cubicBezTo>
                      <a:cubicBezTo>
                        <a:pt x="5737" y="17887"/>
                        <a:pt x="5737" y="17887"/>
                        <a:pt x="5737" y="17887"/>
                      </a:cubicBezTo>
                      <a:cubicBezTo>
                        <a:pt x="7762" y="11812"/>
                        <a:pt x="7762" y="11812"/>
                        <a:pt x="7762" y="11812"/>
                      </a:cubicBezTo>
                      <a:cubicBezTo>
                        <a:pt x="2700" y="8100"/>
                        <a:pt x="2700" y="8100"/>
                        <a:pt x="2700" y="8100"/>
                      </a:cubicBezTo>
                      <a:cubicBezTo>
                        <a:pt x="8775" y="8100"/>
                        <a:pt x="8775" y="8100"/>
                        <a:pt x="8775" y="8100"/>
                      </a:cubicBezTo>
                      <a:cubicBezTo>
                        <a:pt x="10800" y="2362"/>
                        <a:pt x="10800" y="2362"/>
                        <a:pt x="10800" y="2362"/>
                      </a:cubicBezTo>
                      <a:cubicBezTo>
                        <a:pt x="12825" y="8100"/>
                        <a:pt x="12825" y="8100"/>
                        <a:pt x="12825" y="8100"/>
                      </a:cubicBezTo>
                      <a:cubicBezTo>
                        <a:pt x="18900" y="8100"/>
                        <a:pt x="18900" y="8100"/>
                        <a:pt x="18900" y="8100"/>
                      </a:cubicBezTo>
                      <a:cubicBezTo>
                        <a:pt x="13837" y="11812"/>
                        <a:pt x="13837" y="11812"/>
                        <a:pt x="13837" y="11812"/>
                      </a:cubicBezTo>
                      <a:lnTo>
                        <a:pt x="15863" y="17887"/>
                      </a:lnTo>
                      <a:close/>
                    </a:path>
                  </a:pathLst>
                </a:custGeom>
                <a:solidFill>
                  <a:srgbClr val="FFFFFF"/>
                </a:solidFill>
                <a:ln w="12700" cap="flat">
                  <a:noFill/>
                  <a:miter lim="400000"/>
                </a:ln>
                <a:effectLst/>
              </p:spPr>
              <p:txBody>
                <a:bodyPr wrap="square" lIns="45719" tIns="45719" rIns="45719" bIns="45719" numCol="1" anchor="t">
                  <a:noAutofit/>
                </a:bodyPr>
                <a:lstStyle/>
                <a:p>
                  <a:pPr>
                    <a:defRPr sz="1300">
                      <a:solidFill>
                        <a:srgbClr val="FFFFFF"/>
                      </a:solidFill>
                      <a:latin typeface="+mn-lt"/>
                      <a:ea typeface="+mn-ea"/>
                      <a:cs typeface="+mn-cs"/>
                      <a:sym typeface="阿里巴巴普惠体 R" panose="00020600040101010101" charset="-122"/>
                    </a:defRPr>
                  </a:pPr>
                  <a:endParaRPr dirty="0">
                    <a:latin typeface="思源黑体 CN Regular" panose="020B0500000000000000" pitchFamily="34" charset="-122"/>
                    <a:ea typeface="黑体" panose="02010609060101010101" charset="-122"/>
                    <a:cs typeface="思源黑体 CN Regular" panose="020B0500000000000000" pitchFamily="34" charset="-122"/>
                    <a:sym typeface="思源黑体 CN Regular" panose="020B0500000000000000" pitchFamily="34" charset="-122"/>
                  </a:endParaRPr>
                </a:p>
              </p:txBody>
            </p:sp>
          </p:grpSp>
        </p:grpSp>
        <p:grpSp>
          <p:nvGrpSpPr>
            <p:cNvPr id="6" name="组合 5"/>
            <p:cNvGrpSpPr/>
            <p:nvPr/>
          </p:nvGrpSpPr>
          <p:grpSpPr>
            <a:xfrm>
              <a:off x="3934" y="2797"/>
              <a:ext cx="9257" cy="3086"/>
              <a:chOff x="2504" y="2531"/>
              <a:chExt cx="11472" cy="3824"/>
            </a:xfrm>
          </p:grpSpPr>
          <p:grpSp>
            <p:nvGrpSpPr>
              <p:cNvPr id="7" name="Picture 2"/>
              <p:cNvGrpSpPr/>
              <p:nvPr/>
            </p:nvGrpSpPr>
            <p:grpSpPr>
              <a:xfrm>
                <a:off x="2504" y="2531"/>
                <a:ext cx="5737" cy="3825"/>
                <a:chOff x="0" y="0"/>
                <a:chExt cx="3643114" cy="2428742"/>
              </a:xfrm>
            </p:grpSpPr>
            <p:sp>
              <p:nvSpPr>
                <p:cNvPr id="8" name="矩形"/>
                <p:cNvSpPr/>
                <p:nvPr/>
              </p:nvSpPr>
              <p:spPr>
                <a:xfrm>
                  <a:off x="0" y="0"/>
                  <a:ext cx="3643115" cy="2428743"/>
                </a:xfrm>
                <a:prstGeom prst="rect">
                  <a:avLst/>
                </a:prstGeom>
                <a:solidFill>
                  <a:srgbClr val="FFFFFF"/>
                </a:solidFill>
                <a:ln w="12700" cap="flat">
                  <a:noFill/>
                  <a:miter lim="400000"/>
                </a:ln>
                <a:effectLst/>
              </p:spPr>
              <p:txBody>
                <a:bodyPr wrap="square" lIns="45719" tIns="45719" rIns="45719" bIns="45719" numCol="1" anchor="ctr">
                  <a:noAutofit/>
                </a:bodyPr>
                <a:lstStyle/>
                <a:p>
                  <a:endParaRPr dirty="0">
                    <a:latin typeface="思源黑体 CN Regular" panose="020B0500000000000000" pitchFamily="34" charset="-122"/>
                    <a:ea typeface="黑体" panose="02010609060101010101" charset="-122"/>
                  </a:endParaRPr>
                </a:p>
              </p:txBody>
            </p:sp>
            <p:pic>
              <p:nvPicPr>
                <p:cNvPr id="9" name="image280.jpeg" descr="image280.jpeg"/>
                <p:cNvPicPr>
                  <a:picLocks noChangeAspect="1"/>
                </p:cNvPicPr>
                <p:nvPr/>
              </p:nvPicPr>
              <p:blipFill>
                <a:blip r:embed="rId1"/>
                <a:stretch>
                  <a:fillRect/>
                </a:stretch>
              </p:blipFill>
              <p:spPr>
                <a:xfrm>
                  <a:off x="0" y="0"/>
                  <a:ext cx="3643115" cy="2428743"/>
                </a:xfrm>
                <a:prstGeom prst="rect">
                  <a:avLst/>
                </a:prstGeom>
                <a:ln w="12700" cap="flat">
                  <a:noFill/>
                  <a:miter lim="400000"/>
                  <a:headEnd/>
                  <a:tailEnd/>
                </a:ln>
                <a:effectLst/>
              </p:spPr>
            </p:pic>
          </p:grpSp>
          <p:grpSp>
            <p:nvGrpSpPr>
              <p:cNvPr id="11" name="图片 5"/>
              <p:cNvGrpSpPr/>
              <p:nvPr/>
            </p:nvGrpSpPr>
            <p:grpSpPr>
              <a:xfrm>
                <a:off x="8362" y="2531"/>
                <a:ext cx="5615" cy="3825"/>
                <a:chOff x="0" y="0"/>
                <a:chExt cx="3565402" cy="2428742"/>
              </a:xfrm>
            </p:grpSpPr>
            <p:sp>
              <p:nvSpPr>
                <p:cNvPr id="12" name="矩形"/>
                <p:cNvSpPr/>
                <p:nvPr/>
              </p:nvSpPr>
              <p:spPr>
                <a:xfrm>
                  <a:off x="0" y="0"/>
                  <a:ext cx="3565403" cy="2428743"/>
                </a:xfrm>
                <a:prstGeom prst="rect">
                  <a:avLst/>
                </a:prstGeom>
                <a:solidFill>
                  <a:srgbClr val="FFFFFF"/>
                </a:solidFill>
                <a:ln w="12700" cap="flat">
                  <a:noFill/>
                  <a:miter lim="400000"/>
                </a:ln>
                <a:effectLst/>
              </p:spPr>
              <p:txBody>
                <a:bodyPr wrap="square" lIns="45719" tIns="45719" rIns="45719" bIns="45719" numCol="1" anchor="ctr">
                  <a:noAutofit/>
                </a:bodyPr>
                <a:lstStyle/>
                <a:p>
                  <a:endParaRPr dirty="0">
                    <a:latin typeface="思源黑体 CN Regular" panose="020B0500000000000000" pitchFamily="34" charset="-122"/>
                    <a:ea typeface="黑体" panose="02010609060101010101" charset="-122"/>
                  </a:endParaRPr>
                </a:p>
              </p:txBody>
            </p:sp>
            <p:pic>
              <p:nvPicPr>
                <p:cNvPr id="13" name="image281.jpeg" descr="image281.jpeg"/>
                <p:cNvPicPr>
                  <a:picLocks noChangeAspect="1"/>
                </p:cNvPicPr>
                <p:nvPr/>
              </p:nvPicPr>
              <p:blipFill>
                <a:blip r:embed="rId2" cstate="screen"/>
                <a:stretch>
                  <a:fillRect/>
                </a:stretch>
              </p:blipFill>
              <p:spPr>
                <a:xfrm>
                  <a:off x="0" y="0"/>
                  <a:ext cx="3565403" cy="2428743"/>
                </a:xfrm>
                <a:prstGeom prst="rect">
                  <a:avLst/>
                </a:prstGeom>
                <a:ln w="12700" cap="flat">
                  <a:noFill/>
                  <a:miter lim="400000"/>
                  <a:headEnd/>
                  <a:tailEnd/>
                </a:ln>
                <a:effectLst/>
              </p:spPr>
            </p:pic>
          </p:grpSp>
        </p:grpSp>
      </p:gr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dirty="0">
                <a:solidFill>
                  <a:schemeClr val="bg1"/>
                </a:solidFill>
                <a:uFillTx/>
                <a:latin typeface="Arial" panose="020B0604020202090204" pitchFamily="34" charset="0"/>
                <a:ea typeface="黑体" panose="02010609060101010101" charset="-122"/>
                <a:cs typeface="+mn-cs"/>
                <a:sym typeface="+mn-ea"/>
              </a:rPr>
              <a:t>六、冷链温控业务</a:t>
            </a:r>
            <a:endParaRPr sz="3200" b="1" dirty="0">
              <a:solidFill>
                <a:schemeClr val="bg1"/>
              </a:solidFill>
              <a:uFillTx/>
              <a:latin typeface="Arial" panose="020B0604020202090204" pitchFamily="34" charset="0"/>
              <a:ea typeface="黑体" panose="02010609060101010101" charset="-122"/>
              <a:cs typeface="+mn-cs"/>
              <a:sym typeface="+mn-ea"/>
            </a:endParaRPr>
          </a:p>
        </p:txBody>
      </p:sp>
      <p:grpSp>
        <p:nvGrpSpPr>
          <p:cNvPr id="8" name="组合 7"/>
          <p:cNvGrpSpPr/>
          <p:nvPr/>
        </p:nvGrpSpPr>
        <p:grpSpPr>
          <a:xfrm>
            <a:off x="1154950" y="1447800"/>
            <a:ext cx="10027903" cy="3798942"/>
            <a:chOff x="2358" y="2576"/>
            <a:chExt cx="14027" cy="5315"/>
          </a:xfrm>
        </p:grpSpPr>
        <p:sp>
          <p:nvSpPr>
            <p:cNvPr id="5" name="TextBox 2"/>
            <p:cNvSpPr txBox="1">
              <a:spLocks noChangeArrowheads="1"/>
            </p:cNvSpPr>
            <p:nvPr/>
          </p:nvSpPr>
          <p:spPr bwMode="auto">
            <a:xfrm>
              <a:off x="2388" y="2576"/>
              <a:ext cx="13997" cy="510"/>
            </a:xfrm>
            <a:prstGeom prst="rect">
              <a:avLst/>
            </a:prstGeom>
            <a:solidFill>
              <a:srgbClr val="E18F0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187" tIns="45592" rIns="91187" bIns="45592">
              <a:spAutoFit/>
            </a:bodyPr>
            <a:lstStyle/>
            <a:p>
              <a:pPr algn="ctr"/>
              <a:r>
                <a:rPr lang="en-US" altLang="en-US" dirty="0">
                  <a:solidFill>
                    <a:schemeClr val="bg1"/>
                  </a:solidFill>
                  <a:uFillTx/>
                  <a:latin typeface="Arial" panose="020B0604020202090204" pitchFamily="34" charset="0"/>
                  <a:ea typeface="黑体" panose="02010609060101010101" charset="-122"/>
                  <a:cs typeface="黑体" panose="02010609060101010101" charset="-122"/>
                </a:rPr>
                <a:t>以卓越的</a:t>
              </a:r>
              <a:r>
                <a:rPr lang="en-US" altLang="en-US" b="1" dirty="0">
                  <a:solidFill>
                    <a:schemeClr val="bg1"/>
                  </a:solidFill>
                  <a:uFillTx/>
                  <a:latin typeface="Arial" panose="020B0604020202090204" pitchFamily="34" charset="0"/>
                  <a:ea typeface="黑体" panose="02010609060101010101" charset="-122"/>
                  <a:cs typeface="黑体" panose="02010609060101010101" charset="-122"/>
                </a:rPr>
                <a:t>降温速度</a:t>
              </a:r>
              <a:r>
                <a:rPr lang="en-US" altLang="en-US" dirty="0">
                  <a:solidFill>
                    <a:schemeClr val="bg1"/>
                  </a:solidFill>
                  <a:uFillTx/>
                  <a:latin typeface="Arial" panose="020B0604020202090204" pitchFamily="34" charset="0"/>
                  <a:ea typeface="黑体" panose="02010609060101010101" charset="-122"/>
                  <a:cs typeface="黑体" panose="02010609060101010101" charset="-122"/>
                </a:rPr>
                <a:t>和</a:t>
              </a:r>
              <a:r>
                <a:rPr lang="zh-CN" altLang="en-US" b="1" dirty="0">
                  <a:solidFill>
                    <a:schemeClr val="bg1"/>
                  </a:solidFill>
                  <a:uFillTx/>
                  <a:latin typeface="Arial" panose="020B0604020202090204" pitchFamily="34" charset="0"/>
                  <a:ea typeface="黑体" panose="02010609060101010101" charset="-122"/>
                  <a:cs typeface="黑体" panose="02010609060101010101" charset="-122"/>
                </a:rPr>
                <a:t>节能特性</a:t>
              </a:r>
              <a:r>
                <a:rPr lang="en-US" altLang="en-US" dirty="0">
                  <a:solidFill>
                    <a:schemeClr val="bg1"/>
                  </a:solidFill>
                  <a:uFillTx/>
                  <a:latin typeface="Arial" panose="020B0604020202090204" pitchFamily="34" charset="0"/>
                  <a:ea typeface="黑体" panose="02010609060101010101" charset="-122"/>
                  <a:cs typeface="黑体" panose="02010609060101010101" charset="-122"/>
                </a:rPr>
                <a:t>斩获冷链行业</a:t>
              </a:r>
              <a:r>
                <a:rPr lang="zh-CN" altLang="en-US" dirty="0">
                  <a:solidFill>
                    <a:schemeClr val="bg1"/>
                  </a:solidFill>
                  <a:uFillTx/>
                  <a:latin typeface="Arial" panose="020B0604020202090204" pitchFamily="34" charset="0"/>
                  <a:ea typeface="黑体" panose="02010609060101010101" charset="-122"/>
                  <a:cs typeface="黑体" panose="02010609060101010101" charset="-122"/>
                </a:rPr>
                <a:t>新能源</a:t>
              </a:r>
              <a:r>
                <a:rPr lang="en-US" altLang="en-US" dirty="0">
                  <a:solidFill>
                    <a:schemeClr val="bg1"/>
                  </a:solidFill>
                  <a:uFillTx/>
                  <a:latin typeface="Arial" panose="020B0604020202090204" pitchFamily="34" charset="0"/>
                  <a:ea typeface="黑体" panose="02010609060101010101" charset="-122"/>
                  <a:cs typeface="黑体" panose="02010609060101010101" charset="-122"/>
                </a:rPr>
                <a:t>最大订单 – </a:t>
              </a:r>
              <a:r>
                <a:rPr lang="zh-CN" altLang="en-US" dirty="0">
                  <a:solidFill>
                    <a:schemeClr val="bg1"/>
                  </a:solidFill>
                  <a:uFillTx/>
                  <a:latin typeface="Arial" panose="020B0604020202090204" pitchFamily="34" charset="0"/>
                  <a:ea typeface="黑体" panose="02010609060101010101" charset="-122"/>
                  <a:cs typeface="黑体" panose="02010609060101010101" charset="-122"/>
                </a:rPr>
                <a:t>地上铁</a:t>
              </a:r>
              <a:r>
                <a:rPr lang="en-US" altLang="en-US" b="1" dirty="0">
                  <a:solidFill>
                    <a:schemeClr val="bg1"/>
                  </a:solidFill>
                  <a:uFillTx/>
                  <a:latin typeface="Arial" panose="020B0604020202090204" pitchFamily="34" charset="0"/>
                  <a:ea typeface="黑体" panose="02010609060101010101" charset="-122"/>
                  <a:cs typeface="黑体" panose="02010609060101010101" charset="-122"/>
                </a:rPr>
                <a:t>400台</a:t>
              </a:r>
              <a:r>
                <a:rPr lang="zh-CN" altLang="en-US" b="1" dirty="0">
                  <a:solidFill>
                    <a:schemeClr val="bg1"/>
                  </a:solidFill>
                  <a:uFillTx/>
                  <a:latin typeface="Arial" panose="020B0604020202090204" pitchFamily="34" charset="0"/>
                  <a:ea typeface="黑体" panose="02010609060101010101" charset="-122"/>
                  <a:cs typeface="黑体" panose="02010609060101010101" charset="-122"/>
                </a:rPr>
                <a:t>轻卡</a:t>
              </a:r>
              <a:r>
                <a:rPr lang="en-US" altLang="en-US" dirty="0" err="1">
                  <a:solidFill>
                    <a:schemeClr val="bg1"/>
                  </a:solidFill>
                  <a:uFillTx/>
                  <a:latin typeface="Arial" panose="020B0604020202090204" pitchFamily="34" charset="0"/>
                  <a:ea typeface="黑体" panose="02010609060101010101" charset="-122"/>
                  <a:cs typeface="黑体" panose="02010609060101010101" charset="-122"/>
                </a:rPr>
                <a:t>冷藏车</a:t>
              </a:r>
              <a:r>
                <a:rPr lang="zh-CN" altLang="en-US" dirty="0" err="1">
                  <a:solidFill>
                    <a:schemeClr val="bg1"/>
                  </a:solidFill>
                  <a:uFillTx/>
                  <a:latin typeface="Arial" panose="020B0604020202090204" pitchFamily="34" charset="0"/>
                  <a:ea typeface="黑体" panose="02010609060101010101" charset="-122"/>
                  <a:cs typeface="黑体" panose="02010609060101010101" charset="-122"/>
                </a:rPr>
                <a:t>制冷机组</a:t>
              </a:r>
              <a:endParaRPr lang="zh-CN" altLang="en-US" dirty="0" err="1">
                <a:solidFill>
                  <a:schemeClr val="bg1"/>
                </a:solidFill>
                <a:uFillTx/>
                <a:latin typeface="Arial" panose="020B0604020202090204" pitchFamily="34" charset="0"/>
                <a:ea typeface="黑体" panose="02010609060101010101" charset="-122"/>
                <a:cs typeface="黑体" panose="02010609060101010101" charset="-122"/>
              </a:endParaRPr>
            </a:p>
          </p:txBody>
        </p:sp>
        <p:pic>
          <p:nvPicPr>
            <p:cNvPr id="6" name="图片 2"/>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bwMode="auto">
            <a:xfrm>
              <a:off x="2358" y="3307"/>
              <a:ext cx="6621" cy="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3"/>
            <p:cNvPicPr>
              <a:picLocks noChangeAspect="1" noChangeArrowheads="1"/>
            </p:cNvPicPr>
            <p:nvPr>
              <p:custDataLst>
                <p:tags r:id="rId3"/>
              </p:custDataLst>
            </p:nvPr>
          </p:nvPicPr>
          <p:blipFill>
            <a:blip r:embed="rId4" cstate="print">
              <a:extLst>
                <a:ext uri="{28A0092B-C50C-407E-A947-70E740481C1C}">
                  <a14:useLocalDpi xmlns:a14="http://schemas.microsoft.com/office/drawing/2010/main" val="0"/>
                </a:ext>
              </a:extLst>
            </a:blip>
            <a:srcRect/>
            <a:stretch>
              <a:fillRect/>
            </a:stretch>
          </p:blipFill>
          <p:spPr bwMode="auto">
            <a:xfrm>
              <a:off x="9510" y="3306"/>
              <a:ext cx="6875" cy="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dirty="0">
                <a:latin typeface="Arial" panose="020B0604020202090204" pitchFamily="34" charset="0"/>
                <a:ea typeface="黑体" panose="02010609060101010101" charset="-122"/>
                <a:cs typeface="+mn-cs"/>
                <a:sym typeface="+mn-ea"/>
              </a:rPr>
              <a:t>七、新能源及轨交空调业务</a:t>
            </a:r>
            <a:endParaRPr sz="3200" b="1" dirty="0">
              <a:latin typeface="Arial" panose="020B0604020202090204" pitchFamily="34" charset="0"/>
              <a:ea typeface="黑体" panose="02010609060101010101" charset="-122"/>
              <a:cs typeface="+mn-cs"/>
              <a:sym typeface="+mn-ea"/>
            </a:endParaRPr>
          </a:p>
        </p:txBody>
      </p:sp>
      <p:sp>
        <p:nvSpPr>
          <p:cNvPr id="5" name="矩形 4"/>
          <p:cNvSpPr/>
          <p:nvPr/>
        </p:nvSpPr>
        <p:spPr>
          <a:xfrm>
            <a:off x="925195" y="3980180"/>
            <a:ext cx="1686560" cy="1198880"/>
          </a:xfrm>
          <a:prstGeom prst="rect">
            <a:avLst/>
          </a:prstGeom>
          <a:blipFill rotWithShape="1">
            <a:blip r:embed="rId1"/>
            <a:stretch>
              <a:fillRect/>
            </a:stretch>
          </a:blip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1">
              <a:ln>
                <a:noFill/>
              </a:ln>
              <a:solidFill>
                <a:schemeClr val="lt1"/>
              </a:solidFill>
              <a:effectLst/>
              <a:uLnTx/>
              <a:uFillTx/>
              <a:latin typeface="+mn-lt"/>
              <a:ea typeface="黑体" panose="02010609060101010101" charset="-122"/>
              <a:cs typeface="+mn-cs"/>
            </a:endParaRPr>
          </a:p>
        </p:txBody>
      </p:sp>
      <p:sp>
        <p:nvSpPr>
          <p:cNvPr id="6" name="矩形 5"/>
          <p:cNvSpPr/>
          <p:nvPr/>
        </p:nvSpPr>
        <p:spPr>
          <a:xfrm>
            <a:off x="6237605" y="3980180"/>
            <a:ext cx="2574925" cy="1198880"/>
          </a:xfrm>
          <a:prstGeom prst="rect">
            <a:avLst/>
          </a:prstGeom>
          <a:blipFill dpi="0" rotWithShape="1">
            <a:blip r:embed="rId2"/>
            <a:srcRect/>
            <a:stretch>
              <a:fillRect/>
            </a:stretch>
          </a:blip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1">
              <a:ln>
                <a:noFill/>
              </a:ln>
              <a:solidFill>
                <a:schemeClr val="lt1"/>
              </a:solidFill>
              <a:effectLst/>
              <a:uLnTx/>
              <a:uFillTx/>
              <a:latin typeface="+mn-lt"/>
              <a:ea typeface="黑体" panose="02010609060101010101" charset="-122"/>
              <a:cs typeface="+mn-cs"/>
            </a:endParaRPr>
          </a:p>
        </p:txBody>
      </p:sp>
      <p:sp>
        <p:nvSpPr>
          <p:cNvPr id="7" name="矩形 6"/>
          <p:cNvSpPr/>
          <p:nvPr/>
        </p:nvSpPr>
        <p:spPr>
          <a:xfrm>
            <a:off x="8898255" y="3980180"/>
            <a:ext cx="2574925" cy="1198880"/>
          </a:xfrm>
          <a:prstGeom prst="rect">
            <a:avLst/>
          </a:prstGeom>
          <a:blipFill rotWithShape="1">
            <a:blip r:embed="rId3"/>
            <a:stretch>
              <a:fillRect/>
            </a:stretch>
          </a:blip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1">
              <a:ln>
                <a:noFill/>
              </a:ln>
              <a:solidFill>
                <a:schemeClr val="lt1"/>
              </a:solidFill>
              <a:effectLst/>
              <a:uLnTx/>
              <a:uFillTx/>
              <a:latin typeface="+mn-lt"/>
              <a:ea typeface="黑体" panose="02010609060101010101" charset="-122"/>
              <a:cs typeface="+mn-cs"/>
            </a:endParaRPr>
          </a:p>
        </p:txBody>
      </p:sp>
      <p:sp>
        <p:nvSpPr>
          <p:cNvPr id="8" name="矩形 7"/>
          <p:cNvSpPr/>
          <p:nvPr/>
        </p:nvSpPr>
        <p:spPr>
          <a:xfrm>
            <a:off x="2695575" y="3980180"/>
            <a:ext cx="1686560" cy="1198880"/>
          </a:xfrm>
          <a:prstGeom prst="rect">
            <a:avLst/>
          </a:prstGeom>
          <a:blipFill rotWithShape="1">
            <a:blip r:embed="rId4"/>
            <a:stretch>
              <a:fillRect/>
            </a:stretch>
          </a:blip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1">
              <a:ln>
                <a:noFill/>
              </a:ln>
              <a:solidFill>
                <a:schemeClr val="lt1"/>
              </a:solidFill>
              <a:effectLst/>
              <a:uLnTx/>
              <a:uFillTx/>
              <a:latin typeface="+mn-lt"/>
              <a:ea typeface="黑体" panose="02010609060101010101" charset="-122"/>
              <a:cs typeface="+mn-cs"/>
            </a:endParaRPr>
          </a:p>
        </p:txBody>
      </p:sp>
      <p:sp>
        <p:nvSpPr>
          <p:cNvPr id="9" name="矩形 8"/>
          <p:cNvSpPr/>
          <p:nvPr/>
        </p:nvSpPr>
        <p:spPr>
          <a:xfrm>
            <a:off x="4467225" y="3980180"/>
            <a:ext cx="1685290" cy="1198880"/>
          </a:xfrm>
          <a:prstGeom prst="rect">
            <a:avLst/>
          </a:prstGeom>
          <a:blipFill rotWithShape="1">
            <a:blip r:embed="rId5"/>
            <a:stretch>
              <a:fillRect/>
            </a:stretch>
          </a:blip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1">
              <a:ln>
                <a:noFill/>
              </a:ln>
              <a:solidFill>
                <a:schemeClr val="lt1"/>
              </a:solidFill>
              <a:effectLst/>
              <a:uLnTx/>
              <a:uFillTx/>
              <a:latin typeface="+mn-lt"/>
              <a:ea typeface="黑体" panose="02010609060101010101" charset="-122"/>
              <a:cs typeface="+mn-cs"/>
            </a:endParaRPr>
          </a:p>
        </p:txBody>
      </p:sp>
      <p:grpSp>
        <p:nvGrpSpPr>
          <p:cNvPr id="18440" name="组合 81"/>
          <p:cNvGrpSpPr/>
          <p:nvPr/>
        </p:nvGrpSpPr>
        <p:grpSpPr>
          <a:xfrm>
            <a:off x="-140970" y="5259070"/>
            <a:ext cx="12385675" cy="64770"/>
            <a:chOff x="-1232338" y="5194534"/>
            <a:chExt cx="14316113" cy="74924"/>
          </a:xfrm>
        </p:grpSpPr>
        <p:cxnSp>
          <p:nvCxnSpPr>
            <p:cNvPr id="16" name="直接连接符 15"/>
            <p:cNvCxnSpPr/>
            <p:nvPr/>
          </p:nvCxnSpPr>
          <p:spPr>
            <a:xfrm>
              <a:off x="-1232338" y="5232731"/>
              <a:ext cx="14316113" cy="0"/>
            </a:xfrm>
            <a:prstGeom prst="line">
              <a:avLst/>
            </a:prstGeom>
            <a:ln w="19050">
              <a:solidFill>
                <a:srgbClr val="E18F08"/>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flipH="1" flipV="1">
              <a:off x="936625" y="5194534"/>
              <a:ext cx="74613" cy="74924"/>
            </a:xfrm>
            <a:prstGeom prst="ellipse">
              <a:avLst/>
            </a:prstGeom>
            <a:solidFill>
              <a:srgbClr val="E18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1">
                <a:ln>
                  <a:noFill/>
                </a:ln>
                <a:solidFill>
                  <a:schemeClr val="lt1"/>
                </a:solidFill>
                <a:effectLst/>
                <a:uLnTx/>
                <a:uFillTx/>
                <a:latin typeface="+mn-lt"/>
                <a:ea typeface="黑体" panose="02010609060101010101" charset="-122"/>
                <a:cs typeface="+mn-cs"/>
              </a:endParaRPr>
            </a:p>
          </p:txBody>
        </p:sp>
        <p:sp>
          <p:nvSpPr>
            <p:cNvPr id="18" name="椭圆 17"/>
            <p:cNvSpPr/>
            <p:nvPr/>
          </p:nvSpPr>
          <p:spPr>
            <a:xfrm flipH="1" flipV="1">
              <a:off x="2978150" y="5194534"/>
              <a:ext cx="74613" cy="74924"/>
            </a:xfrm>
            <a:prstGeom prst="ellipse">
              <a:avLst/>
            </a:prstGeom>
            <a:solidFill>
              <a:srgbClr val="E18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1">
                <a:ln>
                  <a:noFill/>
                </a:ln>
                <a:solidFill>
                  <a:schemeClr val="lt1"/>
                </a:solidFill>
                <a:effectLst/>
                <a:uLnTx/>
                <a:uFillTx/>
                <a:latin typeface="+mn-lt"/>
                <a:ea typeface="黑体" panose="02010609060101010101" charset="-122"/>
                <a:cs typeface="+mn-cs"/>
              </a:endParaRPr>
            </a:p>
          </p:txBody>
        </p:sp>
        <p:sp>
          <p:nvSpPr>
            <p:cNvPr id="19" name="椭圆 18"/>
            <p:cNvSpPr/>
            <p:nvPr/>
          </p:nvSpPr>
          <p:spPr>
            <a:xfrm flipH="1" flipV="1">
              <a:off x="5032375" y="5194534"/>
              <a:ext cx="74613" cy="74924"/>
            </a:xfrm>
            <a:prstGeom prst="ellipse">
              <a:avLst/>
            </a:prstGeom>
            <a:solidFill>
              <a:srgbClr val="E18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1">
                <a:ln>
                  <a:noFill/>
                </a:ln>
                <a:solidFill>
                  <a:schemeClr val="lt1"/>
                </a:solidFill>
                <a:effectLst/>
                <a:uLnTx/>
                <a:uFillTx/>
                <a:latin typeface="+mn-lt"/>
                <a:ea typeface="黑体" panose="02010609060101010101" charset="-122"/>
                <a:cs typeface="+mn-cs"/>
              </a:endParaRPr>
            </a:p>
          </p:txBody>
        </p:sp>
        <p:sp>
          <p:nvSpPr>
            <p:cNvPr id="20" name="椭圆 19"/>
            <p:cNvSpPr/>
            <p:nvPr/>
          </p:nvSpPr>
          <p:spPr>
            <a:xfrm flipH="1" flipV="1">
              <a:off x="7648575" y="5194534"/>
              <a:ext cx="74613" cy="74924"/>
            </a:xfrm>
            <a:prstGeom prst="ellipse">
              <a:avLst/>
            </a:prstGeom>
            <a:solidFill>
              <a:srgbClr val="E18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1">
                <a:ln>
                  <a:noFill/>
                </a:ln>
                <a:solidFill>
                  <a:schemeClr val="lt1"/>
                </a:solidFill>
                <a:effectLst/>
                <a:uLnTx/>
                <a:uFillTx/>
                <a:latin typeface="+mn-lt"/>
                <a:ea typeface="黑体" panose="02010609060101010101" charset="-122"/>
                <a:cs typeface="+mn-cs"/>
              </a:endParaRPr>
            </a:p>
          </p:txBody>
        </p:sp>
        <p:sp>
          <p:nvSpPr>
            <p:cNvPr id="21" name="椭圆 20"/>
            <p:cNvSpPr/>
            <p:nvPr/>
          </p:nvSpPr>
          <p:spPr>
            <a:xfrm flipH="1" flipV="1">
              <a:off x="10666413" y="5194534"/>
              <a:ext cx="74612" cy="74924"/>
            </a:xfrm>
            <a:prstGeom prst="ellipse">
              <a:avLst/>
            </a:prstGeom>
            <a:solidFill>
              <a:srgbClr val="E18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1">
                <a:ln>
                  <a:noFill/>
                </a:ln>
                <a:solidFill>
                  <a:schemeClr val="lt1"/>
                </a:solidFill>
                <a:effectLst/>
                <a:uLnTx/>
                <a:uFillTx/>
                <a:latin typeface="+mn-lt"/>
                <a:ea typeface="黑体" panose="02010609060101010101" charset="-122"/>
                <a:cs typeface="+mn-cs"/>
              </a:endParaRPr>
            </a:p>
          </p:txBody>
        </p:sp>
      </p:grpSp>
      <p:sp>
        <p:nvSpPr>
          <p:cNvPr id="18447" name="TextBox 40"/>
          <p:cNvSpPr txBox="1"/>
          <p:nvPr/>
        </p:nvSpPr>
        <p:spPr>
          <a:xfrm>
            <a:off x="1111568" y="5434965"/>
            <a:ext cx="1313815" cy="306705"/>
          </a:xfrm>
          <a:prstGeom prst="rect">
            <a:avLst/>
          </a:prstGeom>
          <a:noFill/>
          <a:ln w="9525">
            <a:noFill/>
          </a:ln>
        </p:spPr>
        <p:txBody>
          <a:bodyPr wrap="square" anchor="t" anchorCtr="0">
            <a:spAutoFit/>
          </a:bodyPr>
          <a:lstStyle/>
          <a:p>
            <a:pPr algn="ctr"/>
            <a:r>
              <a:rPr lang="zh-CN" altLang="en-US" sz="1400" dirty="0">
                <a:solidFill>
                  <a:srgbClr val="132F6E"/>
                </a:solidFill>
                <a:latin typeface="Arial" panose="020B0604020202090204" pitchFamily="34" charset="0"/>
                <a:ea typeface="黑体" panose="02010609060101010101" charset="-122"/>
              </a:rPr>
              <a:t>上海浦东公交</a:t>
            </a:r>
            <a:endParaRPr lang="zh-CN" altLang="en-US" sz="1400" dirty="0">
              <a:solidFill>
                <a:srgbClr val="132F6E"/>
              </a:solidFill>
              <a:latin typeface="Arial" panose="020B0604020202090204" pitchFamily="34" charset="0"/>
              <a:ea typeface="黑体" panose="02010609060101010101" charset="-122"/>
            </a:endParaRPr>
          </a:p>
        </p:txBody>
      </p:sp>
      <p:sp>
        <p:nvSpPr>
          <p:cNvPr id="18448" name="TextBox 40"/>
          <p:cNvSpPr txBox="1"/>
          <p:nvPr/>
        </p:nvSpPr>
        <p:spPr>
          <a:xfrm>
            <a:off x="2887345" y="5434965"/>
            <a:ext cx="1303020" cy="306705"/>
          </a:xfrm>
          <a:prstGeom prst="rect">
            <a:avLst/>
          </a:prstGeom>
          <a:noFill/>
          <a:ln w="9525">
            <a:noFill/>
          </a:ln>
        </p:spPr>
        <p:txBody>
          <a:bodyPr wrap="square" anchor="t" anchorCtr="0">
            <a:spAutoFit/>
          </a:bodyPr>
          <a:lstStyle/>
          <a:p>
            <a:pPr algn="ctr"/>
            <a:r>
              <a:rPr lang="zh-CN" altLang="en-US" sz="1400" dirty="0">
                <a:solidFill>
                  <a:srgbClr val="132F6E"/>
                </a:solidFill>
                <a:latin typeface="Arial" panose="020B0604020202090204" pitchFamily="34" charset="0"/>
                <a:ea typeface="黑体" panose="02010609060101010101" charset="-122"/>
              </a:rPr>
              <a:t>深圳东部公交</a:t>
            </a:r>
            <a:endParaRPr lang="zh-CN" altLang="en-US" sz="1400" dirty="0">
              <a:solidFill>
                <a:srgbClr val="132F6E"/>
              </a:solidFill>
              <a:latin typeface="Arial" panose="020B0604020202090204" pitchFamily="34" charset="0"/>
              <a:ea typeface="黑体" panose="02010609060101010101" charset="-122"/>
            </a:endParaRPr>
          </a:p>
        </p:txBody>
      </p:sp>
      <p:sp>
        <p:nvSpPr>
          <p:cNvPr id="18449" name="TextBox 40"/>
          <p:cNvSpPr txBox="1"/>
          <p:nvPr/>
        </p:nvSpPr>
        <p:spPr>
          <a:xfrm>
            <a:off x="4644390" y="5434965"/>
            <a:ext cx="1330960" cy="306705"/>
          </a:xfrm>
          <a:prstGeom prst="rect">
            <a:avLst/>
          </a:prstGeom>
          <a:noFill/>
          <a:ln w="9525">
            <a:noFill/>
          </a:ln>
        </p:spPr>
        <p:txBody>
          <a:bodyPr wrap="square" anchor="t" anchorCtr="0">
            <a:spAutoFit/>
          </a:bodyPr>
          <a:lstStyle/>
          <a:p>
            <a:pPr algn="ctr"/>
            <a:r>
              <a:rPr lang="zh-CN" altLang="en-US" sz="1400" dirty="0">
                <a:solidFill>
                  <a:srgbClr val="132F6E"/>
                </a:solidFill>
                <a:latin typeface="Arial" panose="020B0604020202090204" pitchFamily="34" charset="0"/>
                <a:ea typeface="黑体" panose="02010609060101010101" charset="-122"/>
              </a:rPr>
              <a:t>深圳双层巴士</a:t>
            </a:r>
            <a:endParaRPr lang="zh-CN" altLang="en-US" sz="1400" dirty="0">
              <a:solidFill>
                <a:srgbClr val="132F6E"/>
              </a:solidFill>
              <a:latin typeface="Arial" panose="020B0604020202090204" pitchFamily="34" charset="0"/>
              <a:ea typeface="黑体" panose="02010609060101010101" charset="-122"/>
            </a:endParaRPr>
          </a:p>
        </p:txBody>
      </p:sp>
      <p:sp>
        <p:nvSpPr>
          <p:cNvPr id="18450" name="TextBox 40"/>
          <p:cNvSpPr txBox="1"/>
          <p:nvPr/>
        </p:nvSpPr>
        <p:spPr>
          <a:xfrm>
            <a:off x="6778943" y="5434965"/>
            <a:ext cx="1492250" cy="306705"/>
          </a:xfrm>
          <a:prstGeom prst="rect">
            <a:avLst/>
          </a:prstGeom>
          <a:noFill/>
          <a:ln w="9525">
            <a:noFill/>
          </a:ln>
        </p:spPr>
        <p:txBody>
          <a:bodyPr wrap="square" anchor="t" anchorCtr="0">
            <a:spAutoFit/>
          </a:bodyPr>
          <a:lstStyle/>
          <a:p>
            <a:pPr algn="ctr"/>
            <a:r>
              <a:rPr lang="zh-CN" altLang="en-US" sz="1400" dirty="0">
                <a:solidFill>
                  <a:srgbClr val="132F6E"/>
                </a:solidFill>
                <a:latin typeface="Arial" panose="020B0604020202090204" pitchFamily="34" charset="0"/>
                <a:ea typeface="黑体" panose="02010609060101010101" charset="-122"/>
              </a:rPr>
              <a:t>浙江奉化公交</a:t>
            </a:r>
            <a:endParaRPr lang="zh-CN" altLang="en-US" sz="1400" dirty="0">
              <a:solidFill>
                <a:srgbClr val="132F6E"/>
              </a:solidFill>
              <a:latin typeface="Arial" panose="020B0604020202090204" pitchFamily="34" charset="0"/>
              <a:ea typeface="黑体" panose="02010609060101010101" charset="-122"/>
            </a:endParaRPr>
          </a:p>
        </p:txBody>
      </p:sp>
      <p:sp>
        <p:nvSpPr>
          <p:cNvPr id="18451" name="TextBox 40"/>
          <p:cNvSpPr txBox="1"/>
          <p:nvPr/>
        </p:nvSpPr>
        <p:spPr>
          <a:xfrm>
            <a:off x="9521190" y="5434965"/>
            <a:ext cx="1329055" cy="306705"/>
          </a:xfrm>
          <a:prstGeom prst="rect">
            <a:avLst/>
          </a:prstGeom>
          <a:noFill/>
          <a:ln w="9525">
            <a:noFill/>
          </a:ln>
        </p:spPr>
        <p:txBody>
          <a:bodyPr wrap="square" anchor="t" anchorCtr="0">
            <a:spAutoFit/>
          </a:bodyPr>
          <a:lstStyle/>
          <a:p>
            <a:pPr algn="ctr"/>
            <a:r>
              <a:rPr lang="zh-CN" altLang="en-US" sz="1400" dirty="0">
                <a:solidFill>
                  <a:srgbClr val="132F6E"/>
                </a:solidFill>
                <a:latin typeface="Arial" panose="020B0604020202090204" pitchFamily="34" charset="0"/>
                <a:ea typeface="黑体" panose="02010609060101010101" charset="-122"/>
              </a:rPr>
              <a:t>深圳西部公汽</a:t>
            </a:r>
            <a:endParaRPr lang="zh-CN" altLang="en-US" sz="1400" dirty="0">
              <a:solidFill>
                <a:srgbClr val="132F6E"/>
              </a:solidFill>
              <a:latin typeface="Arial" panose="020B0604020202090204" pitchFamily="34" charset="0"/>
              <a:ea typeface="黑体" panose="02010609060101010101" charset="-122"/>
            </a:endParaRPr>
          </a:p>
        </p:txBody>
      </p:sp>
      <p:sp>
        <p:nvSpPr>
          <p:cNvPr id="18452" name="矩形 30"/>
          <p:cNvSpPr/>
          <p:nvPr/>
        </p:nvSpPr>
        <p:spPr>
          <a:xfrm>
            <a:off x="925195" y="1247775"/>
            <a:ext cx="10547985" cy="2635250"/>
          </a:xfrm>
          <a:prstGeom prst="rect">
            <a:avLst/>
          </a:prstGeom>
          <a:noFill/>
          <a:ln w="9525">
            <a:noFill/>
          </a:ln>
        </p:spPr>
        <p:txBody>
          <a:bodyPr wrap="square" anchor="t" anchorCtr="0">
            <a:spAutoFit/>
          </a:bodyPr>
          <a:lstStyle/>
          <a:p>
            <a:pPr marL="342900" indent="-342900" algn="just">
              <a:lnSpc>
                <a:spcPct val="130000"/>
              </a:lnSpc>
              <a:spcAft>
                <a:spcPts val="600"/>
              </a:spcAft>
              <a:buClr>
                <a:srgbClr val="E18F08"/>
              </a:buClr>
              <a:buSzPct val="58000"/>
              <a:buFont typeface="Wingdings" panose="05000000000000000000" pitchFamily="2" charset="2"/>
              <a:buChar char="l"/>
            </a:pPr>
            <a:r>
              <a:rPr lang="zh-CN" altLang="en-US" sz="1400" dirty="0">
                <a:solidFill>
                  <a:srgbClr val="262626"/>
                </a:solidFill>
                <a:latin typeface="Arial" panose="020B0604020202090204" pitchFamily="34" charset="0"/>
                <a:ea typeface="黑体" panose="02010609060101010101" charset="-122"/>
                <a:cs typeface="黑体" panose="02010609060101010101" charset="-122"/>
              </a:rPr>
              <a:t>针对中、大型电动客车的电空调产品，运行在公交、通勤、旅运等应用场合</a:t>
            </a:r>
            <a:endParaRPr lang="zh-CN" altLang="en-US" sz="1400" dirty="0">
              <a:solidFill>
                <a:srgbClr val="262626"/>
              </a:solidFill>
              <a:latin typeface="Arial" panose="020B0604020202090204" pitchFamily="34" charset="0"/>
              <a:ea typeface="黑体" panose="02010609060101010101" charset="-122"/>
              <a:cs typeface="黑体" panose="02010609060101010101" charset="-122"/>
            </a:endParaRPr>
          </a:p>
          <a:p>
            <a:pPr marL="342900" indent="-342900" algn="just">
              <a:lnSpc>
                <a:spcPct val="130000"/>
              </a:lnSpc>
              <a:spcAft>
                <a:spcPts val="600"/>
              </a:spcAft>
              <a:buClr>
                <a:srgbClr val="E18F08"/>
              </a:buClr>
              <a:buSzPct val="58000"/>
              <a:buFont typeface="Wingdings" panose="05000000000000000000" pitchFamily="2" charset="2"/>
              <a:buChar char="l"/>
            </a:pPr>
            <a:r>
              <a:rPr lang="zh-CN" altLang="en-US" sz="1400" dirty="0">
                <a:solidFill>
                  <a:srgbClr val="262626"/>
                </a:solidFill>
                <a:latin typeface="Arial" panose="020B0604020202090204" pitchFamily="34" charset="0"/>
                <a:ea typeface="黑体" panose="02010609060101010101" charset="-122"/>
                <a:cs typeface="黑体" panose="02010609060101010101" charset="-122"/>
              </a:rPr>
              <a:t>自</a:t>
            </a:r>
            <a:r>
              <a:rPr lang="en-US" altLang="zh-CN" sz="1400" dirty="0">
                <a:solidFill>
                  <a:srgbClr val="262626"/>
                </a:solidFill>
                <a:latin typeface="Arial" panose="020B0604020202090204" pitchFamily="34" charset="0"/>
                <a:ea typeface="黑体" panose="02010609060101010101" charset="-122"/>
                <a:cs typeface="黑体" panose="02010609060101010101" charset="-122"/>
              </a:rPr>
              <a:t>2013</a:t>
            </a:r>
            <a:r>
              <a:rPr lang="zh-CN" altLang="en-US" sz="1400" dirty="0">
                <a:solidFill>
                  <a:srgbClr val="262626"/>
                </a:solidFill>
                <a:latin typeface="Arial" panose="020B0604020202090204" pitchFamily="34" charset="0"/>
                <a:ea typeface="黑体" panose="02010609060101010101" charset="-122"/>
                <a:cs typeface="黑体" panose="02010609060101010101" charset="-122"/>
              </a:rPr>
              <a:t>年开始关注电动客车领域，</a:t>
            </a:r>
            <a:r>
              <a:rPr lang="en-US" altLang="zh-CN" sz="1400" dirty="0">
                <a:solidFill>
                  <a:srgbClr val="262626"/>
                </a:solidFill>
                <a:latin typeface="Arial" panose="020B0604020202090204" pitchFamily="34" charset="0"/>
                <a:ea typeface="黑体" panose="02010609060101010101" charset="-122"/>
                <a:cs typeface="黑体" panose="02010609060101010101" charset="-122"/>
              </a:rPr>
              <a:t>2014</a:t>
            </a:r>
            <a:r>
              <a:rPr lang="zh-CN" altLang="en-US" sz="1400" dirty="0">
                <a:solidFill>
                  <a:srgbClr val="262626"/>
                </a:solidFill>
                <a:latin typeface="Arial" panose="020B0604020202090204" pitchFamily="34" charset="0"/>
                <a:ea typeface="黑体" panose="02010609060101010101" charset="-122"/>
                <a:cs typeface="黑体" panose="02010609060101010101" charset="-122"/>
              </a:rPr>
              <a:t>年完成首批产品的开发设计，</a:t>
            </a:r>
            <a:r>
              <a:rPr lang="en-US" altLang="zh-CN" sz="1400" dirty="0">
                <a:solidFill>
                  <a:srgbClr val="262626"/>
                </a:solidFill>
                <a:latin typeface="Arial" panose="020B0604020202090204" pitchFamily="34" charset="0"/>
                <a:ea typeface="黑体" panose="02010609060101010101" charset="-122"/>
                <a:cs typeface="黑体" panose="02010609060101010101" charset="-122"/>
              </a:rPr>
              <a:t>2015</a:t>
            </a:r>
            <a:r>
              <a:rPr lang="zh-CN" altLang="en-US" sz="1400" dirty="0">
                <a:solidFill>
                  <a:srgbClr val="262626"/>
                </a:solidFill>
                <a:latin typeface="Arial" panose="020B0604020202090204" pitchFamily="34" charset="0"/>
                <a:ea typeface="黑体" panose="02010609060101010101" charset="-122"/>
                <a:cs typeface="黑体" panose="02010609060101010101" charset="-122"/>
              </a:rPr>
              <a:t>年实现批量销售并进入主流客车厂商，成为深圳市公交电动改造的主流空调供应商之一。该产品于</a:t>
            </a:r>
            <a:r>
              <a:rPr lang="en-US" altLang="zh-CN" sz="1400" dirty="0">
                <a:solidFill>
                  <a:srgbClr val="262626"/>
                </a:solidFill>
                <a:latin typeface="Arial" panose="020B0604020202090204" pitchFamily="34" charset="0"/>
                <a:ea typeface="黑体" panose="02010609060101010101" charset="-122"/>
                <a:cs typeface="黑体" panose="02010609060101010101" charset="-122"/>
              </a:rPr>
              <a:t>2017</a:t>
            </a:r>
            <a:r>
              <a:rPr lang="zh-CN" altLang="en-US" sz="1400" dirty="0">
                <a:solidFill>
                  <a:srgbClr val="262626"/>
                </a:solidFill>
                <a:latin typeface="Arial" panose="020B0604020202090204" pitchFamily="34" charset="0"/>
                <a:ea typeface="黑体" panose="02010609060101010101" charset="-122"/>
                <a:cs typeface="黑体" panose="02010609060101010101" charset="-122"/>
              </a:rPr>
              <a:t>年荣获广东省新能源客车零部件</a:t>
            </a:r>
            <a:r>
              <a:rPr lang="zh-CN" altLang="en-US" sz="1400" dirty="0">
                <a:solidFill>
                  <a:srgbClr val="E18F08"/>
                </a:solidFill>
                <a:latin typeface="Arial" panose="020B0604020202090204" pitchFamily="34" charset="0"/>
                <a:ea typeface="黑体" panose="02010609060101010101" charset="-122"/>
                <a:cs typeface="黑体" panose="02010609060101010101" charset="-122"/>
              </a:rPr>
              <a:t>技术创新奖</a:t>
            </a:r>
            <a:endParaRPr lang="en-US" altLang="zh-CN" sz="1400" dirty="0">
              <a:solidFill>
                <a:srgbClr val="262626"/>
              </a:solidFill>
              <a:latin typeface="Arial" panose="020B0604020202090204" pitchFamily="34" charset="0"/>
              <a:ea typeface="黑体" panose="02010609060101010101" charset="-122"/>
              <a:cs typeface="黑体" panose="02010609060101010101" charset="-122"/>
            </a:endParaRPr>
          </a:p>
          <a:p>
            <a:pPr marL="342900" indent="-342900" algn="just">
              <a:lnSpc>
                <a:spcPct val="130000"/>
              </a:lnSpc>
              <a:spcAft>
                <a:spcPts val="600"/>
              </a:spcAft>
              <a:buClr>
                <a:srgbClr val="E18F08"/>
              </a:buClr>
              <a:buSzPct val="58000"/>
              <a:buFont typeface="Wingdings" panose="05000000000000000000" pitchFamily="2" charset="2"/>
              <a:buChar char="l"/>
            </a:pPr>
            <a:r>
              <a:rPr lang="en-US" altLang="zh-CN" sz="1400" dirty="0">
                <a:solidFill>
                  <a:srgbClr val="262626"/>
                </a:solidFill>
                <a:latin typeface="Arial" panose="020B0604020202090204" pitchFamily="34" charset="0"/>
                <a:ea typeface="黑体" panose="02010609060101010101" charset="-122"/>
                <a:cs typeface="黑体" panose="02010609060101010101" charset="-122"/>
              </a:rPr>
              <a:t>2018</a:t>
            </a:r>
            <a:r>
              <a:rPr lang="zh-CN" altLang="en-US" sz="1400" dirty="0">
                <a:solidFill>
                  <a:srgbClr val="262626"/>
                </a:solidFill>
                <a:latin typeface="Arial" panose="020B0604020202090204" pitchFamily="34" charset="0"/>
                <a:ea typeface="黑体" panose="02010609060101010101" charset="-122"/>
                <a:cs typeface="黑体" panose="02010609060101010101" charset="-122"/>
              </a:rPr>
              <a:t>年合并了上海科泰的电动客车空调和燃油客车空调业务，有机地进行了业务整合与拓展布局，该业务的整体实力得到进一步加强</a:t>
            </a:r>
            <a:endParaRPr lang="zh-CN" altLang="en-US" sz="1400" dirty="0">
              <a:solidFill>
                <a:srgbClr val="262626"/>
              </a:solidFill>
              <a:latin typeface="Arial" panose="020B0604020202090204" pitchFamily="34" charset="0"/>
              <a:ea typeface="黑体" panose="02010609060101010101" charset="-122"/>
              <a:cs typeface="黑体" panose="02010609060101010101" charset="-122"/>
            </a:endParaRPr>
          </a:p>
          <a:p>
            <a:pPr marL="342900" indent="-342900" algn="just">
              <a:lnSpc>
                <a:spcPct val="130000"/>
              </a:lnSpc>
              <a:spcAft>
                <a:spcPts val="600"/>
              </a:spcAft>
              <a:buClr>
                <a:srgbClr val="E18F08"/>
              </a:buClr>
              <a:buSzPct val="58000"/>
              <a:buFont typeface="Wingdings" panose="05000000000000000000" pitchFamily="2" charset="2"/>
              <a:buChar char="l"/>
            </a:pPr>
            <a:r>
              <a:rPr lang="zh-CN" altLang="en-US" sz="1400" dirty="0">
                <a:solidFill>
                  <a:srgbClr val="262626"/>
                </a:solidFill>
                <a:latin typeface="Arial" panose="020B0604020202090204" pitchFamily="34" charset="0"/>
                <a:ea typeface="黑体" panose="02010609060101010101" charset="-122"/>
                <a:cs typeface="黑体" panose="02010609060101010101" charset="-122"/>
              </a:rPr>
              <a:t>电动客车空调先后使用于上海、</a:t>
            </a:r>
            <a:r>
              <a:rPr lang="zh-CN" altLang="en-US" sz="1400" dirty="0">
                <a:solidFill>
                  <a:srgbClr val="262626"/>
                </a:solidFill>
                <a:latin typeface="Arial" panose="020B0604020202090204" pitchFamily="34" charset="0"/>
                <a:ea typeface="黑体" panose="02010609060101010101" charset="-122"/>
                <a:cs typeface="黑体" panose="02010609060101010101" charset="-122"/>
                <a:sym typeface="+mn-ea"/>
              </a:rPr>
              <a:t>重庆、</a:t>
            </a:r>
            <a:r>
              <a:rPr lang="zh-CN" altLang="en-US" sz="1400" dirty="0">
                <a:solidFill>
                  <a:srgbClr val="262626"/>
                </a:solidFill>
                <a:latin typeface="Arial" panose="020B0604020202090204" pitchFamily="34" charset="0"/>
                <a:ea typeface="黑体" panose="02010609060101010101" charset="-122"/>
                <a:cs typeface="黑体" panose="02010609060101010101" charset="-122"/>
              </a:rPr>
              <a:t>天津</a:t>
            </a:r>
            <a:r>
              <a:rPr lang="zh-CN" altLang="en-US" sz="1400" dirty="0">
                <a:solidFill>
                  <a:srgbClr val="262626"/>
                </a:solidFill>
                <a:latin typeface="Arial" panose="020B0604020202090204" pitchFamily="34" charset="0"/>
                <a:ea typeface="黑体" panose="02010609060101010101" charset="-122"/>
                <a:cs typeface="黑体" panose="02010609060101010101" charset="-122"/>
                <a:sym typeface="+mn-ea"/>
              </a:rPr>
              <a:t>、深圳</a:t>
            </a:r>
            <a:r>
              <a:rPr lang="zh-CN" altLang="en-US" sz="1400" dirty="0">
                <a:solidFill>
                  <a:srgbClr val="262626"/>
                </a:solidFill>
                <a:latin typeface="Arial" panose="020B0604020202090204" pitchFamily="34" charset="0"/>
                <a:ea typeface="黑体" panose="02010609060101010101" charset="-122"/>
                <a:cs typeface="黑体" panose="02010609060101010101" charset="-122"/>
              </a:rPr>
              <a:t>等中心城市，以及广州、南昌、海口等省会城市的公交集团</a:t>
            </a:r>
            <a:endParaRPr lang="zh-CN" altLang="en-US" sz="1400" dirty="0">
              <a:solidFill>
                <a:srgbClr val="262626"/>
              </a:solidFill>
              <a:latin typeface="Arial" panose="020B0604020202090204" pitchFamily="34" charset="0"/>
              <a:ea typeface="黑体" panose="02010609060101010101" charset="-122"/>
              <a:cs typeface="黑体" panose="02010609060101010101" charset="-122"/>
            </a:endParaRPr>
          </a:p>
          <a:p>
            <a:pPr marL="342900" indent="-342900" algn="just">
              <a:lnSpc>
                <a:spcPct val="130000"/>
              </a:lnSpc>
              <a:spcAft>
                <a:spcPts val="600"/>
              </a:spcAft>
              <a:buClr>
                <a:srgbClr val="E18F08"/>
              </a:buClr>
              <a:buSzPct val="58000"/>
              <a:buFont typeface="Wingdings" panose="05000000000000000000" pitchFamily="2" charset="2"/>
              <a:buChar char="l"/>
            </a:pPr>
            <a:r>
              <a:rPr lang="zh-CN" altLang="en-US" sz="1400" dirty="0">
                <a:solidFill>
                  <a:srgbClr val="262626"/>
                </a:solidFill>
                <a:latin typeface="Arial" panose="020B0604020202090204" pitchFamily="34" charset="0"/>
                <a:ea typeface="黑体" panose="02010609060101010101" charset="-122"/>
                <a:cs typeface="黑体" panose="02010609060101010101" charset="-122"/>
              </a:rPr>
              <a:t>公司在电动客车空调领域不断坚持技术创新，</a:t>
            </a:r>
            <a:r>
              <a:rPr lang="zh-CN" altLang="en-US" sz="1400" dirty="0">
                <a:solidFill>
                  <a:srgbClr val="E18F08"/>
                </a:solidFill>
                <a:latin typeface="Arial" panose="020B0604020202090204" pitchFamily="34" charset="0"/>
                <a:ea typeface="黑体" panose="02010609060101010101" charset="-122"/>
                <a:cs typeface="黑体" panose="02010609060101010101" charset="-122"/>
              </a:rPr>
              <a:t>低温增焓热泵技术</a:t>
            </a:r>
            <a:r>
              <a:rPr lang="zh-CN" altLang="en-US" sz="1400" dirty="0">
                <a:solidFill>
                  <a:srgbClr val="262626"/>
                </a:solidFill>
                <a:latin typeface="Arial" panose="020B0604020202090204" pitchFamily="34" charset="0"/>
                <a:ea typeface="黑体" panose="02010609060101010101" charset="-122"/>
                <a:cs typeface="黑体" panose="02010609060101010101" charset="-122"/>
              </a:rPr>
              <a:t>、电池</a:t>
            </a:r>
            <a:r>
              <a:rPr lang="en-US" altLang="zh-CN" sz="1400" dirty="0">
                <a:solidFill>
                  <a:srgbClr val="262626"/>
                </a:solidFill>
                <a:latin typeface="Arial" panose="020B0604020202090204" pitchFamily="34" charset="0"/>
                <a:ea typeface="黑体" panose="02010609060101010101" charset="-122"/>
                <a:cs typeface="Arial" panose="020B0604020202090204" pitchFamily="34" charset="0"/>
              </a:rPr>
              <a:t>PACK</a:t>
            </a:r>
            <a:r>
              <a:rPr lang="zh-CN" altLang="en-US" sz="1400" dirty="0">
                <a:solidFill>
                  <a:srgbClr val="262626"/>
                </a:solidFill>
                <a:latin typeface="Arial" panose="020B0604020202090204" pitchFamily="34" charset="0"/>
                <a:ea typeface="黑体" panose="02010609060101010101" charset="-122"/>
                <a:cs typeface="黑体" panose="02010609060101010101" charset="-122"/>
              </a:rPr>
              <a:t>与车厢空调</a:t>
            </a:r>
            <a:r>
              <a:rPr lang="zh-CN" altLang="en-US" sz="1400" dirty="0">
                <a:solidFill>
                  <a:srgbClr val="E18F08"/>
                </a:solidFill>
                <a:latin typeface="Arial" panose="020B0604020202090204" pitchFamily="34" charset="0"/>
                <a:ea typeface="黑体" panose="02010609060101010101" charset="-122"/>
                <a:cs typeface="黑体" panose="02010609060101010101" charset="-122"/>
              </a:rPr>
              <a:t>合并冷源</a:t>
            </a:r>
            <a:r>
              <a:rPr lang="zh-CN" altLang="en-US" sz="1400" dirty="0">
                <a:solidFill>
                  <a:srgbClr val="262626"/>
                </a:solidFill>
                <a:latin typeface="Arial" panose="020B0604020202090204" pitchFamily="34" charset="0"/>
                <a:ea typeface="黑体" panose="02010609060101010101" charset="-122"/>
                <a:cs typeface="黑体" panose="02010609060101010101" charset="-122"/>
              </a:rPr>
              <a:t>等新技术在相关产品中得到规模化应用推广。此外公司还逐步拓展了用于</a:t>
            </a:r>
            <a:r>
              <a:rPr lang="zh-CN" altLang="en-US" sz="1400" dirty="0">
                <a:solidFill>
                  <a:srgbClr val="E18F08"/>
                </a:solidFill>
                <a:latin typeface="Arial" panose="020B0604020202090204" pitchFamily="34" charset="0"/>
                <a:ea typeface="黑体" panose="02010609060101010101" charset="-122"/>
                <a:cs typeface="黑体" panose="02010609060101010101" charset="-122"/>
              </a:rPr>
              <a:t>新能源重型卡车等特种车辆</a:t>
            </a:r>
            <a:r>
              <a:rPr lang="zh-CN" altLang="en-US" sz="1400" dirty="0">
                <a:solidFill>
                  <a:srgbClr val="262626"/>
                </a:solidFill>
                <a:latin typeface="Arial" panose="020B0604020202090204" pitchFamily="34" charset="0"/>
                <a:ea typeface="黑体" panose="02010609060101010101" charset="-122"/>
                <a:cs typeface="黑体" panose="02010609060101010101" charset="-122"/>
              </a:rPr>
              <a:t>的空调和热管理产品</a:t>
            </a:r>
            <a:endParaRPr lang="zh-CN" altLang="en-US" sz="1400" dirty="0">
              <a:solidFill>
                <a:srgbClr val="262626"/>
              </a:solidFill>
              <a:latin typeface="Arial" panose="020B0604020202090204" pitchFamily="34" charset="0"/>
              <a:ea typeface="黑体" panose="02010609060101010101" charset="-122"/>
              <a:cs typeface="黑体" panose="02010609060101010101" charset="-122"/>
            </a:endParaRPr>
          </a:p>
        </p:txBody>
      </p:sp>
      <p:grpSp>
        <p:nvGrpSpPr>
          <p:cNvPr id="18454" name="组合 74"/>
          <p:cNvGrpSpPr/>
          <p:nvPr/>
        </p:nvGrpSpPr>
        <p:grpSpPr>
          <a:xfrm>
            <a:off x="926465" y="5866765"/>
            <a:ext cx="788670" cy="383540"/>
            <a:chOff x="457835" y="6052896"/>
            <a:chExt cx="1056789" cy="439091"/>
          </a:xfrm>
        </p:grpSpPr>
        <p:pic>
          <p:nvPicPr>
            <p:cNvPr id="18455" name="Picture 13"/>
            <p:cNvPicPr>
              <a:picLocks noChangeAspect="1"/>
            </p:cNvPicPr>
            <p:nvPr/>
          </p:nvPicPr>
          <p:blipFill>
            <a:blip r:embed="rId6"/>
            <a:srcRect l="14684" t="8910" r="20033" b="8690"/>
            <a:stretch>
              <a:fillRect/>
            </a:stretch>
          </p:blipFill>
          <p:spPr>
            <a:xfrm>
              <a:off x="743622" y="6072354"/>
              <a:ext cx="485215" cy="400174"/>
            </a:xfrm>
            <a:prstGeom prst="rect">
              <a:avLst/>
            </a:prstGeom>
            <a:noFill/>
            <a:ln w="9525">
              <a:noFill/>
            </a:ln>
          </p:spPr>
        </p:pic>
        <p:sp>
          <p:nvSpPr>
            <p:cNvPr id="72" name="矩形: 圆角 71"/>
            <p:cNvSpPr/>
            <p:nvPr/>
          </p:nvSpPr>
          <p:spPr>
            <a:xfrm>
              <a:off x="457835" y="6052896"/>
              <a:ext cx="1056789" cy="439091"/>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grpSp>
      <p:grpSp>
        <p:nvGrpSpPr>
          <p:cNvPr id="18460" name="组合 75"/>
          <p:cNvGrpSpPr/>
          <p:nvPr/>
        </p:nvGrpSpPr>
        <p:grpSpPr>
          <a:xfrm>
            <a:off x="2700655" y="5866765"/>
            <a:ext cx="788670" cy="383540"/>
            <a:chOff x="3005890" y="6070968"/>
            <a:chExt cx="1056789" cy="439091"/>
          </a:xfrm>
        </p:grpSpPr>
        <p:pic>
          <p:nvPicPr>
            <p:cNvPr id="18461" name="Picture 10"/>
            <p:cNvPicPr>
              <a:picLocks noChangeAspect="1"/>
            </p:cNvPicPr>
            <p:nvPr/>
          </p:nvPicPr>
          <p:blipFill>
            <a:blip r:embed="rId7"/>
            <a:stretch>
              <a:fillRect/>
            </a:stretch>
          </p:blipFill>
          <p:spPr>
            <a:xfrm>
              <a:off x="3285262" y="6125634"/>
              <a:ext cx="498045" cy="329758"/>
            </a:xfrm>
            <a:prstGeom prst="rect">
              <a:avLst/>
            </a:prstGeom>
            <a:noFill/>
            <a:ln w="9525">
              <a:noFill/>
            </a:ln>
          </p:spPr>
        </p:pic>
        <p:sp>
          <p:nvSpPr>
            <p:cNvPr id="69" name="矩形: 圆角 68"/>
            <p:cNvSpPr/>
            <p:nvPr/>
          </p:nvSpPr>
          <p:spPr>
            <a:xfrm>
              <a:off x="3005890" y="6070968"/>
              <a:ext cx="1056789" cy="439091"/>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grpSp>
      <p:grpSp>
        <p:nvGrpSpPr>
          <p:cNvPr id="18463" name="组合 79"/>
          <p:cNvGrpSpPr/>
          <p:nvPr/>
        </p:nvGrpSpPr>
        <p:grpSpPr>
          <a:xfrm>
            <a:off x="7136130" y="5866765"/>
            <a:ext cx="788670" cy="383540"/>
            <a:chOff x="9398270" y="6070968"/>
            <a:chExt cx="1056789" cy="439091"/>
          </a:xfrm>
        </p:grpSpPr>
        <p:pic>
          <p:nvPicPr>
            <p:cNvPr id="18464" name="Picture 2"/>
            <p:cNvPicPr>
              <a:picLocks noChangeAspect="1"/>
            </p:cNvPicPr>
            <p:nvPr/>
          </p:nvPicPr>
          <p:blipFill>
            <a:blip r:embed="rId8"/>
            <a:srcRect l="14932" r="13718"/>
            <a:stretch>
              <a:fillRect/>
            </a:stretch>
          </p:blipFill>
          <p:spPr>
            <a:xfrm>
              <a:off x="9696348" y="6114363"/>
              <a:ext cx="460633" cy="352301"/>
            </a:xfrm>
            <a:prstGeom prst="rect">
              <a:avLst/>
            </a:prstGeom>
            <a:noFill/>
            <a:ln w="9525">
              <a:noFill/>
            </a:ln>
          </p:spPr>
        </p:pic>
        <p:sp>
          <p:nvSpPr>
            <p:cNvPr id="67" name="矩形: 圆角 66"/>
            <p:cNvSpPr/>
            <p:nvPr/>
          </p:nvSpPr>
          <p:spPr>
            <a:xfrm>
              <a:off x="9398270" y="6070968"/>
              <a:ext cx="1056789" cy="439091"/>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grpSp>
      <p:grpSp>
        <p:nvGrpSpPr>
          <p:cNvPr id="18466" name="组合 50"/>
          <p:cNvGrpSpPr/>
          <p:nvPr/>
        </p:nvGrpSpPr>
        <p:grpSpPr>
          <a:xfrm>
            <a:off x="3587750" y="5866765"/>
            <a:ext cx="788670" cy="383540"/>
            <a:chOff x="9375990" y="5453033"/>
            <a:chExt cx="1439190" cy="597977"/>
          </a:xfrm>
        </p:grpSpPr>
        <p:sp>
          <p:nvSpPr>
            <p:cNvPr id="64" name="矩形: 圆角 63"/>
            <p:cNvSpPr/>
            <p:nvPr/>
          </p:nvSpPr>
          <p:spPr>
            <a:xfrm>
              <a:off x="9375990" y="5453033"/>
              <a:ext cx="1439190" cy="597977"/>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pic>
          <p:nvPicPr>
            <p:cNvPr id="18468" name="图片 64" descr="image1"/>
            <p:cNvPicPr>
              <a:picLocks noChangeAspect="1"/>
            </p:cNvPicPr>
            <p:nvPr/>
          </p:nvPicPr>
          <p:blipFill>
            <a:blip r:embed="rId9"/>
            <a:stretch>
              <a:fillRect/>
            </a:stretch>
          </p:blipFill>
          <p:spPr>
            <a:xfrm>
              <a:off x="9538858" y="5592723"/>
              <a:ext cx="1113454" cy="318597"/>
            </a:xfrm>
            <a:prstGeom prst="rect">
              <a:avLst/>
            </a:prstGeom>
            <a:noFill/>
            <a:ln w="9525">
              <a:noFill/>
            </a:ln>
          </p:spPr>
        </p:pic>
      </p:grpSp>
      <p:grpSp>
        <p:nvGrpSpPr>
          <p:cNvPr id="18469" name="组合 76"/>
          <p:cNvGrpSpPr/>
          <p:nvPr/>
        </p:nvGrpSpPr>
        <p:grpSpPr>
          <a:xfrm>
            <a:off x="4474845" y="5866765"/>
            <a:ext cx="788670" cy="383540"/>
            <a:chOff x="4289450" y="6117295"/>
            <a:chExt cx="1056789" cy="439091"/>
          </a:xfrm>
        </p:grpSpPr>
        <p:pic>
          <p:nvPicPr>
            <p:cNvPr id="18470" name="Picture 17" descr="银隆"/>
            <p:cNvPicPr>
              <a:picLocks noChangeAspect="1"/>
            </p:cNvPicPr>
            <p:nvPr/>
          </p:nvPicPr>
          <p:blipFill>
            <a:blip r:embed="rId10"/>
            <a:stretch>
              <a:fillRect/>
            </a:stretch>
          </p:blipFill>
          <p:spPr>
            <a:xfrm>
              <a:off x="4441794" y="6136357"/>
              <a:ext cx="752101" cy="400967"/>
            </a:xfrm>
            <a:prstGeom prst="rect">
              <a:avLst/>
            </a:prstGeom>
            <a:noFill/>
            <a:ln w="9525">
              <a:noFill/>
            </a:ln>
          </p:spPr>
        </p:pic>
        <p:sp>
          <p:nvSpPr>
            <p:cNvPr id="63" name="矩形: 圆角 62"/>
            <p:cNvSpPr/>
            <p:nvPr/>
          </p:nvSpPr>
          <p:spPr>
            <a:xfrm>
              <a:off x="4289450" y="6117295"/>
              <a:ext cx="1056789" cy="439091"/>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grpSp>
      <p:grpSp>
        <p:nvGrpSpPr>
          <p:cNvPr id="18472" name="组合 77"/>
          <p:cNvGrpSpPr/>
          <p:nvPr/>
        </p:nvGrpSpPr>
        <p:grpSpPr>
          <a:xfrm>
            <a:off x="5361940" y="5866765"/>
            <a:ext cx="788670" cy="383540"/>
            <a:chOff x="6810244" y="6070968"/>
            <a:chExt cx="1056789" cy="439091"/>
          </a:xfrm>
        </p:grpSpPr>
        <p:pic>
          <p:nvPicPr>
            <p:cNvPr id="18473" name="Picture 11"/>
            <p:cNvPicPr>
              <a:picLocks noChangeAspect="1"/>
            </p:cNvPicPr>
            <p:nvPr/>
          </p:nvPicPr>
          <p:blipFill>
            <a:blip r:embed="rId11"/>
            <a:stretch>
              <a:fillRect/>
            </a:stretch>
          </p:blipFill>
          <p:spPr>
            <a:xfrm>
              <a:off x="6865518" y="6144721"/>
              <a:ext cx="946241" cy="291584"/>
            </a:xfrm>
            <a:prstGeom prst="rect">
              <a:avLst/>
            </a:prstGeom>
            <a:noFill/>
            <a:ln w="9525">
              <a:noFill/>
            </a:ln>
          </p:spPr>
        </p:pic>
        <p:sp>
          <p:nvSpPr>
            <p:cNvPr id="60" name="矩形: 圆角 59"/>
            <p:cNvSpPr/>
            <p:nvPr/>
          </p:nvSpPr>
          <p:spPr>
            <a:xfrm>
              <a:off x="6810244" y="6070968"/>
              <a:ext cx="1056789" cy="439091"/>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grpSp>
      <p:grpSp>
        <p:nvGrpSpPr>
          <p:cNvPr id="18475" name="组合 78"/>
          <p:cNvGrpSpPr/>
          <p:nvPr/>
        </p:nvGrpSpPr>
        <p:grpSpPr>
          <a:xfrm>
            <a:off x="6249670" y="5866765"/>
            <a:ext cx="788670" cy="383540"/>
            <a:chOff x="8168491" y="6070968"/>
            <a:chExt cx="1056789" cy="439091"/>
          </a:xfrm>
        </p:grpSpPr>
        <p:pic>
          <p:nvPicPr>
            <p:cNvPr id="18476" name="Picture 15" descr="https://bkimg.cdn.bcebos.com/pic/0824ab18972bd407e336eeed78899e510fb30928?x-bce-process=image/resize,m_lfit,w_220,limit_1"/>
            <p:cNvPicPr>
              <a:picLocks noChangeAspect="1"/>
            </p:cNvPicPr>
            <p:nvPr/>
          </p:nvPicPr>
          <p:blipFill>
            <a:blip r:embed="rId12"/>
            <a:stretch>
              <a:fillRect/>
            </a:stretch>
          </p:blipFill>
          <p:spPr>
            <a:xfrm>
              <a:off x="8249687" y="6188141"/>
              <a:ext cx="894399" cy="204744"/>
            </a:xfrm>
            <a:prstGeom prst="rect">
              <a:avLst/>
            </a:prstGeom>
            <a:noFill/>
            <a:ln w="9525">
              <a:noFill/>
            </a:ln>
          </p:spPr>
        </p:pic>
        <p:sp>
          <p:nvSpPr>
            <p:cNvPr id="58" name="矩形: 圆角 57"/>
            <p:cNvSpPr/>
            <p:nvPr/>
          </p:nvSpPr>
          <p:spPr>
            <a:xfrm>
              <a:off x="8168491" y="6070968"/>
              <a:ext cx="1056789" cy="439091"/>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grpSp>
      <p:grpSp>
        <p:nvGrpSpPr>
          <p:cNvPr id="18478" name="组合 9"/>
          <p:cNvGrpSpPr/>
          <p:nvPr/>
        </p:nvGrpSpPr>
        <p:grpSpPr>
          <a:xfrm>
            <a:off x="8023860" y="5866765"/>
            <a:ext cx="788670" cy="383540"/>
            <a:chOff x="10520532" y="5998216"/>
            <a:chExt cx="1056789" cy="439091"/>
          </a:xfrm>
        </p:grpSpPr>
        <p:pic>
          <p:nvPicPr>
            <p:cNvPr id="18479" name="Picture 14"/>
            <p:cNvPicPr>
              <a:picLocks noChangeAspect="1"/>
            </p:cNvPicPr>
            <p:nvPr/>
          </p:nvPicPr>
          <p:blipFill>
            <a:blip r:embed="rId13"/>
            <a:stretch>
              <a:fillRect/>
            </a:stretch>
          </p:blipFill>
          <p:spPr>
            <a:xfrm>
              <a:off x="10735173" y="6033248"/>
              <a:ext cx="627507" cy="394641"/>
            </a:xfrm>
            <a:prstGeom prst="rect">
              <a:avLst/>
            </a:prstGeom>
            <a:noFill/>
            <a:ln w="9525">
              <a:noFill/>
            </a:ln>
          </p:spPr>
        </p:pic>
        <p:sp>
          <p:nvSpPr>
            <p:cNvPr id="57" name="矩形: 圆角 56"/>
            <p:cNvSpPr/>
            <p:nvPr/>
          </p:nvSpPr>
          <p:spPr>
            <a:xfrm>
              <a:off x="10520532" y="5998216"/>
              <a:ext cx="1056789" cy="439091"/>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grpSp>
      <p:grpSp>
        <p:nvGrpSpPr>
          <p:cNvPr id="18481" name="组合 1"/>
          <p:cNvGrpSpPr/>
          <p:nvPr/>
        </p:nvGrpSpPr>
        <p:grpSpPr>
          <a:xfrm>
            <a:off x="8910320" y="5861050"/>
            <a:ext cx="788670" cy="383540"/>
            <a:chOff x="8758398" y="5374034"/>
            <a:chExt cx="1056789" cy="439091"/>
          </a:xfrm>
        </p:grpSpPr>
        <p:pic>
          <p:nvPicPr>
            <p:cNvPr id="18482" name="Picture 3"/>
            <p:cNvPicPr>
              <a:picLocks noChangeAspect="1"/>
            </p:cNvPicPr>
            <p:nvPr/>
          </p:nvPicPr>
          <p:blipFill>
            <a:blip r:embed="rId14"/>
            <a:stretch>
              <a:fillRect/>
            </a:stretch>
          </p:blipFill>
          <p:spPr>
            <a:xfrm>
              <a:off x="8912624" y="5462332"/>
              <a:ext cx="772102" cy="296963"/>
            </a:xfrm>
            <a:prstGeom prst="rect">
              <a:avLst/>
            </a:prstGeom>
            <a:noFill/>
            <a:ln w="9525">
              <a:noFill/>
            </a:ln>
          </p:spPr>
        </p:pic>
        <p:sp>
          <p:nvSpPr>
            <p:cNvPr id="53" name="矩形: 圆角 56"/>
            <p:cNvSpPr/>
            <p:nvPr/>
          </p:nvSpPr>
          <p:spPr>
            <a:xfrm>
              <a:off x="8758398" y="5374034"/>
              <a:ext cx="1056789" cy="439091"/>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grpSp>
      <p:grpSp>
        <p:nvGrpSpPr>
          <p:cNvPr id="18484" name="组合 11"/>
          <p:cNvGrpSpPr/>
          <p:nvPr/>
        </p:nvGrpSpPr>
        <p:grpSpPr>
          <a:xfrm>
            <a:off x="10684510" y="5852160"/>
            <a:ext cx="788670" cy="383540"/>
            <a:chOff x="5935194" y="5369126"/>
            <a:chExt cx="1056789" cy="439091"/>
          </a:xfrm>
        </p:grpSpPr>
        <p:sp>
          <p:nvSpPr>
            <p:cNvPr id="61" name="矩形: 圆角 56"/>
            <p:cNvSpPr/>
            <p:nvPr/>
          </p:nvSpPr>
          <p:spPr>
            <a:xfrm>
              <a:off x="5935194" y="5369126"/>
              <a:ext cx="1056789" cy="439091"/>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pic>
          <p:nvPicPr>
            <p:cNvPr id="18486" name="Picture 5"/>
            <p:cNvPicPr>
              <a:picLocks noChangeAspect="1"/>
            </p:cNvPicPr>
            <p:nvPr/>
          </p:nvPicPr>
          <p:blipFill>
            <a:blip r:embed="rId15"/>
            <a:stretch>
              <a:fillRect/>
            </a:stretch>
          </p:blipFill>
          <p:spPr>
            <a:xfrm>
              <a:off x="6286144" y="5423257"/>
              <a:ext cx="354889" cy="330828"/>
            </a:xfrm>
            <a:prstGeom prst="rect">
              <a:avLst/>
            </a:prstGeom>
            <a:noFill/>
            <a:ln w="9525">
              <a:noFill/>
            </a:ln>
          </p:spPr>
        </p:pic>
      </p:grpSp>
      <p:grpSp>
        <p:nvGrpSpPr>
          <p:cNvPr id="14" name="组合 13"/>
          <p:cNvGrpSpPr/>
          <p:nvPr/>
        </p:nvGrpSpPr>
        <p:grpSpPr>
          <a:xfrm>
            <a:off x="9797415" y="5861050"/>
            <a:ext cx="788670" cy="383540"/>
            <a:chOff x="15429" y="9230"/>
            <a:chExt cx="1242" cy="604"/>
          </a:xfrm>
        </p:grpSpPr>
        <p:sp>
          <p:nvSpPr>
            <p:cNvPr id="62" name="矩形: 圆角 56"/>
            <p:cNvSpPr/>
            <p:nvPr/>
          </p:nvSpPr>
          <p:spPr>
            <a:xfrm>
              <a:off x="15429" y="9230"/>
              <a:ext cx="1242" cy="604"/>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pic>
          <p:nvPicPr>
            <p:cNvPr id="2" name="图片 1"/>
            <p:cNvPicPr>
              <a:picLocks noChangeAspect="1"/>
            </p:cNvPicPr>
            <p:nvPr/>
          </p:nvPicPr>
          <p:blipFill>
            <a:blip r:embed="rId16"/>
            <a:stretch>
              <a:fillRect/>
            </a:stretch>
          </p:blipFill>
          <p:spPr>
            <a:xfrm>
              <a:off x="15659" y="9277"/>
              <a:ext cx="783" cy="525"/>
            </a:xfrm>
            <a:prstGeom prst="rect">
              <a:avLst/>
            </a:prstGeom>
          </p:spPr>
        </p:pic>
      </p:grpSp>
      <p:grpSp>
        <p:nvGrpSpPr>
          <p:cNvPr id="11" name="组合 10"/>
          <p:cNvGrpSpPr/>
          <p:nvPr/>
        </p:nvGrpSpPr>
        <p:grpSpPr>
          <a:xfrm>
            <a:off x="1800860" y="5869940"/>
            <a:ext cx="788670" cy="383540"/>
            <a:chOff x="2836" y="9244"/>
            <a:chExt cx="1242" cy="604"/>
          </a:xfrm>
        </p:grpSpPr>
        <p:sp>
          <p:nvSpPr>
            <p:cNvPr id="10" name="矩形: 圆角 71"/>
            <p:cNvSpPr/>
            <p:nvPr/>
          </p:nvSpPr>
          <p:spPr>
            <a:xfrm>
              <a:off x="2836" y="9244"/>
              <a:ext cx="1242" cy="604"/>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pic>
          <p:nvPicPr>
            <p:cNvPr id="3" name="图片 2"/>
            <p:cNvPicPr>
              <a:picLocks noChangeAspect="1"/>
            </p:cNvPicPr>
            <p:nvPr/>
          </p:nvPicPr>
          <p:blipFill>
            <a:blip r:embed="rId17"/>
            <a:stretch>
              <a:fillRect/>
            </a:stretch>
          </p:blipFill>
          <p:spPr>
            <a:xfrm>
              <a:off x="3108" y="9285"/>
              <a:ext cx="698" cy="540"/>
            </a:xfrm>
            <a:prstGeom prst="rect">
              <a:avLst/>
            </a:prstGeom>
          </p:spPr>
        </p:pic>
      </p:gr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nvSpPr>
        <p:spPr>
          <a:xfrm>
            <a:off x="1472565" y="93599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2400" b="1" dirty="0">
                <a:solidFill>
                  <a:srgbClr val="E18F08"/>
                </a:solidFill>
                <a:latin typeface="Arial" panose="020B0604020202090204" pitchFamily="34" charset="0"/>
                <a:ea typeface="黑体" panose="02010609060101010101" charset="-122"/>
                <a:cs typeface="+mn-cs"/>
                <a:sym typeface="+mn-ea"/>
              </a:rPr>
              <a:t>新能源车用空调设备的典型应用</a:t>
            </a:r>
            <a:endParaRPr sz="2400" b="1" dirty="0">
              <a:solidFill>
                <a:srgbClr val="E18F08"/>
              </a:solidFill>
              <a:latin typeface="Arial" panose="020B0604020202090204" pitchFamily="34" charset="0"/>
              <a:ea typeface="黑体" panose="02010609060101010101" charset="-122"/>
              <a:cs typeface="+mn-cs"/>
              <a:sym typeface="+mn-ea"/>
            </a:endParaRPr>
          </a:p>
        </p:txBody>
      </p:sp>
      <p:sp>
        <p:nvSpPr>
          <p:cNvPr id="4"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dirty="0">
                <a:latin typeface="Arial" panose="020B0604020202090204" pitchFamily="34" charset="0"/>
                <a:ea typeface="黑体" panose="02010609060101010101" charset="-122"/>
                <a:cs typeface="+mn-cs"/>
                <a:sym typeface="+mn-ea"/>
              </a:rPr>
              <a:t>七、新能源及轨交空调业务</a:t>
            </a:r>
            <a:endParaRPr sz="3200" b="1" dirty="0">
              <a:latin typeface="Arial" panose="020B0604020202090204" pitchFamily="34" charset="0"/>
              <a:ea typeface="黑体" panose="02010609060101010101" charset="-122"/>
              <a:cs typeface="+mn-cs"/>
              <a:sym typeface="+mn-ea"/>
            </a:endParaRPr>
          </a:p>
        </p:txBody>
      </p:sp>
      <p:pic>
        <p:nvPicPr>
          <p:cNvPr id="12" name="Picture 2" descr="Picture 2"/>
          <p:cNvPicPr>
            <a:picLocks noChangeAspect="1"/>
          </p:cNvPicPr>
          <p:nvPr/>
        </p:nvPicPr>
        <p:blipFill>
          <a:blip r:embed="rId1"/>
          <a:srcRect b="2541"/>
          <a:stretch>
            <a:fillRect/>
          </a:stretch>
        </p:blipFill>
        <p:spPr>
          <a:xfrm>
            <a:off x="1988185" y="4152900"/>
            <a:ext cx="2261235" cy="1242060"/>
          </a:xfrm>
          <a:prstGeom prst="rect">
            <a:avLst/>
          </a:prstGeom>
          <a:ln w="12700">
            <a:miter lim="400000"/>
            <a:headEnd/>
            <a:tailEnd/>
          </a:ln>
        </p:spPr>
      </p:pic>
      <p:pic>
        <p:nvPicPr>
          <p:cNvPr id="13" name="Picture 3" descr="Picture 3"/>
          <p:cNvPicPr>
            <a:picLocks noChangeAspect="1"/>
          </p:cNvPicPr>
          <p:nvPr/>
        </p:nvPicPr>
        <p:blipFill>
          <a:blip r:embed="rId2"/>
          <a:stretch>
            <a:fillRect/>
          </a:stretch>
        </p:blipFill>
        <p:spPr>
          <a:xfrm>
            <a:off x="7668895" y="1986280"/>
            <a:ext cx="2534920" cy="1521460"/>
          </a:xfrm>
          <a:prstGeom prst="rect">
            <a:avLst/>
          </a:prstGeom>
          <a:ln w="12700">
            <a:miter lim="400000"/>
            <a:headEnd/>
            <a:tailEnd/>
          </a:ln>
        </p:spPr>
      </p:pic>
      <p:pic>
        <p:nvPicPr>
          <p:cNvPr id="15" name="Picture 4" descr="G:\段秋姣\公司彩页画册\公司介绍PPT更新\2022公司PPT更新\公司介绍PPT更新资料20221112\图片\微信图片_20221112174726.jpg微信图片_20221112174726"/>
          <p:cNvPicPr>
            <a:picLocks noChangeAspect="1"/>
          </p:cNvPicPr>
          <p:nvPr/>
        </p:nvPicPr>
        <p:blipFill>
          <a:blip r:embed="rId3"/>
          <a:srcRect t="20834" b="7950"/>
          <a:stretch>
            <a:fillRect/>
          </a:stretch>
        </p:blipFill>
        <p:spPr>
          <a:xfrm>
            <a:off x="4831715" y="4133850"/>
            <a:ext cx="2263140" cy="1209040"/>
          </a:xfrm>
          <a:prstGeom prst="rect">
            <a:avLst/>
          </a:prstGeom>
          <a:ln w="12700">
            <a:miter lim="400000"/>
            <a:headEnd/>
            <a:tailEnd/>
          </a:ln>
        </p:spPr>
      </p:pic>
      <p:pic>
        <p:nvPicPr>
          <p:cNvPr id="22" name="Picture 5" descr="Picture 5"/>
          <p:cNvPicPr>
            <a:picLocks noChangeAspect="1"/>
          </p:cNvPicPr>
          <p:nvPr/>
        </p:nvPicPr>
        <p:blipFill>
          <a:blip r:embed="rId4"/>
          <a:stretch>
            <a:fillRect/>
          </a:stretch>
        </p:blipFill>
        <p:spPr>
          <a:xfrm>
            <a:off x="4829175" y="1965960"/>
            <a:ext cx="2268855" cy="1512570"/>
          </a:xfrm>
          <a:prstGeom prst="rect">
            <a:avLst/>
          </a:prstGeom>
          <a:ln w="12700">
            <a:miter lim="400000"/>
            <a:headEnd/>
            <a:tailEnd/>
          </a:ln>
        </p:spPr>
      </p:pic>
      <p:sp>
        <p:nvSpPr>
          <p:cNvPr id="184" name="TextBox 40"/>
          <p:cNvSpPr txBox="1"/>
          <p:nvPr>
            <p:custDataLst>
              <p:tags r:id="rId5"/>
            </p:custDataLst>
          </p:nvPr>
        </p:nvSpPr>
        <p:spPr>
          <a:xfrm>
            <a:off x="2045335" y="3478530"/>
            <a:ext cx="2174240" cy="306705"/>
          </a:xfrm>
          <a:prstGeom prst="rect">
            <a:avLst/>
          </a:prstGeom>
          <a:noFill/>
        </p:spPr>
        <p:txBody>
          <a:bodyPr wrap="square" rtlCol="0">
            <a:spAutoFit/>
          </a:bodyPr>
          <a:lstStyle>
            <a:defPPr>
              <a:defRPr lang="zh-CN"/>
            </a:defPPr>
            <a:lvl1pPr algn="ctr">
              <a:defRPr sz="1200">
                <a:solidFill>
                  <a:srgbClr val="132F6E"/>
                </a:solidFill>
                <a:latin typeface="思源黑体 CN Medium" panose="020B0600000000000000" charset="-122"/>
                <a:ea typeface="思源黑体 CN Medium" panose="020B0600000000000000" charset="-122"/>
              </a:defRPr>
            </a:lvl1pPr>
          </a:lstStyle>
          <a:p>
            <a:r>
              <a:rPr lang="zh-CN" altLang="en-US" sz="1400" dirty="0">
                <a:latin typeface="Arial" panose="020B0604020202090204" pitchFamily="34" charset="0"/>
                <a:ea typeface="黑体" panose="02010609060101010101" charset="-122"/>
              </a:rPr>
              <a:t>南昌公交</a:t>
            </a:r>
            <a:endParaRPr lang="zh-CN" altLang="en-US" sz="1400" dirty="0">
              <a:latin typeface="Arial" panose="020B0604020202090204" pitchFamily="34" charset="0"/>
              <a:ea typeface="黑体" panose="02010609060101010101" charset="-122"/>
            </a:endParaRPr>
          </a:p>
        </p:txBody>
      </p:sp>
      <p:sp>
        <p:nvSpPr>
          <p:cNvPr id="3" name="TextBox 40"/>
          <p:cNvSpPr txBox="1"/>
          <p:nvPr>
            <p:custDataLst>
              <p:tags r:id="rId6"/>
            </p:custDataLst>
          </p:nvPr>
        </p:nvSpPr>
        <p:spPr>
          <a:xfrm>
            <a:off x="4876165" y="3458210"/>
            <a:ext cx="2174240" cy="306705"/>
          </a:xfrm>
          <a:prstGeom prst="rect">
            <a:avLst/>
          </a:prstGeom>
          <a:noFill/>
        </p:spPr>
        <p:txBody>
          <a:bodyPr wrap="square" rtlCol="0">
            <a:spAutoFit/>
          </a:bodyPr>
          <a:lstStyle>
            <a:defPPr>
              <a:defRPr lang="zh-CN"/>
            </a:defPPr>
            <a:lvl1pPr algn="ctr">
              <a:defRPr sz="1200">
                <a:solidFill>
                  <a:srgbClr val="132F6E"/>
                </a:solidFill>
                <a:latin typeface="思源黑体 CN Medium" panose="020B0600000000000000" charset="-122"/>
                <a:ea typeface="思源黑体 CN Medium" panose="020B0600000000000000" charset="-122"/>
              </a:defRPr>
            </a:lvl1pPr>
          </a:lstStyle>
          <a:p>
            <a:r>
              <a:rPr lang="zh-CN" altLang="en-US" sz="1400" dirty="0">
                <a:latin typeface="Arial" panose="020B0604020202090204" pitchFamily="34" charset="0"/>
                <a:ea typeface="黑体" panose="02010609060101010101" charset="-122"/>
              </a:rPr>
              <a:t>深圳东部公交</a:t>
            </a:r>
            <a:endParaRPr lang="zh-CN" altLang="en-US" sz="1400" dirty="0">
              <a:latin typeface="Arial" panose="020B0604020202090204" pitchFamily="34" charset="0"/>
              <a:ea typeface="黑体" panose="02010609060101010101" charset="-122"/>
            </a:endParaRPr>
          </a:p>
        </p:txBody>
      </p:sp>
      <p:sp>
        <p:nvSpPr>
          <p:cNvPr id="5" name="TextBox 40"/>
          <p:cNvSpPr txBox="1"/>
          <p:nvPr>
            <p:custDataLst>
              <p:tags r:id="rId7"/>
            </p:custDataLst>
          </p:nvPr>
        </p:nvSpPr>
        <p:spPr>
          <a:xfrm>
            <a:off x="7849235" y="3478530"/>
            <a:ext cx="2174240" cy="306705"/>
          </a:xfrm>
          <a:prstGeom prst="rect">
            <a:avLst/>
          </a:prstGeom>
          <a:noFill/>
        </p:spPr>
        <p:txBody>
          <a:bodyPr wrap="square" rtlCol="0">
            <a:spAutoFit/>
          </a:bodyPr>
          <a:lstStyle>
            <a:defPPr>
              <a:defRPr lang="zh-CN"/>
            </a:defPPr>
            <a:lvl1pPr algn="ctr">
              <a:defRPr sz="1200">
                <a:solidFill>
                  <a:srgbClr val="132F6E"/>
                </a:solidFill>
                <a:latin typeface="思源黑体 CN Medium" panose="020B0600000000000000" charset="-122"/>
                <a:ea typeface="思源黑体 CN Medium" panose="020B0600000000000000" charset="-122"/>
              </a:defRPr>
            </a:lvl1pPr>
          </a:lstStyle>
          <a:p>
            <a:r>
              <a:rPr lang="zh-CN" altLang="en-US" sz="1400" dirty="0">
                <a:latin typeface="Arial" panose="020B0604020202090204" pitchFamily="34" charset="0"/>
                <a:ea typeface="黑体" panose="02010609060101010101" charset="-122"/>
              </a:rPr>
              <a:t>上海</a:t>
            </a:r>
            <a:r>
              <a:rPr lang="en-US" altLang="zh-CN" sz="1400" dirty="0">
                <a:latin typeface="Arial" panose="020B0604020202090204" pitchFamily="34" charset="0"/>
                <a:ea typeface="黑体" panose="02010609060101010101" charset="-122"/>
              </a:rPr>
              <a:t>浦东公交</a:t>
            </a:r>
            <a:endParaRPr lang="en-US" altLang="zh-CN" sz="1400" dirty="0">
              <a:latin typeface="Arial" panose="020B0604020202090204" pitchFamily="34" charset="0"/>
              <a:ea typeface="黑体" panose="02010609060101010101" charset="-122"/>
            </a:endParaRPr>
          </a:p>
        </p:txBody>
      </p:sp>
      <p:sp>
        <p:nvSpPr>
          <p:cNvPr id="6" name="TextBox 40"/>
          <p:cNvSpPr txBox="1"/>
          <p:nvPr>
            <p:custDataLst>
              <p:tags r:id="rId8"/>
            </p:custDataLst>
          </p:nvPr>
        </p:nvSpPr>
        <p:spPr>
          <a:xfrm>
            <a:off x="7849235" y="5440045"/>
            <a:ext cx="2174240" cy="306705"/>
          </a:xfrm>
          <a:prstGeom prst="rect">
            <a:avLst/>
          </a:prstGeom>
          <a:noFill/>
        </p:spPr>
        <p:txBody>
          <a:bodyPr wrap="square" rtlCol="0">
            <a:spAutoFit/>
          </a:bodyPr>
          <a:lstStyle>
            <a:defPPr>
              <a:defRPr lang="zh-CN"/>
            </a:defPPr>
            <a:lvl1pPr algn="ctr">
              <a:defRPr sz="1200">
                <a:solidFill>
                  <a:srgbClr val="132F6E"/>
                </a:solidFill>
                <a:latin typeface="思源黑体 CN Medium" panose="020B0600000000000000" charset="-122"/>
                <a:ea typeface="思源黑体 CN Medium" panose="020B0600000000000000" charset="-122"/>
              </a:defRPr>
            </a:lvl1pPr>
          </a:lstStyle>
          <a:p>
            <a:r>
              <a:rPr lang="en-US" altLang="zh-CN" sz="1400" dirty="0">
                <a:latin typeface="Arial" panose="020B0604020202090204" pitchFamily="34" charset="0"/>
                <a:ea typeface="黑体" panose="02010609060101010101" charset="-122"/>
              </a:rPr>
              <a:t>进博会</a:t>
            </a:r>
            <a:r>
              <a:rPr lang="zh-CN" altLang="en-US" sz="1400" dirty="0">
                <a:latin typeface="Arial" panose="020B0604020202090204" pitchFamily="34" charset="0"/>
                <a:ea typeface="黑体" panose="02010609060101010101" charset="-122"/>
              </a:rPr>
              <a:t>接驳公交</a:t>
            </a:r>
            <a:endParaRPr lang="zh-CN" altLang="en-US" sz="1400" dirty="0">
              <a:latin typeface="Arial" panose="020B0604020202090204" pitchFamily="34" charset="0"/>
              <a:ea typeface="黑体" panose="02010609060101010101" charset="-122"/>
            </a:endParaRPr>
          </a:p>
        </p:txBody>
      </p:sp>
      <p:sp>
        <p:nvSpPr>
          <p:cNvPr id="7" name="TextBox 40"/>
          <p:cNvSpPr txBox="1"/>
          <p:nvPr>
            <p:custDataLst>
              <p:tags r:id="rId9"/>
            </p:custDataLst>
          </p:nvPr>
        </p:nvSpPr>
        <p:spPr>
          <a:xfrm>
            <a:off x="4876165" y="5440045"/>
            <a:ext cx="2174240" cy="306705"/>
          </a:xfrm>
          <a:prstGeom prst="rect">
            <a:avLst/>
          </a:prstGeom>
          <a:noFill/>
        </p:spPr>
        <p:txBody>
          <a:bodyPr wrap="square" rtlCol="0">
            <a:spAutoFit/>
          </a:bodyPr>
          <a:lstStyle>
            <a:defPPr>
              <a:defRPr lang="zh-CN"/>
            </a:defPPr>
            <a:lvl1pPr algn="ctr">
              <a:defRPr sz="1200">
                <a:solidFill>
                  <a:srgbClr val="132F6E"/>
                </a:solidFill>
                <a:latin typeface="思源黑体 CN Medium" panose="020B0600000000000000" charset="-122"/>
                <a:ea typeface="思源黑体 CN Medium" panose="020B0600000000000000" charset="-122"/>
              </a:defRPr>
            </a:lvl1pPr>
          </a:lstStyle>
          <a:p>
            <a:r>
              <a:rPr lang="en-US" altLang="zh-CN" sz="1400" dirty="0">
                <a:latin typeface="Arial" panose="020B0604020202090204" pitchFamily="34" charset="0"/>
                <a:ea typeface="黑体" panose="02010609060101010101" charset="-122"/>
              </a:rPr>
              <a:t>深圳双层巴士</a:t>
            </a:r>
            <a:endParaRPr lang="en-US" altLang="zh-CN" sz="1400" dirty="0">
              <a:latin typeface="Arial" panose="020B0604020202090204" pitchFamily="34" charset="0"/>
              <a:ea typeface="黑体" panose="02010609060101010101" charset="-122"/>
            </a:endParaRPr>
          </a:p>
        </p:txBody>
      </p:sp>
      <p:sp>
        <p:nvSpPr>
          <p:cNvPr id="8" name="TextBox 40"/>
          <p:cNvSpPr txBox="1"/>
          <p:nvPr>
            <p:custDataLst>
              <p:tags r:id="rId10"/>
            </p:custDataLst>
          </p:nvPr>
        </p:nvSpPr>
        <p:spPr>
          <a:xfrm>
            <a:off x="2045335" y="5440045"/>
            <a:ext cx="2174240" cy="306705"/>
          </a:xfrm>
          <a:prstGeom prst="rect">
            <a:avLst/>
          </a:prstGeom>
          <a:noFill/>
        </p:spPr>
        <p:txBody>
          <a:bodyPr wrap="square" rtlCol="0">
            <a:spAutoFit/>
          </a:bodyPr>
          <a:lstStyle>
            <a:defPPr>
              <a:defRPr lang="zh-CN"/>
            </a:defPPr>
            <a:lvl1pPr algn="ctr">
              <a:defRPr sz="1200">
                <a:solidFill>
                  <a:srgbClr val="132F6E"/>
                </a:solidFill>
                <a:latin typeface="思源黑体 CN Medium" panose="020B0600000000000000" charset="-122"/>
                <a:ea typeface="思源黑体 CN Medium" panose="020B0600000000000000" charset="-122"/>
              </a:defRPr>
            </a:lvl1pPr>
          </a:lstStyle>
          <a:p>
            <a:r>
              <a:rPr lang="zh-CN" altLang="en-US" sz="1400" dirty="0">
                <a:latin typeface="Arial" panose="020B0604020202090204" pitchFamily="34" charset="0"/>
                <a:ea typeface="黑体" panose="02010609060101010101" charset="-122"/>
              </a:rPr>
              <a:t>深圳西部公交</a:t>
            </a:r>
            <a:endParaRPr lang="zh-CN" altLang="en-US" sz="1400" dirty="0">
              <a:latin typeface="Arial" panose="020B0604020202090204" pitchFamily="34" charset="0"/>
              <a:ea typeface="黑体" panose="02010609060101010101" charset="-122"/>
            </a:endParaRPr>
          </a:p>
        </p:txBody>
      </p:sp>
      <p:pic>
        <p:nvPicPr>
          <p:cNvPr id="9" name="图片 8" descr="微信图片_20180521195408"/>
          <p:cNvPicPr>
            <a:picLocks noChangeAspect="1"/>
          </p:cNvPicPr>
          <p:nvPr/>
        </p:nvPicPr>
        <p:blipFill>
          <a:blip r:embed="rId11"/>
          <a:srcRect l="4601" r="10894"/>
          <a:stretch>
            <a:fillRect/>
          </a:stretch>
        </p:blipFill>
        <p:spPr>
          <a:xfrm>
            <a:off x="2006600" y="1988820"/>
            <a:ext cx="2251075" cy="1501775"/>
          </a:xfrm>
          <a:prstGeom prst="rect">
            <a:avLst/>
          </a:prstGeom>
        </p:spPr>
      </p:pic>
      <p:pic>
        <p:nvPicPr>
          <p:cNvPr id="10" name="图片 9" descr="2"/>
          <p:cNvPicPr>
            <a:picLocks noChangeAspect="1"/>
          </p:cNvPicPr>
          <p:nvPr/>
        </p:nvPicPr>
        <p:blipFill>
          <a:blip r:embed="rId12"/>
          <a:srcRect t="16867"/>
          <a:stretch>
            <a:fillRect/>
          </a:stretch>
        </p:blipFill>
        <p:spPr>
          <a:xfrm>
            <a:off x="7677150" y="4133850"/>
            <a:ext cx="2526030" cy="1183005"/>
          </a:xfrm>
          <a:prstGeom prst="rect">
            <a:avLst/>
          </a:prstGeom>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nvSpPr>
        <p:spPr>
          <a:xfrm>
            <a:off x="1472565" y="93599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2400" b="1" dirty="0">
                <a:solidFill>
                  <a:srgbClr val="E18F08"/>
                </a:solidFill>
                <a:latin typeface="Arial" panose="020B0604020202090204" pitchFamily="34" charset="0"/>
                <a:ea typeface="黑体" panose="02010609060101010101" charset="-122"/>
                <a:cs typeface="+mn-cs"/>
                <a:sym typeface="+mn-ea"/>
              </a:rPr>
              <a:t>轨交列车空调&amp;架修业务</a:t>
            </a:r>
            <a:endParaRPr sz="2400" b="1" dirty="0">
              <a:solidFill>
                <a:srgbClr val="E18F08"/>
              </a:solidFill>
              <a:latin typeface="Arial" panose="020B0604020202090204" pitchFamily="34" charset="0"/>
              <a:ea typeface="黑体" panose="02010609060101010101" charset="-122"/>
              <a:cs typeface="+mn-cs"/>
              <a:sym typeface="+mn-ea"/>
            </a:endParaRPr>
          </a:p>
        </p:txBody>
      </p:sp>
      <p:sp>
        <p:nvSpPr>
          <p:cNvPr id="4"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dirty="0">
                <a:latin typeface="Arial" panose="020B0604020202090204" pitchFamily="34" charset="0"/>
                <a:ea typeface="黑体" panose="02010609060101010101" charset="-122"/>
                <a:cs typeface="+mn-cs"/>
                <a:sym typeface="+mn-ea"/>
              </a:rPr>
              <a:t>七、新能源及轨交空调业务</a:t>
            </a:r>
            <a:endParaRPr sz="3200" b="1" dirty="0">
              <a:latin typeface="Arial" panose="020B0604020202090204" pitchFamily="34" charset="0"/>
              <a:ea typeface="黑体" panose="02010609060101010101" charset="-122"/>
              <a:cs typeface="+mn-cs"/>
              <a:sym typeface="+mn-ea"/>
            </a:endParaRPr>
          </a:p>
        </p:txBody>
      </p:sp>
      <p:sp>
        <p:nvSpPr>
          <p:cNvPr id="17410" name="矩形 3"/>
          <p:cNvSpPr/>
          <p:nvPr/>
        </p:nvSpPr>
        <p:spPr>
          <a:xfrm>
            <a:off x="857250" y="1664335"/>
            <a:ext cx="5116830" cy="1267460"/>
          </a:xfrm>
          <a:prstGeom prst="rect">
            <a:avLst/>
          </a:prstGeom>
          <a:noFill/>
          <a:ln w="9525">
            <a:noFill/>
          </a:ln>
        </p:spPr>
        <p:txBody>
          <a:bodyPr wrap="square" anchor="t" anchorCtr="0">
            <a:spAutoFit/>
          </a:bodyPr>
          <a:lstStyle/>
          <a:p>
            <a:pPr marL="342900" indent="-342900" algn="just">
              <a:lnSpc>
                <a:spcPct val="120000"/>
              </a:lnSpc>
              <a:spcAft>
                <a:spcPts val="600"/>
              </a:spcAft>
              <a:buClr>
                <a:srgbClr val="E18F08"/>
              </a:buClr>
              <a:buSzPct val="58000"/>
              <a:buFont typeface="Wingdings" panose="05000000000000000000" pitchFamily="2" charset="2"/>
              <a:buChar char="l"/>
            </a:pPr>
            <a:r>
              <a:rPr lang="zh-CN" altLang="en-US" sz="1400" dirty="0">
                <a:solidFill>
                  <a:srgbClr val="262626"/>
                </a:solidFill>
                <a:latin typeface="Arial" panose="020B0604020202090204" pitchFamily="34" charset="0"/>
                <a:ea typeface="黑体" panose="02010609060101010101" charset="-122"/>
              </a:rPr>
              <a:t>国内最早专注轨道交通空调研发和批量应用的品牌之一</a:t>
            </a:r>
            <a:endParaRPr lang="zh-CN" altLang="en-US" sz="1400" dirty="0">
              <a:solidFill>
                <a:srgbClr val="262626"/>
              </a:solidFill>
              <a:latin typeface="Arial" panose="020B0604020202090204" pitchFamily="34" charset="0"/>
              <a:ea typeface="黑体" panose="02010609060101010101" charset="-122"/>
            </a:endParaRPr>
          </a:p>
          <a:p>
            <a:pPr marL="342900" indent="-342900" algn="just">
              <a:lnSpc>
                <a:spcPct val="120000"/>
              </a:lnSpc>
              <a:spcBef>
                <a:spcPts val="0"/>
              </a:spcBef>
              <a:spcAft>
                <a:spcPts val="600"/>
              </a:spcAft>
              <a:buClr>
                <a:srgbClr val="E18F08"/>
              </a:buClr>
              <a:buSzPct val="58000"/>
              <a:buFont typeface="Wingdings" panose="05000000000000000000" pitchFamily="2" charset="2"/>
              <a:buChar char="l"/>
            </a:pPr>
            <a:r>
              <a:rPr lang="zh-CN" altLang="en-US" sz="1400" dirty="0">
                <a:solidFill>
                  <a:srgbClr val="262626"/>
                </a:solidFill>
                <a:latin typeface="Arial" panose="020B0604020202090204" pitchFamily="34" charset="0"/>
                <a:ea typeface="黑体" panose="02010609060101010101" charset="-122"/>
              </a:rPr>
              <a:t>在</a:t>
            </a:r>
            <a:r>
              <a:rPr lang="zh-CN" altLang="en-US" sz="1400" b="1" dirty="0">
                <a:solidFill>
                  <a:srgbClr val="E18F08"/>
                </a:solidFill>
                <a:latin typeface="Arial" panose="020B0604020202090204" pitchFamily="34" charset="0"/>
                <a:ea typeface="黑体" panose="02010609060101010101" charset="-122"/>
              </a:rPr>
              <a:t>上海</a:t>
            </a:r>
            <a:r>
              <a:rPr lang="zh-CN" altLang="en-US" sz="1400" dirty="0">
                <a:solidFill>
                  <a:srgbClr val="262626"/>
                </a:solidFill>
                <a:latin typeface="Arial" panose="020B0604020202090204" pitchFamily="34" charset="0"/>
                <a:ea typeface="黑体" panose="02010609060101010101" charset="-122"/>
              </a:rPr>
              <a:t>地铁、</a:t>
            </a:r>
            <a:r>
              <a:rPr lang="zh-CN" altLang="en-US" sz="1400" b="1" dirty="0">
                <a:solidFill>
                  <a:srgbClr val="E18F08"/>
                </a:solidFill>
                <a:latin typeface="Arial" panose="020B0604020202090204" pitchFamily="34" charset="0"/>
                <a:ea typeface="黑体" panose="02010609060101010101" charset="-122"/>
              </a:rPr>
              <a:t>苏州</a:t>
            </a:r>
            <a:r>
              <a:rPr lang="zh-CN" altLang="en-US" sz="1400" dirty="0">
                <a:solidFill>
                  <a:srgbClr val="262626"/>
                </a:solidFill>
                <a:latin typeface="Arial" panose="020B0604020202090204" pitchFamily="34" charset="0"/>
                <a:ea typeface="黑体" panose="02010609060101010101" charset="-122"/>
              </a:rPr>
              <a:t>地铁的轨交列车空调市场份额居前列，并拓展了</a:t>
            </a:r>
            <a:r>
              <a:rPr lang="zh-CN" altLang="en-US" sz="1400" b="1" dirty="0">
                <a:solidFill>
                  <a:srgbClr val="E18F08"/>
                </a:solidFill>
                <a:latin typeface="Arial" panose="020B0604020202090204" pitchFamily="34" charset="0"/>
                <a:ea typeface="黑体" panose="02010609060101010101" charset="-122"/>
              </a:rPr>
              <a:t>郑州</a:t>
            </a:r>
            <a:r>
              <a:rPr lang="zh-CN" altLang="en-US" sz="1400" dirty="0">
                <a:solidFill>
                  <a:srgbClr val="262626"/>
                </a:solidFill>
                <a:latin typeface="Arial" panose="020B0604020202090204" pitchFamily="34" charset="0"/>
                <a:ea typeface="黑体" panose="02010609060101010101" charset="-122"/>
              </a:rPr>
              <a:t>地铁、</a:t>
            </a:r>
            <a:r>
              <a:rPr lang="zh-CN" altLang="en-US" sz="1400" b="1" dirty="0">
                <a:solidFill>
                  <a:srgbClr val="E18F08"/>
                </a:solidFill>
                <a:latin typeface="Arial" panose="020B0604020202090204" pitchFamily="34" charset="0"/>
                <a:ea typeface="黑体" panose="02010609060101010101" charset="-122"/>
              </a:rPr>
              <a:t>无锡</a:t>
            </a:r>
            <a:r>
              <a:rPr lang="zh-CN" altLang="en-US" sz="1400" dirty="0">
                <a:solidFill>
                  <a:srgbClr val="262626"/>
                </a:solidFill>
                <a:latin typeface="Arial" panose="020B0604020202090204" pitchFamily="34" charset="0"/>
                <a:ea typeface="黑体" panose="02010609060101010101" charset="-122"/>
              </a:rPr>
              <a:t>地铁、</a:t>
            </a:r>
            <a:r>
              <a:rPr lang="zh-CN" altLang="en-US" sz="1400" b="1" dirty="0">
                <a:solidFill>
                  <a:srgbClr val="E18F08"/>
                </a:solidFill>
                <a:latin typeface="Arial" panose="020B0604020202090204" pitchFamily="34" charset="0"/>
                <a:ea typeface="黑体" panose="02010609060101010101" charset="-122"/>
              </a:rPr>
              <a:t>深圳</a:t>
            </a:r>
            <a:r>
              <a:rPr lang="zh-CN" altLang="en-US" sz="1400" dirty="0">
                <a:solidFill>
                  <a:srgbClr val="262626"/>
                </a:solidFill>
                <a:latin typeface="Arial" panose="020B0604020202090204" pitchFamily="34" charset="0"/>
                <a:ea typeface="黑体" panose="02010609060101010101" charset="-122"/>
              </a:rPr>
              <a:t>地铁等市场</a:t>
            </a:r>
            <a:endParaRPr lang="zh-CN" altLang="en-US" sz="1400" dirty="0">
              <a:solidFill>
                <a:srgbClr val="262626"/>
              </a:solidFill>
              <a:latin typeface="Arial" panose="020B0604020202090204" pitchFamily="34" charset="0"/>
              <a:ea typeface="黑体" panose="02010609060101010101" charset="-122"/>
            </a:endParaRPr>
          </a:p>
          <a:p>
            <a:pPr marL="342900" indent="-342900" algn="just">
              <a:lnSpc>
                <a:spcPct val="120000"/>
              </a:lnSpc>
              <a:spcAft>
                <a:spcPts val="600"/>
              </a:spcAft>
              <a:buClr>
                <a:srgbClr val="E18F08"/>
              </a:buClr>
              <a:buSzPct val="58000"/>
              <a:buFont typeface="Wingdings" panose="05000000000000000000" pitchFamily="2" charset="2"/>
              <a:buChar char="l"/>
            </a:pPr>
            <a:r>
              <a:rPr lang="zh-CN" altLang="en-US" sz="1400" dirty="0">
                <a:solidFill>
                  <a:srgbClr val="262626"/>
                </a:solidFill>
                <a:latin typeface="Arial" panose="020B0604020202090204" pitchFamily="34" charset="0"/>
                <a:ea typeface="黑体" panose="02010609060101010101" charset="-122"/>
              </a:rPr>
              <a:t>掌握行业领先的四级能效节能技术和行业一流的变频技术</a:t>
            </a:r>
            <a:endParaRPr lang="zh-CN" altLang="en-US" sz="1400" dirty="0">
              <a:solidFill>
                <a:srgbClr val="262626"/>
              </a:solidFill>
              <a:latin typeface="Arial" panose="020B0604020202090204" pitchFamily="34" charset="0"/>
              <a:ea typeface="黑体" panose="02010609060101010101" charset="-122"/>
            </a:endParaRPr>
          </a:p>
        </p:txBody>
      </p:sp>
      <p:sp>
        <p:nvSpPr>
          <p:cNvPr id="52" name="任意多边形: 形状 51"/>
          <p:cNvSpPr/>
          <p:nvPr/>
        </p:nvSpPr>
        <p:spPr>
          <a:xfrm>
            <a:off x="851535" y="3361055"/>
            <a:ext cx="1581150" cy="1123315"/>
          </a:xfrm>
          <a:custGeom>
            <a:avLst/>
            <a:gdLst>
              <a:gd name="connsiteX0" fmla="*/ 0 w 1767625"/>
              <a:gd name="connsiteY0" fmla="*/ 0 h 1256747"/>
              <a:gd name="connsiteX1" fmla="*/ 1767625 w 1767625"/>
              <a:gd name="connsiteY1" fmla="*/ 0 h 1256747"/>
              <a:gd name="connsiteX2" fmla="*/ 1767625 w 1767625"/>
              <a:gd name="connsiteY2" fmla="*/ 1256747 h 1256747"/>
              <a:gd name="connsiteX3" fmla="*/ 0 w 1767625"/>
              <a:gd name="connsiteY3" fmla="*/ 1256747 h 1256747"/>
            </a:gdLst>
            <a:ahLst/>
            <a:cxnLst>
              <a:cxn ang="0">
                <a:pos x="connsiteX0" y="connsiteY0"/>
              </a:cxn>
              <a:cxn ang="0">
                <a:pos x="connsiteX1" y="connsiteY1"/>
              </a:cxn>
              <a:cxn ang="0">
                <a:pos x="connsiteX2" y="connsiteY2"/>
              </a:cxn>
              <a:cxn ang="0">
                <a:pos x="connsiteX3" y="connsiteY3"/>
              </a:cxn>
            </a:cxnLst>
            <a:rect l="l" t="t" r="r" b="b"/>
            <a:pathLst>
              <a:path w="1767625" h="1256747">
                <a:moveTo>
                  <a:pt x="0" y="0"/>
                </a:moveTo>
                <a:lnTo>
                  <a:pt x="1767625" y="0"/>
                </a:lnTo>
                <a:lnTo>
                  <a:pt x="1767625" y="1256747"/>
                </a:lnTo>
                <a:lnTo>
                  <a:pt x="0" y="1256747"/>
                </a:lnTo>
                <a:close/>
              </a:path>
            </a:pathLst>
          </a:custGeom>
          <a:blipFill rotWithShape="1">
            <a:blip r:embed="rId1"/>
            <a:stretch>
              <a:fillRect/>
            </a:stretch>
          </a:blip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1">
              <a:ln>
                <a:noFill/>
              </a:ln>
              <a:solidFill>
                <a:schemeClr val="lt1"/>
              </a:solidFill>
              <a:effectLst/>
              <a:uLnTx/>
              <a:uFillTx/>
              <a:latin typeface="+mn-lt"/>
              <a:ea typeface="黑体" panose="02010609060101010101" charset="-122"/>
              <a:cs typeface="+mn-cs"/>
            </a:endParaRPr>
          </a:p>
        </p:txBody>
      </p:sp>
      <p:sp>
        <p:nvSpPr>
          <p:cNvPr id="67" name="任意多边形: 形状 66"/>
          <p:cNvSpPr/>
          <p:nvPr/>
        </p:nvSpPr>
        <p:spPr>
          <a:xfrm>
            <a:off x="2499360" y="3355975"/>
            <a:ext cx="1755140" cy="1123315"/>
          </a:xfrm>
          <a:custGeom>
            <a:avLst/>
            <a:gdLst>
              <a:gd name="connsiteX0" fmla="*/ 0 w 1361728"/>
              <a:gd name="connsiteY0" fmla="*/ 0 h 1256747"/>
              <a:gd name="connsiteX1" fmla="*/ 1361728 w 1361728"/>
              <a:gd name="connsiteY1" fmla="*/ 0 h 1256747"/>
              <a:gd name="connsiteX2" fmla="*/ 1361728 w 1361728"/>
              <a:gd name="connsiteY2" fmla="*/ 1256747 h 1256747"/>
              <a:gd name="connsiteX3" fmla="*/ 0 w 1361728"/>
              <a:gd name="connsiteY3" fmla="*/ 1256747 h 1256747"/>
            </a:gdLst>
            <a:ahLst/>
            <a:cxnLst>
              <a:cxn ang="0">
                <a:pos x="connsiteX0" y="connsiteY0"/>
              </a:cxn>
              <a:cxn ang="0">
                <a:pos x="connsiteX1" y="connsiteY1"/>
              </a:cxn>
              <a:cxn ang="0">
                <a:pos x="connsiteX2" y="connsiteY2"/>
              </a:cxn>
              <a:cxn ang="0">
                <a:pos x="connsiteX3" y="connsiteY3"/>
              </a:cxn>
            </a:cxnLst>
            <a:rect l="l" t="t" r="r" b="b"/>
            <a:pathLst>
              <a:path w="1361728" h="1256747">
                <a:moveTo>
                  <a:pt x="0" y="0"/>
                </a:moveTo>
                <a:lnTo>
                  <a:pt x="1361728" y="0"/>
                </a:lnTo>
                <a:lnTo>
                  <a:pt x="1361728" y="1256747"/>
                </a:lnTo>
                <a:lnTo>
                  <a:pt x="0" y="1256747"/>
                </a:lnTo>
                <a:close/>
              </a:path>
            </a:pathLst>
          </a:custGeom>
          <a:blipFill rotWithShape="1">
            <a:blip r:embed="rId2"/>
            <a:stretch>
              <a:fillRect/>
            </a:stretch>
          </a:blip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1">
              <a:ln>
                <a:noFill/>
              </a:ln>
              <a:solidFill>
                <a:schemeClr val="lt1"/>
              </a:solidFill>
              <a:effectLst/>
              <a:uLnTx/>
              <a:uFillTx/>
              <a:latin typeface="+mn-lt"/>
              <a:ea typeface="黑体" panose="02010609060101010101" charset="-122"/>
              <a:cs typeface="+mn-cs"/>
            </a:endParaRPr>
          </a:p>
        </p:txBody>
      </p:sp>
      <p:sp>
        <p:nvSpPr>
          <p:cNvPr id="14" name="矩形 13"/>
          <p:cNvSpPr/>
          <p:nvPr/>
        </p:nvSpPr>
        <p:spPr>
          <a:xfrm>
            <a:off x="839470" y="4552315"/>
            <a:ext cx="2294255" cy="1157605"/>
          </a:xfrm>
          <a:prstGeom prst="rect">
            <a:avLst/>
          </a:prstGeom>
          <a:blipFill rotWithShape="1">
            <a:blip r:embed="rId3"/>
            <a:stretch>
              <a:fillRect/>
            </a:stretch>
          </a:blip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20000"/>
              </a:lnSpc>
              <a:spcBef>
                <a:spcPct val="0"/>
              </a:spcBef>
              <a:spcAft>
                <a:spcPct val="0"/>
              </a:spcAft>
              <a:buClrTx/>
              <a:buSzTx/>
              <a:buFont typeface="Arial" panose="020B0604020202090204" pitchFamily="34" charset="0"/>
              <a:buNone/>
              <a:defRPr/>
            </a:pPr>
            <a:endParaRPr kumimoji="0" lang="zh-CN" altLang="en-US" sz="1345" b="0" i="0" baseline="0" noProof="1">
              <a:ln>
                <a:noFill/>
              </a:ln>
              <a:solidFill>
                <a:schemeClr val="lt1"/>
              </a:solidFill>
              <a:effectLst/>
              <a:uLnTx/>
              <a:uFillTx/>
              <a:latin typeface="+mn-lt"/>
              <a:ea typeface="黑体" panose="02010609060101010101" charset="-122"/>
              <a:cs typeface="+mn-cs"/>
            </a:endParaRPr>
          </a:p>
        </p:txBody>
      </p:sp>
      <p:sp>
        <p:nvSpPr>
          <p:cNvPr id="15" name="矩形 14"/>
          <p:cNvSpPr/>
          <p:nvPr/>
        </p:nvSpPr>
        <p:spPr>
          <a:xfrm>
            <a:off x="3202305" y="4561840"/>
            <a:ext cx="2687320" cy="1157605"/>
          </a:xfrm>
          <a:prstGeom prst="rect">
            <a:avLst/>
          </a:prstGeom>
          <a:blipFill rotWithShape="1">
            <a:blip r:embed="rId4"/>
            <a:stretch>
              <a:fillRect/>
            </a:stretch>
          </a:blip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20000"/>
              </a:lnSpc>
              <a:spcBef>
                <a:spcPct val="0"/>
              </a:spcBef>
              <a:spcAft>
                <a:spcPct val="0"/>
              </a:spcAft>
              <a:buClrTx/>
              <a:buSzTx/>
              <a:buFont typeface="Arial" panose="020B0604020202090204" pitchFamily="34" charset="0"/>
              <a:buNone/>
              <a:defRPr/>
            </a:pPr>
            <a:endParaRPr kumimoji="0" lang="zh-CN" altLang="en-US" sz="1345" b="0" i="0" baseline="0" noProof="1">
              <a:ln>
                <a:noFill/>
              </a:ln>
              <a:solidFill>
                <a:schemeClr val="lt1"/>
              </a:solidFill>
              <a:effectLst/>
              <a:uLnTx/>
              <a:uFillTx/>
              <a:latin typeface="+mn-lt"/>
              <a:ea typeface="黑体" panose="02010609060101010101" charset="-122"/>
              <a:cs typeface="+mn-cs"/>
            </a:endParaRPr>
          </a:p>
        </p:txBody>
      </p:sp>
      <p:sp>
        <p:nvSpPr>
          <p:cNvPr id="68" name="任意多边形: 形状 67"/>
          <p:cNvSpPr/>
          <p:nvPr/>
        </p:nvSpPr>
        <p:spPr>
          <a:xfrm>
            <a:off x="4308475" y="3355975"/>
            <a:ext cx="1581150" cy="1129030"/>
          </a:xfrm>
          <a:custGeom>
            <a:avLst/>
            <a:gdLst>
              <a:gd name="connsiteX0" fmla="*/ 0 w 1767625"/>
              <a:gd name="connsiteY0" fmla="*/ 0 h 1261931"/>
              <a:gd name="connsiteX1" fmla="*/ 1767625 w 1767625"/>
              <a:gd name="connsiteY1" fmla="*/ 0 h 1261931"/>
              <a:gd name="connsiteX2" fmla="*/ 1767625 w 1767625"/>
              <a:gd name="connsiteY2" fmla="*/ 1261931 h 1261931"/>
              <a:gd name="connsiteX3" fmla="*/ 0 w 1767625"/>
              <a:gd name="connsiteY3" fmla="*/ 1261931 h 1261931"/>
            </a:gdLst>
            <a:ahLst/>
            <a:cxnLst>
              <a:cxn ang="0">
                <a:pos x="connsiteX0" y="connsiteY0"/>
              </a:cxn>
              <a:cxn ang="0">
                <a:pos x="connsiteX1" y="connsiteY1"/>
              </a:cxn>
              <a:cxn ang="0">
                <a:pos x="connsiteX2" y="connsiteY2"/>
              </a:cxn>
              <a:cxn ang="0">
                <a:pos x="connsiteX3" y="connsiteY3"/>
              </a:cxn>
            </a:cxnLst>
            <a:rect l="l" t="t" r="r" b="b"/>
            <a:pathLst>
              <a:path w="1767625" h="1261931">
                <a:moveTo>
                  <a:pt x="0" y="0"/>
                </a:moveTo>
                <a:lnTo>
                  <a:pt x="1767625" y="0"/>
                </a:lnTo>
                <a:lnTo>
                  <a:pt x="1767625" y="1261931"/>
                </a:lnTo>
                <a:lnTo>
                  <a:pt x="0" y="1261931"/>
                </a:lnTo>
                <a:close/>
              </a:path>
            </a:pathLst>
          </a:custGeom>
          <a:blipFill rotWithShape="1">
            <a:blip r:embed="rId5"/>
            <a:stretch>
              <a:fillRect/>
            </a:stretch>
          </a:blip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1">
              <a:ln>
                <a:noFill/>
              </a:ln>
              <a:solidFill>
                <a:schemeClr val="lt1"/>
              </a:solidFill>
              <a:effectLst/>
              <a:uLnTx/>
              <a:uFillTx/>
              <a:latin typeface="+mn-lt"/>
              <a:ea typeface="黑体" panose="02010609060101010101" charset="-122"/>
              <a:cs typeface="+mn-cs"/>
            </a:endParaRPr>
          </a:p>
        </p:txBody>
      </p:sp>
      <p:sp>
        <p:nvSpPr>
          <p:cNvPr id="71" name="任意多边形: 形状 70"/>
          <p:cNvSpPr/>
          <p:nvPr/>
        </p:nvSpPr>
        <p:spPr>
          <a:xfrm>
            <a:off x="2495550" y="3933190"/>
            <a:ext cx="1759585" cy="554990"/>
          </a:xfrm>
          <a:custGeom>
            <a:avLst/>
            <a:gdLst>
              <a:gd name="connsiteX0" fmla="*/ 0 w 5204292"/>
              <a:gd name="connsiteY0" fmla="*/ 0 h 377606"/>
              <a:gd name="connsiteX1" fmla="*/ 5204292 w 5204292"/>
              <a:gd name="connsiteY1" fmla="*/ 0 h 377606"/>
              <a:gd name="connsiteX2" fmla="*/ 5204292 w 5204292"/>
              <a:gd name="connsiteY2" fmla="*/ 377606 h 377606"/>
              <a:gd name="connsiteX3" fmla="*/ 0 w 5204292"/>
              <a:gd name="connsiteY3" fmla="*/ 377606 h 377606"/>
            </a:gdLst>
            <a:ahLst/>
            <a:cxnLst>
              <a:cxn ang="0">
                <a:pos x="connsiteX0" y="connsiteY0"/>
              </a:cxn>
              <a:cxn ang="0">
                <a:pos x="connsiteX1" y="connsiteY1"/>
              </a:cxn>
              <a:cxn ang="0">
                <a:pos x="connsiteX2" y="connsiteY2"/>
              </a:cxn>
              <a:cxn ang="0">
                <a:pos x="connsiteX3" y="connsiteY3"/>
              </a:cxn>
            </a:cxnLst>
            <a:rect l="l" t="t" r="r" b="b"/>
            <a:pathLst>
              <a:path w="5204292" h="377606">
                <a:moveTo>
                  <a:pt x="0" y="0"/>
                </a:moveTo>
                <a:lnTo>
                  <a:pt x="5204292" y="0"/>
                </a:lnTo>
                <a:lnTo>
                  <a:pt x="5204292" y="377606"/>
                </a:lnTo>
                <a:lnTo>
                  <a:pt x="0" y="377606"/>
                </a:lnTo>
                <a:close/>
              </a:path>
            </a:pathLst>
          </a:custGeom>
          <a:gradFill>
            <a:gsLst>
              <a:gs pos="0">
                <a:schemeClr val="tx1">
                  <a:alpha val="0"/>
                </a:schemeClr>
              </a:gs>
              <a:gs pos="100000">
                <a:schemeClr val="tx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90204" pitchFamily="34" charset="0"/>
              <a:buNone/>
              <a:defRPr/>
            </a:pPr>
            <a:endParaRPr kumimoji="0" lang="zh-CN" altLang="en-US" sz="1195" b="0" i="0" baseline="0" noProof="1">
              <a:ln>
                <a:noFill/>
              </a:ln>
              <a:solidFill>
                <a:schemeClr val="lt1"/>
              </a:solidFill>
              <a:effectLst/>
              <a:uLnTx/>
              <a:uFillTx/>
              <a:latin typeface="微软雅黑 Light" panose="020B0502040204020203" pitchFamily="34" charset="-122"/>
              <a:ea typeface="黑体" panose="02010609060101010101" charset="-122"/>
              <a:cs typeface="+mn-cs"/>
            </a:endParaRPr>
          </a:p>
        </p:txBody>
      </p:sp>
      <p:sp>
        <p:nvSpPr>
          <p:cNvPr id="18" name="矩形 17"/>
          <p:cNvSpPr/>
          <p:nvPr/>
        </p:nvSpPr>
        <p:spPr>
          <a:xfrm>
            <a:off x="6532880" y="1652270"/>
            <a:ext cx="4477385" cy="1496695"/>
          </a:xfrm>
          <a:prstGeom prst="rect">
            <a:avLst/>
          </a:prstGeom>
          <a:blipFill rotWithShape="1">
            <a:blip r:embed="rId6"/>
            <a:stretch>
              <a:fillRect/>
            </a:stretch>
          </a:blipFill>
          <a:ln w="12700">
            <a:solidFill>
              <a:srgbClr val="132F6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1">
              <a:ln>
                <a:noFill/>
              </a:ln>
              <a:solidFill>
                <a:schemeClr val="lt1"/>
              </a:solidFill>
              <a:effectLst/>
              <a:uLnTx/>
              <a:uFillTx/>
              <a:latin typeface="+mn-lt"/>
              <a:ea typeface="黑体" panose="02010609060101010101" charset="-122"/>
              <a:cs typeface="+mn-cs"/>
            </a:endParaRPr>
          </a:p>
        </p:txBody>
      </p:sp>
      <p:sp>
        <p:nvSpPr>
          <p:cNvPr id="76" name="任意多边形: 形状 75"/>
          <p:cNvSpPr/>
          <p:nvPr/>
        </p:nvSpPr>
        <p:spPr>
          <a:xfrm>
            <a:off x="6532880" y="3175000"/>
            <a:ext cx="4477385" cy="1386205"/>
          </a:xfrm>
          <a:custGeom>
            <a:avLst/>
            <a:gdLst>
              <a:gd name="connsiteX0" fmla="*/ 0 w 5003800"/>
              <a:gd name="connsiteY0" fmla="*/ 0 h 1548266"/>
              <a:gd name="connsiteX1" fmla="*/ 5003800 w 5003800"/>
              <a:gd name="connsiteY1" fmla="*/ 0 h 1548266"/>
              <a:gd name="connsiteX2" fmla="*/ 5003800 w 5003800"/>
              <a:gd name="connsiteY2" fmla="*/ 1548266 h 1548266"/>
              <a:gd name="connsiteX3" fmla="*/ 0 w 5003800"/>
              <a:gd name="connsiteY3" fmla="*/ 1548266 h 1548266"/>
            </a:gdLst>
            <a:ahLst/>
            <a:cxnLst>
              <a:cxn ang="0">
                <a:pos x="connsiteX0" y="connsiteY0"/>
              </a:cxn>
              <a:cxn ang="0">
                <a:pos x="connsiteX1" y="connsiteY1"/>
              </a:cxn>
              <a:cxn ang="0">
                <a:pos x="connsiteX2" y="connsiteY2"/>
              </a:cxn>
              <a:cxn ang="0">
                <a:pos x="connsiteX3" y="connsiteY3"/>
              </a:cxn>
            </a:cxnLst>
            <a:rect l="l" t="t" r="r" b="b"/>
            <a:pathLst>
              <a:path w="5003800" h="1548266">
                <a:moveTo>
                  <a:pt x="0" y="0"/>
                </a:moveTo>
                <a:lnTo>
                  <a:pt x="5003800" y="0"/>
                </a:lnTo>
                <a:lnTo>
                  <a:pt x="5003800" y="1548266"/>
                </a:lnTo>
                <a:lnTo>
                  <a:pt x="0" y="1548266"/>
                </a:lnTo>
                <a:close/>
              </a:path>
            </a:pathLst>
          </a:custGeom>
          <a:blipFill rotWithShape="1">
            <a:blip r:embed="rId7"/>
            <a:stretch>
              <a:fillRect/>
            </a:stretch>
          </a:blipFill>
          <a:ln w="12700">
            <a:solidFill>
              <a:srgbClr val="132F6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1">
              <a:ln>
                <a:noFill/>
              </a:ln>
              <a:solidFill>
                <a:schemeClr val="lt1"/>
              </a:solidFill>
              <a:effectLst/>
              <a:uLnTx/>
              <a:uFillTx/>
              <a:latin typeface="+mn-lt"/>
              <a:ea typeface="黑体" panose="02010609060101010101" charset="-122"/>
              <a:cs typeface="+mn-cs"/>
            </a:endParaRPr>
          </a:p>
        </p:txBody>
      </p:sp>
      <p:sp>
        <p:nvSpPr>
          <p:cNvPr id="17423" name="矩形 19"/>
          <p:cNvSpPr/>
          <p:nvPr/>
        </p:nvSpPr>
        <p:spPr>
          <a:xfrm>
            <a:off x="9323705" y="2799715"/>
            <a:ext cx="1692275" cy="349250"/>
          </a:xfrm>
          <a:prstGeom prst="rect">
            <a:avLst/>
          </a:prstGeom>
          <a:gradFill rotWithShape="1">
            <a:gsLst>
              <a:gs pos="0">
                <a:schemeClr val="tx1"/>
              </a:gs>
              <a:gs pos="100000">
                <a:schemeClr val="tx1">
                  <a:alpha val="0"/>
                </a:schemeClr>
              </a:gs>
            </a:gsLst>
            <a:lin ang="10800000" scaled="1"/>
            <a:tileRect/>
          </a:gradFill>
          <a:ln w="9525">
            <a:noFill/>
          </a:ln>
        </p:spPr>
        <p:txBody>
          <a:bodyPr anchor="t" anchorCtr="0">
            <a:spAutoFit/>
          </a:bodyPr>
          <a:lstStyle/>
          <a:p>
            <a:pPr algn="r">
              <a:lnSpc>
                <a:spcPct val="120000"/>
              </a:lnSpc>
            </a:pPr>
            <a:r>
              <a:rPr lang="zh-CN" altLang="en-US" sz="1400" dirty="0">
                <a:solidFill>
                  <a:schemeClr val="bg1"/>
                </a:solidFill>
                <a:latin typeface="Arial" panose="020B0604020202090204" pitchFamily="34" charset="0"/>
                <a:ea typeface="黑体" panose="02010609060101010101" charset="-122"/>
              </a:rPr>
              <a:t>地铁列车空调</a:t>
            </a:r>
            <a:endParaRPr lang="zh-CN" altLang="en-US" sz="1400" dirty="0">
              <a:solidFill>
                <a:schemeClr val="bg1"/>
              </a:solidFill>
              <a:latin typeface="Arial" panose="020B0604020202090204" pitchFamily="34" charset="0"/>
              <a:ea typeface="黑体" panose="02010609060101010101" charset="-122"/>
            </a:endParaRPr>
          </a:p>
        </p:txBody>
      </p:sp>
      <p:sp>
        <p:nvSpPr>
          <p:cNvPr id="17424" name="任意多边形: 形状 76"/>
          <p:cNvSpPr/>
          <p:nvPr/>
        </p:nvSpPr>
        <p:spPr>
          <a:xfrm>
            <a:off x="8823325" y="4212590"/>
            <a:ext cx="2192655" cy="349250"/>
          </a:xfrm>
          <a:custGeom>
            <a:avLst/>
            <a:gdLst>
              <a:gd name="txL" fmla="*/ 0 w 2594927"/>
              <a:gd name="txT" fmla="*/ 0 h 262316"/>
              <a:gd name="txR" fmla="*/ 2594927 w 2594927"/>
              <a:gd name="txB" fmla="*/ 262316 h 262316"/>
            </a:gdLst>
            <a:ahLst/>
            <a:cxnLst>
              <a:cxn ang="0">
                <a:pos x="0" y="0"/>
              </a:cxn>
              <a:cxn ang="0">
                <a:pos x="932521" y="0"/>
              </a:cxn>
              <a:cxn ang="0">
                <a:pos x="932521" y="261561"/>
              </a:cxn>
              <a:cxn ang="0">
                <a:pos x="0" y="261561"/>
              </a:cxn>
            </a:cxnLst>
            <a:rect l="txL" t="txT" r="txR" b="txB"/>
            <a:pathLst>
              <a:path w="2594927" h="262316">
                <a:moveTo>
                  <a:pt x="0" y="0"/>
                </a:moveTo>
                <a:lnTo>
                  <a:pt x="2594927" y="0"/>
                </a:lnTo>
                <a:lnTo>
                  <a:pt x="2594927" y="262316"/>
                </a:lnTo>
                <a:lnTo>
                  <a:pt x="0" y="262316"/>
                </a:lnTo>
                <a:lnTo>
                  <a:pt x="0" y="0"/>
                </a:lnTo>
                <a:close/>
              </a:path>
            </a:pathLst>
          </a:custGeom>
          <a:gradFill rotWithShape="1">
            <a:gsLst>
              <a:gs pos="0">
                <a:schemeClr val="tx1"/>
              </a:gs>
              <a:gs pos="100000">
                <a:schemeClr val="tx1">
                  <a:alpha val="0"/>
                </a:schemeClr>
              </a:gs>
            </a:gsLst>
            <a:lin ang="10800000" scaled="1"/>
            <a:tileRect/>
          </a:gradFill>
          <a:ln w="9525">
            <a:noFill/>
          </a:ln>
        </p:spPr>
        <p:txBody>
          <a:bodyPr wrap="square" anchor="t" anchorCtr="0">
            <a:spAutoFit/>
          </a:bodyPr>
          <a:lstStyle/>
          <a:p>
            <a:pPr algn="r">
              <a:lnSpc>
                <a:spcPct val="120000"/>
              </a:lnSpc>
            </a:pPr>
            <a:r>
              <a:rPr lang="zh-CN" altLang="en-US" sz="1400" dirty="0">
                <a:solidFill>
                  <a:schemeClr val="bg1"/>
                </a:solidFill>
                <a:latin typeface="Arial" panose="020B0604020202090204" pitchFamily="34" charset="0"/>
                <a:ea typeface="黑体" panose="02010609060101010101" charset="-122"/>
              </a:rPr>
              <a:t>地铁列车空调架修服务</a:t>
            </a:r>
            <a:endParaRPr lang="zh-CN" altLang="en-US" sz="1400" dirty="0">
              <a:solidFill>
                <a:schemeClr val="bg1"/>
              </a:solidFill>
              <a:latin typeface="Arial" panose="020B0604020202090204" pitchFamily="34" charset="0"/>
              <a:ea typeface="黑体" panose="02010609060101010101" charset="-122"/>
            </a:endParaRPr>
          </a:p>
        </p:txBody>
      </p:sp>
      <p:sp>
        <p:nvSpPr>
          <p:cNvPr id="17425" name="矩形 21"/>
          <p:cNvSpPr/>
          <p:nvPr/>
        </p:nvSpPr>
        <p:spPr>
          <a:xfrm>
            <a:off x="6532880" y="4970780"/>
            <a:ext cx="4483100" cy="866140"/>
          </a:xfrm>
          <a:prstGeom prst="rect">
            <a:avLst/>
          </a:prstGeom>
          <a:noFill/>
          <a:ln w="9525">
            <a:noFill/>
          </a:ln>
        </p:spPr>
        <p:txBody>
          <a:bodyPr wrap="square" anchor="t" anchorCtr="0">
            <a:spAutoFit/>
          </a:bodyPr>
          <a:lstStyle/>
          <a:p>
            <a:pPr algn="just">
              <a:lnSpc>
                <a:spcPct val="120000"/>
              </a:lnSpc>
              <a:spcBef>
                <a:spcPts val="0"/>
              </a:spcBef>
              <a:spcAft>
                <a:spcPts val="0"/>
              </a:spcAft>
              <a:buClr>
                <a:srgbClr val="E18F08"/>
              </a:buClr>
              <a:buSzPct val="58000"/>
            </a:pPr>
            <a:r>
              <a:rPr lang="zh-CN" altLang="en-US" sz="1400" dirty="0">
                <a:solidFill>
                  <a:srgbClr val="262626"/>
                </a:solidFill>
                <a:latin typeface="Arial" panose="020B0604020202090204" pitchFamily="34" charset="0"/>
                <a:ea typeface="黑体" panose="02010609060101010101" charset="-122"/>
              </a:rPr>
              <a:t>科泰地铁空调架修是国内最大的轨交空调维护平台之一，已形成标准化、规模化，累计维修量和维护时间居国内前列，服务于</a:t>
            </a:r>
            <a:r>
              <a:rPr lang="zh-CN" altLang="en-US" sz="1400" b="1" dirty="0">
                <a:solidFill>
                  <a:srgbClr val="E18F08"/>
                </a:solidFill>
                <a:latin typeface="Arial" panose="020B0604020202090204" pitchFamily="34" charset="0"/>
                <a:ea typeface="黑体" panose="02010609060101010101" charset="-122"/>
              </a:rPr>
              <a:t>上海、深圳、广州</a:t>
            </a:r>
            <a:r>
              <a:rPr lang="zh-CN" altLang="en-US" sz="1400" dirty="0">
                <a:solidFill>
                  <a:srgbClr val="262626"/>
                </a:solidFill>
                <a:latin typeface="Arial" panose="020B0604020202090204" pitchFamily="34" charset="0"/>
                <a:ea typeface="黑体" panose="02010609060101010101" charset="-122"/>
              </a:rPr>
              <a:t>等地铁公司</a:t>
            </a:r>
            <a:endParaRPr lang="zh-CN" altLang="en-US" sz="1400" dirty="0">
              <a:solidFill>
                <a:srgbClr val="262626"/>
              </a:solidFill>
              <a:latin typeface="Arial" panose="020B0604020202090204" pitchFamily="34" charset="0"/>
              <a:ea typeface="黑体" panose="02010609060101010101" charset="-122"/>
            </a:endParaRPr>
          </a:p>
        </p:txBody>
      </p:sp>
      <p:grpSp>
        <p:nvGrpSpPr>
          <p:cNvPr id="17426" name="组合 36"/>
          <p:cNvGrpSpPr/>
          <p:nvPr/>
        </p:nvGrpSpPr>
        <p:grpSpPr>
          <a:xfrm>
            <a:off x="3037205" y="6075680"/>
            <a:ext cx="755650" cy="313690"/>
            <a:chOff x="7943653" y="5280122"/>
            <a:chExt cx="1056789" cy="439091"/>
          </a:xfrm>
        </p:grpSpPr>
        <p:sp>
          <p:nvSpPr>
            <p:cNvPr id="38" name="矩形: 圆角 37"/>
            <p:cNvSpPr/>
            <p:nvPr/>
          </p:nvSpPr>
          <p:spPr>
            <a:xfrm>
              <a:off x="7943653" y="5280122"/>
              <a:ext cx="1056789" cy="439091"/>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pic>
          <p:nvPicPr>
            <p:cNvPr id="17428" name="Picture 3" descr="C:\Users\08120092\Desktop\logo.png"/>
            <p:cNvPicPr>
              <a:picLocks noChangeAspect="1"/>
            </p:cNvPicPr>
            <p:nvPr/>
          </p:nvPicPr>
          <p:blipFill>
            <a:blip r:embed="rId8"/>
            <a:stretch>
              <a:fillRect/>
            </a:stretch>
          </p:blipFill>
          <p:spPr>
            <a:xfrm>
              <a:off x="8038651" y="5341244"/>
              <a:ext cx="866792" cy="316847"/>
            </a:xfrm>
            <a:prstGeom prst="rect">
              <a:avLst/>
            </a:prstGeom>
            <a:noFill/>
            <a:ln w="9525">
              <a:noFill/>
            </a:ln>
          </p:spPr>
        </p:pic>
      </p:grpSp>
      <p:grpSp>
        <p:nvGrpSpPr>
          <p:cNvPr id="17429" name="组合 45"/>
          <p:cNvGrpSpPr/>
          <p:nvPr/>
        </p:nvGrpSpPr>
        <p:grpSpPr>
          <a:xfrm>
            <a:off x="5756275" y="6075680"/>
            <a:ext cx="755650" cy="313690"/>
            <a:chOff x="2749475" y="6110702"/>
            <a:chExt cx="1056789" cy="439091"/>
          </a:xfrm>
        </p:grpSpPr>
        <p:pic>
          <p:nvPicPr>
            <p:cNvPr id="17430" name="Picture 2"/>
            <p:cNvPicPr>
              <a:picLocks noChangeAspect="1"/>
            </p:cNvPicPr>
            <p:nvPr/>
          </p:nvPicPr>
          <p:blipFill>
            <a:blip r:embed="rId9"/>
            <a:srcRect l="2118" t="8360" b="2333"/>
            <a:stretch>
              <a:fillRect/>
            </a:stretch>
          </p:blipFill>
          <p:spPr>
            <a:xfrm>
              <a:off x="2842539" y="6183133"/>
              <a:ext cx="870660" cy="294228"/>
            </a:xfrm>
            <a:prstGeom prst="rect">
              <a:avLst/>
            </a:prstGeom>
            <a:noFill/>
            <a:ln w="9525">
              <a:noFill/>
            </a:ln>
          </p:spPr>
        </p:pic>
        <p:sp>
          <p:nvSpPr>
            <p:cNvPr id="44" name="矩形: 圆角 43"/>
            <p:cNvSpPr/>
            <p:nvPr/>
          </p:nvSpPr>
          <p:spPr>
            <a:xfrm>
              <a:off x="2749475" y="6110702"/>
              <a:ext cx="1056789" cy="439091"/>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grpSp>
      <p:grpSp>
        <p:nvGrpSpPr>
          <p:cNvPr id="17432" name="组合 49"/>
          <p:cNvGrpSpPr/>
          <p:nvPr/>
        </p:nvGrpSpPr>
        <p:grpSpPr>
          <a:xfrm>
            <a:off x="2130425" y="6075680"/>
            <a:ext cx="755650" cy="313690"/>
            <a:chOff x="4380155" y="6110702"/>
            <a:chExt cx="1056789" cy="439091"/>
          </a:xfrm>
        </p:grpSpPr>
        <p:pic>
          <p:nvPicPr>
            <p:cNvPr id="17433" name="Picture 7"/>
            <p:cNvPicPr>
              <a:picLocks noChangeAspect="1"/>
            </p:cNvPicPr>
            <p:nvPr/>
          </p:nvPicPr>
          <p:blipFill>
            <a:blip r:embed="rId10"/>
            <a:srcRect l="11844" t="9589" r="6548" b="8891"/>
            <a:stretch>
              <a:fillRect/>
            </a:stretch>
          </p:blipFill>
          <p:spPr>
            <a:xfrm>
              <a:off x="4652644" y="6149953"/>
              <a:ext cx="511810" cy="360588"/>
            </a:xfrm>
            <a:prstGeom prst="rect">
              <a:avLst/>
            </a:prstGeom>
            <a:noFill/>
            <a:ln w="9525">
              <a:noFill/>
            </a:ln>
          </p:spPr>
        </p:pic>
        <p:sp>
          <p:nvSpPr>
            <p:cNvPr id="49" name="矩形: 圆角 48"/>
            <p:cNvSpPr/>
            <p:nvPr/>
          </p:nvSpPr>
          <p:spPr>
            <a:xfrm>
              <a:off x="4380155" y="6110702"/>
              <a:ext cx="1056789" cy="439091"/>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grpSp>
      <p:grpSp>
        <p:nvGrpSpPr>
          <p:cNvPr id="17435" name="组合 65"/>
          <p:cNvGrpSpPr/>
          <p:nvPr/>
        </p:nvGrpSpPr>
        <p:grpSpPr>
          <a:xfrm>
            <a:off x="9380855" y="6075680"/>
            <a:ext cx="755650" cy="313690"/>
            <a:chOff x="5949875" y="6110702"/>
            <a:chExt cx="1056789" cy="439091"/>
          </a:xfrm>
        </p:grpSpPr>
        <p:pic>
          <p:nvPicPr>
            <p:cNvPr id="17436" name="图片 12"/>
            <p:cNvPicPr>
              <a:picLocks noChangeAspect="1"/>
            </p:cNvPicPr>
            <p:nvPr/>
          </p:nvPicPr>
          <p:blipFill>
            <a:blip r:embed="rId11"/>
            <a:stretch>
              <a:fillRect/>
            </a:stretch>
          </p:blipFill>
          <p:spPr>
            <a:xfrm>
              <a:off x="6003172" y="6150676"/>
              <a:ext cx="950195" cy="359142"/>
            </a:xfrm>
            <a:prstGeom prst="rect">
              <a:avLst/>
            </a:prstGeom>
            <a:noFill/>
            <a:ln w="9525">
              <a:noFill/>
            </a:ln>
          </p:spPr>
        </p:pic>
        <p:sp>
          <p:nvSpPr>
            <p:cNvPr id="53" name="矩形: 圆角 52"/>
            <p:cNvSpPr/>
            <p:nvPr/>
          </p:nvSpPr>
          <p:spPr>
            <a:xfrm>
              <a:off x="5949875" y="6110702"/>
              <a:ext cx="1056789" cy="439091"/>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grpSp>
      <p:grpSp>
        <p:nvGrpSpPr>
          <p:cNvPr id="17438" name="组合 53"/>
          <p:cNvGrpSpPr/>
          <p:nvPr/>
        </p:nvGrpSpPr>
        <p:grpSpPr>
          <a:xfrm>
            <a:off x="6662420" y="6075680"/>
            <a:ext cx="755650" cy="313690"/>
            <a:chOff x="9375990" y="5453033"/>
            <a:chExt cx="1439190" cy="597977"/>
          </a:xfrm>
        </p:grpSpPr>
        <p:sp>
          <p:nvSpPr>
            <p:cNvPr id="55" name="矩形: 圆角 54"/>
            <p:cNvSpPr/>
            <p:nvPr/>
          </p:nvSpPr>
          <p:spPr>
            <a:xfrm>
              <a:off x="9375990" y="5453033"/>
              <a:ext cx="1439190" cy="597977"/>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pic>
          <p:nvPicPr>
            <p:cNvPr id="17440" name="图片 55" descr="image1"/>
            <p:cNvPicPr>
              <a:picLocks noChangeAspect="1"/>
            </p:cNvPicPr>
            <p:nvPr/>
          </p:nvPicPr>
          <p:blipFill>
            <a:blip r:embed="rId12"/>
            <a:stretch>
              <a:fillRect/>
            </a:stretch>
          </p:blipFill>
          <p:spPr>
            <a:xfrm>
              <a:off x="9538858" y="5592723"/>
              <a:ext cx="1113454" cy="318597"/>
            </a:xfrm>
            <a:prstGeom prst="rect">
              <a:avLst/>
            </a:prstGeom>
            <a:noFill/>
            <a:ln w="9525">
              <a:noFill/>
            </a:ln>
          </p:spPr>
        </p:pic>
      </p:grpSp>
      <p:grpSp>
        <p:nvGrpSpPr>
          <p:cNvPr id="17441" name="组合 56"/>
          <p:cNvGrpSpPr/>
          <p:nvPr/>
        </p:nvGrpSpPr>
        <p:grpSpPr>
          <a:xfrm>
            <a:off x="1224280" y="6075680"/>
            <a:ext cx="755650" cy="313690"/>
            <a:chOff x="6671633" y="5305055"/>
            <a:chExt cx="1056789" cy="439091"/>
          </a:xfrm>
        </p:grpSpPr>
        <p:pic>
          <p:nvPicPr>
            <p:cNvPr id="17442" name="图片 57"/>
            <p:cNvPicPr>
              <a:picLocks noChangeAspect="1"/>
            </p:cNvPicPr>
            <p:nvPr/>
          </p:nvPicPr>
          <p:blipFill>
            <a:blip r:embed="rId13"/>
            <a:srcRect t="36288" b="38258"/>
            <a:stretch>
              <a:fillRect/>
            </a:stretch>
          </p:blipFill>
          <p:spPr>
            <a:xfrm>
              <a:off x="6776371" y="5416771"/>
              <a:ext cx="847313" cy="215659"/>
            </a:xfrm>
            <a:prstGeom prst="rect">
              <a:avLst/>
            </a:prstGeom>
            <a:noFill/>
            <a:ln w="9525">
              <a:noFill/>
            </a:ln>
          </p:spPr>
        </p:pic>
        <p:sp>
          <p:nvSpPr>
            <p:cNvPr id="59" name="矩形: 圆角 58"/>
            <p:cNvSpPr/>
            <p:nvPr/>
          </p:nvSpPr>
          <p:spPr>
            <a:xfrm>
              <a:off x="6671633" y="5305055"/>
              <a:ext cx="1056789" cy="439091"/>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grpSp>
      <p:grpSp>
        <p:nvGrpSpPr>
          <p:cNvPr id="17444" name="组合 59"/>
          <p:cNvGrpSpPr/>
          <p:nvPr/>
        </p:nvGrpSpPr>
        <p:grpSpPr>
          <a:xfrm>
            <a:off x="3943350" y="6075680"/>
            <a:ext cx="755650" cy="313690"/>
            <a:chOff x="10626102" y="5305055"/>
            <a:chExt cx="1056789" cy="439091"/>
          </a:xfrm>
        </p:grpSpPr>
        <p:sp>
          <p:nvSpPr>
            <p:cNvPr id="61" name="矩形: 圆角 60"/>
            <p:cNvSpPr/>
            <p:nvPr/>
          </p:nvSpPr>
          <p:spPr>
            <a:xfrm>
              <a:off x="10626102" y="5305055"/>
              <a:ext cx="1056789" cy="439091"/>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pic>
          <p:nvPicPr>
            <p:cNvPr id="17446" name="图片 61"/>
            <p:cNvPicPr>
              <a:picLocks noChangeAspect="1"/>
            </p:cNvPicPr>
            <p:nvPr/>
          </p:nvPicPr>
          <p:blipFill>
            <a:blip r:embed="rId14"/>
            <a:srcRect t="34032" b="34633"/>
            <a:stretch>
              <a:fillRect/>
            </a:stretch>
          </p:blipFill>
          <p:spPr>
            <a:xfrm>
              <a:off x="10717174" y="5387560"/>
              <a:ext cx="874645" cy="274080"/>
            </a:xfrm>
            <a:prstGeom prst="rect">
              <a:avLst/>
            </a:prstGeom>
            <a:noFill/>
            <a:ln w="9525">
              <a:noFill/>
            </a:ln>
          </p:spPr>
        </p:pic>
      </p:grpSp>
      <p:grpSp>
        <p:nvGrpSpPr>
          <p:cNvPr id="17447" name="组合 62"/>
          <p:cNvGrpSpPr/>
          <p:nvPr/>
        </p:nvGrpSpPr>
        <p:grpSpPr>
          <a:xfrm>
            <a:off x="4849495" y="6075680"/>
            <a:ext cx="755650" cy="313690"/>
            <a:chOff x="10604636" y="4658523"/>
            <a:chExt cx="1056789" cy="439091"/>
          </a:xfrm>
        </p:grpSpPr>
        <p:sp>
          <p:nvSpPr>
            <p:cNvPr id="64" name="矩形: 圆角 63"/>
            <p:cNvSpPr/>
            <p:nvPr/>
          </p:nvSpPr>
          <p:spPr>
            <a:xfrm>
              <a:off x="10604636" y="4658523"/>
              <a:ext cx="1056789" cy="439091"/>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pic>
          <p:nvPicPr>
            <p:cNvPr id="17449" name="图片 64"/>
            <p:cNvPicPr>
              <a:picLocks noChangeAspect="1"/>
            </p:cNvPicPr>
            <p:nvPr/>
          </p:nvPicPr>
          <p:blipFill>
            <a:blip r:embed="rId15"/>
            <a:srcRect t="32785" b="34532"/>
            <a:stretch>
              <a:fillRect/>
            </a:stretch>
          </p:blipFill>
          <p:spPr>
            <a:xfrm>
              <a:off x="10694518" y="4734287"/>
              <a:ext cx="877025" cy="287562"/>
            </a:xfrm>
            <a:prstGeom prst="rect">
              <a:avLst/>
            </a:prstGeom>
            <a:noFill/>
            <a:ln w="9525">
              <a:noFill/>
            </a:ln>
          </p:spPr>
        </p:pic>
      </p:grpSp>
      <p:grpSp>
        <p:nvGrpSpPr>
          <p:cNvPr id="17450" name="组合 1"/>
          <p:cNvGrpSpPr/>
          <p:nvPr/>
        </p:nvGrpSpPr>
        <p:grpSpPr>
          <a:xfrm>
            <a:off x="7567930" y="6075680"/>
            <a:ext cx="755650" cy="313690"/>
            <a:chOff x="9973981" y="5878899"/>
            <a:chExt cx="1056789" cy="439091"/>
          </a:xfrm>
        </p:grpSpPr>
        <p:pic>
          <p:nvPicPr>
            <p:cNvPr id="17451" name="Picture 8"/>
            <p:cNvPicPr>
              <a:picLocks noChangeAspect="1"/>
            </p:cNvPicPr>
            <p:nvPr/>
          </p:nvPicPr>
          <p:blipFill>
            <a:blip r:embed="rId16"/>
            <a:stretch>
              <a:fillRect/>
            </a:stretch>
          </p:blipFill>
          <p:spPr>
            <a:xfrm>
              <a:off x="10084174" y="5922757"/>
              <a:ext cx="836402" cy="351374"/>
            </a:xfrm>
            <a:prstGeom prst="rect">
              <a:avLst/>
            </a:prstGeom>
            <a:noFill/>
            <a:ln w="9525">
              <a:noFill/>
            </a:ln>
          </p:spPr>
        </p:pic>
        <p:sp>
          <p:nvSpPr>
            <p:cNvPr id="69" name="矩形: 圆角 68"/>
            <p:cNvSpPr/>
            <p:nvPr/>
          </p:nvSpPr>
          <p:spPr>
            <a:xfrm>
              <a:off x="9973981" y="5878899"/>
              <a:ext cx="1056789" cy="439091"/>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grpSp>
      <p:grpSp>
        <p:nvGrpSpPr>
          <p:cNvPr id="17454" name="组合 2"/>
          <p:cNvGrpSpPr/>
          <p:nvPr/>
        </p:nvGrpSpPr>
        <p:grpSpPr>
          <a:xfrm>
            <a:off x="10287000" y="6075680"/>
            <a:ext cx="755650" cy="313690"/>
            <a:chOff x="8638465" y="6353615"/>
            <a:chExt cx="1056789" cy="439091"/>
          </a:xfrm>
        </p:grpSpPr>
        <p:sp>
          <p:nvSpPr>
            <p:cNvPr id="78" name="矩形: 圆角 68"/>
            <p:cNvSpPr/>
            <p:nvPr/>
          </p:nvSpPr>
          <p:spPr>
            <a:xfrm>
              <a:off x="8638465" y="6353615"/>
              <a:ext cx="1056789" cy="439091"/>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pic>
          <p:nvPicPr>
            <p:cNvPr id="17456" name="Picture 2"/>
            <p:cNvPicPr>
              <a:picLocks noChangeAspect="1"/>
            </p:cNvPicPr>
            <p:nvPr/>
          </p:nvPicPr>
          <p:blipFill>
            <a:blip r:embed="rId17"/>
            <a:stretch>
              <a:fillRect/>
            </a:stretch>
          </p:blipFill>
          <p:spPr>
            <a:xfrm>
              <a:off x="8726666" y="6507296"/>
              <a:ext cx="880387" cy="131728"/>
            </a:xfrm>
            <a:prstGeom prst="rect">
              <a:avLst/>
            </a:prstGeom>
            <a:noFill/>
            <a:ln w="9525">
              <a:noFill/>
            </a:ln>
          </p:spPr>
        </p:pic>
      </p:grpSp>
      <p:grpSp>
        <p:nvGrpSpPr>
          <p:cNvPr id="17457" name="组合 4"/>
          <p:cNvGrpSpPr/>
          <p:nvPr/>
        </p:nvGrpSpPr>
        <p:grpSpPr>
          <a:xfrm>
            <a:off x="8475345" y="6075680"/>
            <a:ext cx="755650" cy="313690"/>
            <a:chOff x="8809704" y="5878898"/>
            <a:chExt cx="1056789" cy="439091"/>
          </a:xfrm>
        </p:grpSpPr>
        <p:pic>
          <p:nvPicPr>
            <p:cNvPr id="17458" name="Picture 5"/>
            <p:cNvPicPr>
              <a:picLocks noChangeAspect="1"/>
            </p:cNvPicPr>
            <p:nvPr/>
          </p:nvPicPr>
          <p:blipFill>
            <a:blip r:embed="rId18"/>
            <a:stretch>
              <a:fillRect/>
            </a:stretch>
          </p:blipFill>
          <p:spPr>
            <a:xfrm>
              <a:off x="8876136" y="5929375"/>
              <a:ext cx="923924" cy="338137"/>
            </a:xfrm>
            <a:prstGeom prst="rect">
              <a:avLst/>
            </a:prstGeom>
            <a:noFill/>
            <a:ln w="9525">
              <a:noFill/>
            </a:ln>
          </p:spPr>
        </p:pic>
        <p:sp>
          <p:nvSpPr>
            <p:cNvPr id="81" name="矩形: 圆角 80"/>
            <p:cNvSpPr/>
            <p:nvPr/>
          </p:nvSpPr>
          <p:spPr>
            <a:xfrm>
              <a:off x="8809704" y="5878898"/>
              <a:ext cx="1056789" cy="439091"/>
            </a:xfrm>
            <a:prstGeom prst="roundRect">
              <a:avLst>
                <a:gd name="adj" fmla="val 8534"/>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等线" panose="02010600030101010101" charset="-122"/>
                  <a:ea typeface="等线" panose="02010600030101010101" charset="-122"/>
                </a:defRPr>
              </a:lvl1pPr>
              <a:lvl2pPr>
                <a:defRPr>
                  <a:solidFill>
                    <a:schemeClr val="tx1"/>
                  </a:solidFill>
                  <a:latin typeface="等线" panose="02010600030101010101" charset="-122"/>
                  <a:ea typeface="等线" panose="02010600030101010101" charset="-122"/>
                </a:defRPr>
              </a:lvl2pPr>
              <a:lvl3pPr>
                <a:defRPr>
                  <a:solidFill>
                    <a:schemeClr val="tx1"/>
                  </a:solidFill>
                  <a:latin typeface="等线" panose="02010600030101010101" charset="-122"/>
                  <a:ea typeface="等线" panose="02010600030101010101" charset="-122"/>
                </a:defRPr>
              </a:lvl3pPr>
              <a:lvl4pPr>
                <a:defRPr>
                  <a:solidFill>
                    <a:schemeClr val="tx1"/>
                  </a:solidFill>
                  <a:latin typeface="等线" panose="02010600030101010101" charset="-122"/>
                  <a:ea typeface="等线" panose="02010600030101010101" charset="-122"/>
                </a:defRPr>
              </a:lvl4pPr>
              <a:lvl5pPr>
                <a:defRPr>
                  <a:solidFill>
                    <a:schemeClr val="tx1"/>
                  </a:solidFill>
                  <a:latin typeface="等线" panose="02010600030101010101" charset="-122"/>
                  <a:ea typeface="等线" panose="02010600030101010101" charset="-122"/>
                </a:defRPr>
              </a:lvl5pPr>
              <a:lvl6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6pPr>
              <a:lvl7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7pPr>
              <a:lvl8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8pPr>
              <a:lvl9pPr fontAlgn="base">
                <a:spcBef>
                  <a:spcPct val="0"/>
                </a:spcBef>
                <a:spcAft>
                  <a:spcPct val="0"/>
                </a:spcAft>
                <a:buFont typeface="Arial" panose="020B0604020202090204" pitchFamily="34" charset="0"/>
                <a:defRPr>
                  <a:solidFill>
                    <a:schemeClr val="tx1"/>
                  </a:solidFill>
                  <a:latin typeface="等线" panose="02010600030101010101" charset="-122"/>
                  <a:ea typeface="等线" panose="02010600030101010101"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en-US" sz="1345" b="0" i="0" baseline="0" noProof="0" smtClean="0">
                <a:ln>
                  <a:noFill/>
                </a:ln>
                <a:solidFill>
                  <a:srgbClr val="FFFFFF"/>
                </a:solidFill>
                <a:effectLst/>
                <a:uLnTx/>
                <a:uFillTx/>
                <a:latin typeface="Segoe UI" panose="020B0502040204020203" pitchFamily="34" charset="0"/>
                <a:ea typeface="黑体" panose="02010609060101010101" charset="-122"/>
                <a:cs typeface="思源黑体 CN Light" panose="020B0300000000000000" charset="-122"/>
              </a:endParaRPr>
            </a:p>
          </p:txBody>
        </p:sp>
      </p:grpSp>
      <p:sp>
        <p:nvSpPr>
          <p:cNvPr id="79" name="任意多边形: 形状 78"/>
          <p:cNvSpPr/>
          <p:nvPr/>
        </p:nvSpPr>
        <p:spPr>
          <a:xfrm>
            <a:off x="3202305" y="5158105"/>
            <a:ext cx="2687320" cy="554990"/>
          </a:xfrm>
          <a:custGeom>
            <a:avLst/>
            <a:gdLst>
              <a:gd name="connsiteX0" fmla="*/ 0 w 5204292"/>
              <a:gd name="connsiteY0" fmla="*/ 0 h 377606"/>
              <a:gd name="connsiteX1" fmla="*/ 5204292 w 5204292"/>
              <a:gd name="connsiteY1" fmla="*/ 0 h 377606"/>
              <a:gd name="connsiteX2" fmla="*/ 5204292 w 5204292"/>
              <a:gd name="connsiteY2" fmla="*/ 377606 h 377606"/>
              <a:gd name="connsiteX3" fmla="*/ 0 w 5204292"/>
              <a:gd name="connsiteY3" fmla="*/ 377606 h 377606"/>
            </a:gdLst>
            <a:ahLst/>
            <a:cxnLst>
              <a:cxn ang="0">
                <a:pos x="connsiteX0" y="connsiteY0"/>
              </a:cxn>
              <a:cxn ang="0">
                <a:pos x="connsiteX1" y="connsiteY1"/>
              </a:cxn>
              <a:cxn ang="0">
                <a:pos x="connsiteX2" y="connsiteY2"/>
              </a:cxn>
              <a:cxn ang="0">
                <a:pos x="connsiteX3" y="connsiteY3"/>
              </a:cxn>
            </a:cxnLst>
            <a:rect l="l" t="t" r="r" b="b"/>
            <a:pathLst>
              <a:path w="5204292" h="377606">
                <a:moveTo>
                  <a:pt x="0" y="0"/>
                </a:moveTo>
                <a:lnTo>
                  <a:pt x="5204292" y="0"/>
                </a:lnTo>
                <a:lnTo>
                  <a:pt x="5204292" y="377606"/>
                </a:lnTo>
                <a:lnTo>
                  <a:pt x="0" y="377606"/>
                </a:lnTo>
                <a:close/>
              </a:path>
            </a:pathLst>
          </a:custGeom>
          <a:gradFill>
            <a:gsLst>
              <a:gs pos="0">
                <a:schemeClr val="tx1">
                  <a:alpha val="0"/>
                </a:schemeClr>
              </a:gs>
              <a:gs pos="100000">
                <a:schemeClr val="tx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90204" pitchFamily="34" charset="0"/>
              <a:buNone/>
              <a:defRPr/>
            </a:pPr>
            <a:endParaRPr kumimoji="0" lang="zh-CN" altLang="en-US" sz="1195" b="0" i="0" baseline="0" noProof="1">
              <a:ln>
                <a:noFill/>
              </a:ln>
              <a:solidFill>
                <a:schemeClr val="lt1"/>
              </a:solidFill>
              <a:effectLst/>
              <a:uLnTx/>
              <a:uFillTx/>
              <a:latin typeface="微软雅黑 Light" panose="020B0502040204020203" pitchFamily="34" charset="-122"/>
              <a:ea typeface="黑体" panose="02010609060101010101" charset="-122"/>
              <a:cs typeface="+mn-cs"/>
            </a:endParaRPr>
          </a:p>
        </p:txBody>
      </p:sp>
      <p:sp>
        <p:nvSpPr>
          <p:cNvPr id="82" name="任意多边形: 形状 81"/>
          <p:cNvSpPr/>
          <p:nvPr/>
        </p:nvSpPr>
        <p:spPr>
          <a:xfrm>
            <a:off x="824230" y="5151755"/>
            <a:ext cx="2308225" cy="554990"/>
          </a:xfrm>
          <a:custGeom>
            <a:avLst/>
            <a:gdLst>
              <a:gd name="connsiteX0" fmla="*/ 0 w 5204292"/>
              <a:gd name="connsiteY0" fmla="*/ 0 h 377606"/>
              <a:gd name="connsiteX1" fmla="*/ 5204292 w 5204292"/>
              <a:gd name="connsiteY1" fmla="*/ 0 h 377606"/>
              <a:gd name="connsiteX2" fmla="*/ 5204292 w 5204292"/>
              <a:gd name="connsiteY2" fmla="*/ 377606 h 377606"/>
              <a:gd name="connsiteX3" fmla="*/ 0 w 5204292"/>
              <a:gd name="connsiteY3" fmla="*/ 377606 h 377606"/>
            </a:gdLst>
            <a:ahLst/>
            <a:cxnLst>
              <a:cxn ang="0">
                <a:pos x="connsiteX0" y="connsiteY0"/>
              </a:cxn>
              <a:cxn ang="0">
                <a:pos x="connsiteX1" y="connsiteY1"/>
              </a:cxn>
              <a:cxn ang="0">
                <a:pos x="connsiteX2" y="connsiteY2"/>
              </a:cxn>
              <a:cxn ang="0">
                <a:pos x="connsiteX3" y="connsiteY3"/>
              </a:cxn>
            </a:cxnLst>
            <a:rect l="l" t="t" r="r" b="b"/>
            <a:pathLst>
              <a:path w="5204292" h="377606">
                <a:moveTo>
                  <a:pt x="0" y="0"/>
                </a:moveTo>
                <a:lnTo>
                  <a:pt x="5204292" y="0"/>
                </a:lnTo>
                <a:lnTo>
                  <a:pt x="5204292" y="377606"/>
                </a:lnTo>
                <a:lnTo>
                  <a:pt x="0" y="377606"/>
                </a:lnTo>
                <a:close/>
              </a:path>
            </a:pathLst>
          </a:custGeom>
          <a:gradFill>
            <a:gsLst>
              <a:gs pos="0">
                <a:schemeClr val="tx1">
                  <a:alpha val="0"/>
                </a:schemeClr>
              </a:gs>
              <a:gs pos="100000">
                <a:schemeClr val="tx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90204" pitchFamily="34" charset="0"/>
              <a:buNone/>
              <a:defRPr/>
            </a:pPr>
            <a:endParaRPr kumimoji="0" lang="zh-CN" altLang="en-US" sz="1195" b="0" i="0" baseline="0" noProof="1">
              <a:ln>
                <a:noFill/>
              </a:ln>
              <a:solidFill>
                <a:schemeClr val="lt1"/>
              </a:solidFill>
              <a:effectLst/>
              <a:uLnTx/>
              <a:uFillTx/>
              <a:latin typeface="微软雅黑 Light" panose="020B0502040204020203" pitchFamily="34" charset="-122"/>
              <a:ea typeface="黑体" panose="02010609060101010101" charset="-122"/>
              <a:cs typeface="+mn-cs"/>
            </a:endParaRPr>
          </a:p>
        </p:txBody>
      </p:sp>
      <p:sp>
        <p:nvSpPr>
          <p:cNvPr id="17462" name="矩形 13"/>
          <p:cNvSpPr/>
          <p:nvPr/>
        </p:nvSpPr>
        <p:spPr>
          <a:xfrm>
            <a:off x="831215" y="5313680"/>
            <a:ext cx="2301875" cy="349250"/>
          </a:xfrm>
          <a:prstGeom prst="rect">
            <a:avLst/>
          </a:prstGeom>
          <a:noFill/>
          <a:ln w="9525">
            <a:noFill/>
          </a:ln>
        </p:spPr>
        <p:txBody>
          <a:bodyPr wrap="square" anchor="t" anchorCtr="0">
            <a:spAutoFit/>
          </a:bodyPr>
          <a:lstStyle/>
          <a:p>
            <a:pPr algn="ctr">
              <a:lnSpc>
                <a:spcPct val="120000"/>
              </a:lnSpc>
            </a:pPr>
            <a:r>
              <a:rPr lang="zh-CN" altLang="en-US" sz="1400" dirty="0">
                <a:solidFill>
                  <a:schemeClr val="bg1"/>
                </a:solidFill>
                <a:latin typeface="Arial" panose="020B0604020202090204" pitchFamily="34" charset="0"/>
                <a:ea typeface="黑体" panose="02010609060101010101" charset="-122"/>
                <a:cs typeface="黑体" panose="02010609060101010101" charset="-122"/>
              </a:rPr>
              <a:t>上海地铁</a:t>
            </a:r>
            <a:r>
              <a:rPr lang="en-US" altLang="zh-CN" sz="1400" dirty="0">
                <a:solidFill>
                  <a:schemeClr val="bg1"/>
                </a:solidFill>
                <a:latin typeface="Arial" panose="020B0604020202090204" pitchFamily="34" charset="0"/>
                <a:ea typeface="黑体" panose="02010609060101010101" charset="-122"/>
                <a:cs typeface="黑体" panose="02010609060101010101" charset="-122"/>
              </a:rPr>
              <a:t>16</a:t>
            </a:r>
            <a:r>
              <a:rPr lang="zh-CN" altLang="en-US" sz="1400" dirty="0">
                <a:solidFill>
                  <a:schemeClr val="bg1"/>
                </a:solidFill>
                <a:latin typeface="Arial" panose="020B0604020202090204" pitchFamily="34" charset="0"/>
                <a:ea typeface="黑体" panose="02010609060101010101" charset="-122"/>
                <a:cs typeface="黑体" panose="02010609060101010101" charset="-122"/>
              </a:rPr>
              <a:t>号、</a:t>
            </a:r>
            <a:r>
              <a:rPr lang="en-US" altLang="zh-CN" sz="1400" dirty="0">
                <a:solidFill>
                  <a:schemeClr val="bg1"/>
                </a:solidFill>
                <a:latin typeface="Arial" panose="020B0604020202090204" pitchFamily="34" charset="0"/>
                <a:ea typeface="黑体" panose="02010609060101010101" charset="-122"/>
                <a:cs typeface="黑体" panose="02010609060101010101" charset="-122"/>
              </a:rPr>
              <a:t>18</a:t>
            </a:r>
            <a:r>
              <a:rPr lang="zh-CN" altLang="en-US" sz="1400" dirty="0">
                <a:solidFill>
                  <a:schemeClr val="bg1"/>
                </a:solidFill>
                <a:latin typeface="Arial" panose="020B0604020202090204" pitchFamily="34" charset="0"/>
                <a:ea typeface="黑体" panose="02010609060101010101" charset="-122"/>
                <a:cs typeface="黑体" panose="02010609060101010101" charset="-122"/>
              </a:rPr>
              <a:t>号线</a:t>
            </a:r>
            <a:endParaRPr lang="zh-CN" altLang="en-US" sz="1400" dirty="0">
              <a:solidFill>
                <a:schemeClr val="bg1"/>
              </a:solidFill>
              <a:latin typeface="Arial" panose="020B0604020202090204" pitchFamily="34" charset="0"/>
              <a:ea typeface="黑体" panose="02010609060101010101" charset="-122"/>
              <a:cs typeface="黑体" panose="02010609060101010101" charset="-122"/>
            </a:endParaRPr>
          </a:p>
        </p:txBody>
      </p:sp>
      <p:sp>
        <p:nvSpPr>
          <p:cNvPr id="17463" name="矩形 14"/>
          <p:cNvSpPr/>
          <p:nvPr/>
        </p:nvSpPr>
        <p:spPr>
          <a:xfrm>
            <a:off x="3458845" y="5313680"/>
            <a:ext cx="2297430" cy="349250"/>
          </a:xfrm>
          <a:prstGeom prst="rect">
            <a:avLst/>
          </a:prstGeom>
          <a:noFill/>
          <a:ln w="9525">
            <a:noFill/>
          </a:ln>
        </p:spPr>
        <p:txBody>
          <a:bodyPr wrap="square" anchor="t" anchorCtr="0">
            <a:spAutoFit/>
          </a:bodyPr>
          <a:lstStyle/>
          <a:p>
            <a:pPr algn="ctr">
              <a:lnSpc>
                <a:spcPct val="120000"/>
              </a:lnSpc>
            </a:pPr>
            <a:r>
              <a:rPr lang="zh-CN" altLang="en-US" sz="1400" dirty="0">
                <a:solidFill>
                  <a:schemeClr val="bg1"/>
                </a:solidFill>
                <a:latin typeface="Arial" panose="020B0604020202090204" pitchFamily="34" charset="0"/>
                <a:ea typeface="黑体" panose="02010609060101010101" charset="-122"/>
                <a:cs typeface="黑体" panose="02010609060101010101" charset="-122"/>
              </a:rPr>
              <a:t>上海地铁</a:t>
            </a:r>
            <a:r>
              <a:rPr lang="en-US" altLang="zh-CN" sz="1400" dirty="0">
                <a:solidFill>
                  <a:schemeClr val="bg1"/>
                </a:solidFill>
                <a:latin typeface="Arial" panose="020B0604020202090204" pitchFamily="34" charset="0"/>
                <a:ea typeface="黑体" panose="02010609060101010101" charset="-122"/>
                <a:cs typeface="黑体" panose="02010609060101010101" charset="-122"/>
              </a:rPr>
              <a:t>8</a:t>
            </a:r>
            <a:r>
              <a:rPr lang="zh-CN" altLang="en-US" sz="1400" dirty="0">
                <a:solidFill>
                  <a:schemeClr val="bg1"/>
                </a:solidFill>
                <a:latin typeface="Arial" panose="020B0604020202090204" pitchFamily="34" charset="0"/>
                <a:ea typeface="黑体" panose="02010609060101010101" charset="-122"/>
                <a:cs typeface="黑体" panose="02010609060101010101" charset="-122"/>
              </a:rPr>
              <a:t>号线</a:t>
            </a:r>
            <a:endParaRPr lang="zh-CN" altLang="en-US" sz="1400" dirty="0">
              <a:solidFill>
                <a:schemeClr val="bg1"/>
              </a:solidFill>
              <a:latin typeface="Arial" panose="020B0604020202090204" pitchFamily="34" charset="0"/>
              <a:ea typeface="黑体" panose="02010609060101010101" charset="-122"/>
              <a:cs typeface="黑体" panose="02010609060101010101" charset="-122"/>
            </a:endParaRPr>
          </a:p>
        </p:txBody>
      </p:sp>
      <p:sp>
        <p:nvSpPr>
          <p:cNvPr id="5" name="任意多边形: 形状 70"/>
          <p:cNvSpPr/>
          <p:nvPr/>
        </p:nvSpPr>
        <p:spPr>
          <a:xfrm>
            <a:off x="4308475" y="3933190"/>
            <a:ext cx="1586230" cy="554990"/>
          </a:xfrm>
          <a:custGeom>
            <a:avLst/>
            <a:gdLst>
              <a:gd name="connsiteX0" fmla="*/ 0 w 5204292"/>
              <a:gd name="connsiteY0" fmla="*/ 0 h 377606"/>
              <a:gd name="connsiteX1" fmla="*/ 5204292 w 5204292"/>
              <a:gd name="connsiteY1" fmla="*/ 0 h 377606"/>
              <a:gd name="connsiteX2" fmla="*/ 5204292 w 5204292"/>
              <a:gd name="connsiteY2" fmla="*/ 377606 h 377606"/>
              <a:gd name="connsiteX3" fmla="*/ 0 w 5204292"/>
              <a:gd name="connsiteY3" fmla="*/ 377606 h 377606"/>
            </a:gdLst>
            <a:ahLst/>
            <a:cxnLst>
              <a:cxn ang="0">
                <a:pos x="connsiteX0" y="connsiteY0"/>
              </a:cxn>
              <a:cxn ang="0">
                <a:pos x="connsiteX1" y="connsiteY1"/>
              </a:cxn>
              <a:cxn ang="0">
                <a:pos x="connsiteX2" y="connsiteY2"/>
              </a:cxn>
              <a:cxn ang="0">
                <a:pos x="connsiteX3" y="connsiteY3"/>
              </a:cxn>
            </a:cxnLst>
            <a:rect l="l" t="t" r="r" b="b"/>
            <a:pathLst>
              <a:path w="5204292" h="377606">
                <a:moveTo>
                  <a:pt x="0" y="0"/>
                </a:moveTo>
                <a:lnTo>
                  <a:pt x="5204292" y="0"/>
                </a:lnTo>
                <a:lnTo>
                  <a:pt x="5204292" y="377606"/>
                </a:lnTo>
                <a:lnTo>
                  <a:pt x="0" y="377606"/>
                </a:lnTo>
                <a:close/>
              </a:path>
            </a:pathLst>
          </a:custGeom>
          <a:gradFill>
            <a:gsLst>
              <a:gs pos="0">
                <a:schemeClr val="tx1">
                  <a:alpha val="0"/>
                </a:schemeClr>
              </a:gs>
              <a:gs pos="100000">
                <a:schemeClr val="tx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90204" pitchFamily="34" charset="0"/>
              <a:buNone/>
              <a:defRPr/>
            </a:pPr>
            <a:endParaRPr kumimoji="0" lang="zh-CN" altLang="en-US" sz="1195" b="0" i="0" baseline="0" noProof="1">
              <a:ln>
                <a:noFill/>
              </a:ln>
              <a:solidFill>
                <a:schemeClr val="lt1"/>
              </a:solidFill>
              <a:effectLst/>
              <a:uLnTx/>
              <a:uFillTx/>
              <a:latin typeface="微软雅黑 Light" panose="020B0502040204020203" pitchFamily="34" charset="-122"/>
              <a:ea typeface="黑体" panose="02010609060101010101" charset="-122"/>
              <a:cs typeface="+mn-cs"/>
            </a:endParaRPr>
          </a:p>
        </p:txBody>
      </p:sp>
      <p:sp>
        <p:nvSpPr>
          <p:cNvPr id="6" name="任意多边形: 形状 70"/>
          <p:cNvSpPr/>
          <p:nvPr/>
        </p:nvSpPr>
        <p:spPr>
          <a:xfrm>
            <a:off x="851535" y="3924300"/>
            <a:ext cx="1581785" cy="554990"/>
          </a:xfrm>
          <a:custGeom>
            <a:avLst/>
            <a:gdLst>
              <a:gd name="connsiteX0" fmla="*/ 0 w 5204292"/>
              <a:gd name="connsiteY0" fmla="*/ 0 h 377606"/>
              <a:gd name="connsiteX1" fmla="*/ 5204292 w 5204292"/>
              <a:gd name="connsiteY1" fmla="*/ 0 h 377606"/>
              <a:gd name="connsiteX2" fmla="*/ 5204292 w 5204292"/>
              <a:gd name="connsiteY2" fmla="*/ 377606 h 377606"/>
              <a:gd name="connsiteX3" fmla="*/ 0 w 5204292"/>
              <a:gd name="connsiteY3" fmla="*/ 377606 h 377606"/>
            </a:gdLst>
            <a:ahLst/>
            <a:cxnLst>
              <a:cxn ang="0">
                <a:pos x="connsiteX0" y="connsiteY0"/>
              </a:cxn>
              <a:cxn ang="0">
                <a:pos x="connsiteX1" y="connsiteY1"/>
              </a:cxn>
              <a:cxn ang="0">
                <a:pos x="connsiteX2" y="connsiteY2"/>
              </a:cxn>
              <a:cxn ang="0">
                <a:pos x="connsiteX3" y="connsiteY3"/>
              </a:cxn>
            </a:cxnLst>
            <a:rect l="l" t="t" r="r" b="b"/>
            <a:pathLst>
              <a:path w="5204292" h="377606">
                <a:moveTo>
                  <a:pt x="0" y="0"/>
                </a:moveTo>
                <a:lnTo>
                  <a:pt x="5204292" y="0"/>
                </a:lnTo>
                <a:lnTo>
                  <a:pt x="5204292" y="377606"/>
                </a:lnTo>
                <a:lnTo>
                  <a:pt x="0" y="377606"/>
                </a:lnTo>
                <a:close/>
              </a:path>
            </a:pathLst>
          </a:custGeom>
          <a:gradFill>
            <a:gsLst>
              <a:gs pos="0">
                <a:schemeClr val="tx1">
                  <a:alpha val="0"/>
                </a:schemeClr>
              </a:gs>
              <a:gs pos="100000">
                <a:schemeClr val="tx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90204" pitchFamily="34" charset="0"/>
              <a:buNone/>
              <a:defRPr/>
            </a:pPr>
            <a:endParaRPr kumimoji="0" lang="zh-CN" altLang="en-US" sz="1195" b="0" i="0" baseline="0" noProof="1">
              <a:ln>
                <a:noFill/>
              </a:ln>
              <a:solidFill>
                <a:schemeClr val="lt1"/>
              </a:solidFill>
              <a:effectLst/>
              <a:uLnTx/>
              <a:uFillTx/>
              <a:latin typeface="微软雅黑 Light" panose="020B0502040204020203" pitchFamily="34" charset="-122"/>
              <a:ea typeface="黑体" panose="02010609060101010101" charset="-122"/>
              <a:cs typeface="+mn-cs"/>
            </a:endParaRPr>
          </a:p>
        </p:txBody>
      </p:sp>
      <p:sp>
        <p:nvSpPr>
          <p:cNvPr id="17" name="矩形 13"/>
          <p:cNvSpPr/>
          <p:nvPr/>
        </p:nvSpPr>
        <p:spPr>
          <a:xfrm>
            <a:off x="854710" y="4084955"/>
            <a:ext cx="1581150" cy="349250"/>
          </a:xfrm>
          <a:prstGeom prst="rect">
            <a:avLst/>
          </a:prstGeom>
          <a:noFill/>
          <a:ln w="9525">
            <a:noFill/>
          </a:ln>
        </p:spPr>
        <p:txBody>
          <a:bodyPr wrap="square" anchor="t" anchorCtr="0">
            <a:spAutoFit/>
          </a:bodyPr>
          <a:lstStyle/>
          <a:p>
            <a:pPr algn="ctr">
              <a:lnSpc>
                <a:spcPct val="120000"/>
              </a:lnSpc>
            </a:pPr>
            <a:r>
              <a:rPr lang="zh-CN" altLang="en-US" sz="1400" dirty="0">
                <a:solidFill>
                  <a:schemeClr val="bg1"/>
                </a:solidFill>
                <a:latin typeface="Arial" panose="020B0604020202090204" pitchFamily="34" charset="0"/>
                <a:ea typeface="黑体" panose="02010609060101010101" charset="-122"/>
                <a:cs typeface="黑体" panose="02010609060101010101" charset="-122"/>
              </a:rPr>
              <a:t>深圳地铁1</a:t>
            </a:r>
            <a:r>
              <a:rPr lang="en-US" altLang="zh-CN" sz="1400" dirty="0">
                <a:solidFill>
                  <a:schemeClr val="bg1"/>
                </a:solidFill>
                <a:latin typeface="Arial" panose="020B0604020202090204" pitchFamily="34" charset="0"/>
                <a:ea typeface="黑体" panose="02010609060101010101" charset="-122"/>
                <a:cs typeface="黑体" panose="02010609060101010101" charset="-122"/>
              </a:rPr>
              <a:t>4</a:t>
            </a:r>
            <a:r>
              <a:rPr lang="zh-CN" altLang="en-US" sz="1400" dirty="0">
                <a:solidFill>
                  <a:schemeClr val="bg1"/>
                </a:solidFill>
                <a:latin typeface="Arial" panose="020B0604020202090204" pitchFamily="34" charset="0"/>
                <a:ea typeface="黑体" panose="02010609060101010101" charset="-122"/>
                <a:cs typeface="黑体" panose="02010609060101010101" charset="-122"/>
              </a:rPr>
              <a:t>号线</a:t>
            </a:r>
            <a:endParaRPr lang="zh-CN" altLang="en-US" sz="1400" dirty="0">
              <a:solidFill>
                <a:schemeClr val="bg1"/>
              </a:solidFill>
              <a:latin typeface="Arial" panose="020B0604020202090204" pitchFamily="34" charset="0"/>
              <a:ea typeface="黑体" panose="02010609060101010101" charset="-122"/>
              <a:cs typeface="黑体" panose="02010609060101010101" charset="-122"/>
            </a:endParaRPr>
          </a:p>
        </p:txBody>
      </p:sp>
      <p:sp>
        <p:nvSpPr>
          <p:cNvPr id="19" name="矩形 13"/>
          <p:cNvSpPr/>
          <p:nvPr/>
        </p:nvSpPr>
        <p:spPr>
          <a:xfrm>
            <a:off x="2505710" y="4084955"/>
            <a:ext cx="1819275" cy="349250"/>
          </a:xfrm>
          <a:prstGeom prst="rect">
            <a:avLst/>
          </a:prstGeom>
          <a:noFill/>
          <a:ln w="9525">
            <a:noFill/>
          </a:ln>
        </p:spPr>
        <p:txBody>
          <a:bodyPr wrap="square" anchor="t" anchorCtr="0">
            <a:spAutoFit/>
          </a:bodyPr>
          <a:lstStyle/>
          <a:p>
            <a:pPr algn="ctr">
              <a:lnSpc>
                <a:spcPct val="120000"/>
              </a:lnSpc>
            </a:pPr>
            <a:r>
              <a:rPr lang="zh-CN" altLang="en-US" sz="1400" dirty="0">
                <a:solidFill>
                  <a:schemeClr val="bg1"/>
                </a:solidFill>
                <a:latin typeface="Arial" panose="020B0604020202090204" pitchFamily="34" charset="0"/>
                <a:ea typeface="黑体" panose="02010609060101010101" charset="-122"/>
                <a:cs typeface="黑体" panose="02010609060101010101" charset="-122"/>
              </a:rPr>
              <a:t>苏州地铁2号、4号线</a:t>
            </a:r>
            <a:endParaRPr lang="zh-CN" altLang="en-US" sz="1400" dirty="0">
              <a:solidFill>
                <a:schemeClr val="bg1"/>
              </a:solidFill>
              <a:latin typeface="Arial" panose="020B0604020202090204" pitchFamily="34" charset="0"/>
              <a:ea typeface="黑体" panose="02010609060101010101" charset="-122"/>
              <a:cs typeface="黑体" panose="02010609060101010101" charset="-122"/>
            </a:endParaRPr>
          </a:p>
        </p:txBody>
      </p:sp>
      <p:sp>
        <p:nvSpPr>
          <p:cNvPr id="20" name="矩形 13"/>
          <p:cNvSpPr/>
          <p:nvPr/>
        </p:nvSpPr>
        <p:spPr>
          <a:xfrm>
            <a:off x="4308475" y="4084955"/>
            <a:ext cx="1551305" cy="349250"/>
          </a:xfrm>
          <a:prstGeom prst="rect">
            <a:avLst/>
          </a:prstGeom>
          <a:noFill/>
          <a:ln w="9525">
            <a:noFill/>
          </a:ln>
        </p:spPr>
        <p:txBody>
          <a:bodyPr wrap="square" anchor="t" anchorCtr="0">
            <a:spAutoFit/>
          </a:bodyPr>
          <a:lstStyle/>
          <a:p>
            <a:pPr algn="ctr">
              <a:lnSpc>
                <a:spcPct val="120000"/>
              </a:lnSpc>
            </a:pPr>
            <a:r>
              <a:rPr lang="zh-CN" altLang="en-US" sz="1400" dirty="0">
                <a:solidFill>
                  <a:schemeClr val="bg1"/>
                </a:solidFill>
                <a:latin typeface="Arial" panose="020B0604020202090204" pitchFamily="34" charset="0"/>
                <a:ea typeface="黑体" panose="02010609060101010101" charset="-122"/>
                <a:cs typeface="黑体" panose="02010609060101010101" charset="-122"/>
              </a:rPr>
              <a:t>无锡地铁4号线</a:t>
            </a:r>
            <a:endParaRPr lang="zh-CN" altLang="en-US" sz="1400" dirty="0">
              <a:solidFill>
                <a:schemeClr val="bg1"/>
              </a:solidFill>
              <a:latin typeface="Arial" panose="020B0604020202090204" pitchFamily="34" charset="0"/>
              <a:ea typeface="黑体" panose="02010609060101010101" charset="-122"/>
              <a:cs typeface="黑体" panose="02010609060101010101" charset="-122"/>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nvSpPr>
        <p:spPr>
          <a:xfrm>
            <a:off x="1472565" y="93599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2400" b="1" dirty="0">
                <a:solidFill>
                  <a:srgbClr val="E18F08"/>
                </a:solidFill>
                <a:latin typeface="Arial" panose="020B0604020202090204" pitchFamily="34" charset="0"/>
                <a:ea typeface="黑体" panose="02010609060101010101" charset="-122"/>
                <a:cs typeface="+mn-cs"/>
                <a:sym typeface="+mn-ea"/>
              </a:rPr>
              <a:t>轨道交通列车空调</a:t>
            </a:r>
            <a:endParaRPr sz="2400" b="1" dirty="0">
              <a:solidFill>
                <a:srgbClr val="E18F08"/>
              </a:solidFill>
              <a:latin typeface="Arial" panose="020B0604020202090204" pitchFamily="34" charset="0"/>
              <a:ea typeface="黑体" panose="02010609060101010101" charset="-122"/>
              <a:cs typeface="+mn-cs"/>
              <a:sym typeface="+mn-ea"/>
            </a:endParaRPr>
          </a:p>
        </p:txBody>
      </p:sp>
      <p:sp>
        <p:nvSpPr>
          <p:cNvPr id="4"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dirty="0">
                <a:latin typeface="Arial" panose="020B0604020202090204" pitchFamily="34" charset="0"/>
                <a:ea typeface="黑体" panose="02010609060101010101" charset="-122"/>
                <a:cs typeface="+mn-cs"/>
                <a:sym typeface="+mn-ea"/>
              </a:rPr>
              <a:t>七、新能源及轨交空调业务</a:t>
            </a:r>
            <a:endParaRPr sz="3200" b="1" dirty="0">
              <a:latin typeface="Arial" panose="020B0604020202090204" pitchFamily="34" charset="0"/>
              <a:ea typeface="黑体" panose="02010609060101010101" charset="-122"/>
              <a:cs typeface="+mn-cs"/>
              <a:sym typeface="+mn-ea"/>
            </a:endParaRPr>
          </a:p>
        </p:txBody>
      </p:sp>
      <p:grpSp>
        <p:nvGrpSpPr>
          <p:cNvPr id="3" name="组合 2"/>
          <p:cNvGrpSpPr/>
          <p:nvPr/>
        </p:nvGrpSpPr>
        <p:grpSpPr>
          <a:xfrm>
            <a:off x="1595120" y="1623060"/>
            <a:ext cx="8995410" cy="4582160"/>
            <a:chOff x="490" y="1675"/>
            <a:chExt cx="11982" cy="6104"/>
          </a:xfrm>
        </p:grpSpPr>
        <p:pic>
          <p:nvPicPr>
            <p:cNvPr id="2045" name="image268.png" descr="image268.png"/>
            <p:cNvPicPr>
              <a:picLocks noChangeAspect="1"/>
            </p:cNvPicPr>
            <p:nvPr/>
          </p:nvPicPr>
          <p:blipFill>
            <a:blip r:embed="rId1"/>
            <a:srcRect t="13383" r="3382" b="12884"/>
            <a:stretch>
              <a:fillRect/>
            </a:stretch>
          </p:blipFill>
          <p:spPr>
            <a:xfrm>
              <a:off x="1171" y="5902"/>
              <a:ext cx="3800" cy="1774"/>
            </a:xfrm>
            <a:prstGeom prst="rect">
              <a:avLst/>
            </a:prstGeom>
            <a:ln w="12700" cap="flat">
              <a:noFill/>
              <a:miter lim="400000"/>
              <a:headEnd/>
              <a:tailEnd/>
            </a:ln>
            <a:effectLst/>
          </p:spPr>
        </p:pic>
        <p:grpSp>
          <p:nvGrpSpPr>
            <p:cNvPr id="2043" name="图片 1"/>
            <p:cNvGrpSpPr/>
            <p:nvPr/>
          </p:nvGrpSpPr>
          <p:grpSpPr>
            <a:xfrm>
              <a:off x="7820" y="5799"/>
              <a:ext cx="3483" cy="1980"/>
              <a:chOff x="0" y="0"/>
              <a:chExt cx="4461547" cy="2696063"/>
            </a:xfrm>
          </p:grpSpPr>
          <p:sp>
            <p:nvSpPr>
              <p:cNvPr id="2041" name="矩形"/>
              <p:cNvSpPr/>
              <p:nvPr/>
            </p:nvSpPr>
            <p:spPr>
              <a:xfrm>
                <a:off x="0" y="0"/>
                <a:ext cx="4461548" cy="2696064"/>
              </a:xfrm>
              <a:prstGeom prst="rect">
                <a:avLst/>
              </a:prstGeom>
              <a:solidFill>
                <a:srgbClr val="FFFFFF"/>
              </a:solidFill>
              <a:ln w="12700" cap="flat">
                <a:noFill/>
                <a:miter lim="400000"/>
              </a:ln>
              <a:effectLst/>
            </p:spPr>
            <p:txBody>
              <a:bodyPr wrap="square" lIns="45719" tIns="45719" rIns="45719" bIns="45719" numCol="1" anchor="ctr">
                <a:noAutofit/>
              </a:bodyPr>
              <a:lstStyle/>
              <a:p>
                <a:endParaRPr dirty="0">
                  <a:latin typeface="思源黑体 CN Regular" panose="020B0500000000000000" pitchFamily="34" charset="-122"/>
                  <a:ea typeface="黑体" panose="02010609060101010101" charset="-122"/>
                </a:endParaRPr>
              </a:p>
            </p:txBody>
          </p:sp>
          <p:pic>
            <p:nvPicPr>
              <p:cNvPr id="2042" name="image267.png" descr="image267.png"/>
              <p:cNvPicPr>
                <a:picLocks noChangeAspect="1"/>
              </p:cNvPicPr>
              <p:nvPr/>
            </p:nvPicPr>
            <p:blipFill>
              <a:blip r:embed="rId2"/>
              <a:stretch>
                <a:fillRect/>
              </a:stretch>
            </p:blipFill>
            <p:spPr>
              <a:xfrm>
                <a:off x="0" y="0"/>
                <a:ext cx="4461548" cy="2696064"/>
              </a:xfrm>
              <a:prstGeom prst="rect">
                <a:avLst/>
              </a:prstGeom>
              <a:ln w="12700" cap="flat">
                <a:noFill/>
                <a:miter lim="400000"/>
                <a:headEnd/>
                <a:tailEnd/>
              </a:ln>
              <a:effectLst/>
            </p:spPr>
          </p:pic>
        </p:grpSp>
        <p:pic>
          <p:nvPicPr>
            <p:cNvPr id="2050" name="image269.png" descr="image269.png"/>
            <p:cNvPicPr>
              <a:picLocks noChangeAspect="1"/>
            </p:cNvPicPr>
            <p:nvPr/>
          </p:nvPicPr>
          <p:blipFill>
            <a:blip r:embed="rId3"/>
            <a:stretch>
              <a:fillRect/>
            </a:stretch>
          </p:blipFill>
          <p:spPr>
            <a:xfrm>
              <a:off x="490" y="1675"/>
              <a:ext cx="5366" cy="4014"/>
            </a:xfrm>
            <a:prstGeom prst="rect">
              <a:avLst/>
            </a:prstGeom>
            <a:ln w="12700" cap="flat">
              <a:noFill/>
              <a:miter lim="400000"/>
              <a:headEnd/>
              <a:tailEnd/>
            </a:ln>
            <a:effectLst/>
          </p:spPr>
        </p:pic>
        <p:pic>
          <p:nvPicPr>
            <p:cNvPr id="2053" name="image270.png" descr="image270.png"/>
            <p:cNvPicPr>
              <a:picLocks noChangeAspect="1"/>
            </p:cNvPicPr>
            <p:nvPr/>
          </p:nvPicPr>
          <p:blipFill>
            <a:blip r:embed="rId4"/>
            <a:stretch>
              <a:fillRect/>
            </a:stretch>
          </p:blipFill>
          <p:spPr>
            <a:xfrm>
              <a:off x="6984" y="1675"/>
              <a:ext cx="5488" cy="4014"/>
            </a:xfrm>
            <a:prstGeom prst="rect">
              <a:avLst/>
            </a:prstGeom>
            <a:ln w="12700" cap="flat">
              <a:noFill/>
              <a:miter lim="400000"/>
              <a:headEnd/>
              <a:tailEnd/>
            </a:ln>
            <a:effectLst/>
          </p:spPr>
        </p:pic>
      </p:gr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dirty="0">
                <a:latin typeface="Arial" panose="020B0604020202090204" pitchFamily="34" charset="0"/>
                <a:ea typeface="黑体" panose="02010609060101010101" charset="-122"/>
                <a:cs typeface="+mn-cs"/>
                <a:sym typeface="+mn-ea"/>
              </a:rPr>
              <a:t>八、室内空气环境</a:t>
            </a:r>
            <a:r>
              <a:rPr lang="zh-CN" sz="3200" b="1" dirty="0">
                <a:latin typeface="Arial" panose="020B0604020202090204" pitchFamily="34" charset="0"/>
                <a:ea typeface="黑体" panose="02010609060101010101" charset="-122"/>
                <a:cs typeface="+mn-cs"/>
                <a:sym typeface="+mn-ea"/>
              </a:rPr>
              <a:t>控制</a:t>
            </a:r>
            <a:r>
              <a:rPr sz="3200" b="1" dirty="0">
                <a:latin typeface="Arial" panose="020B0604020202090204" pitchFamily="34" charset="0"/>
                <a:ea typeface="黑体" panose="02010609060101010101" charset="-122"/>
                <a:cs typeface="+mn-cs"/>
                <a:sym typeface="+mn-ea"/>
              </a:rPr>
              <a:t>业务</a:t>
            </a:r>
            <a:endParaRPr sz="3200" b="1" dirty="0">
              <a:latin typeface="Arial" panose="020B0604020202090204" pitchFamily="34" charset="0"/>
              <a:ea typeface="黑体" panose="02010609060101010101" charset="-122"/>
              <a:cs typeface="+mn-cs"/>
              <a:sym typeface="+mn-ea"/>
            </a:endParaRPr>
          </a:p>
        </p:txBody>
      </p:sp>
      <p:grpSp>
        <p:nvGrpSpPr>
          <p:cNvPr id="9" name="组合 8"/>
          <p:cNvGrpSpPr/>
          <p:nvPr/>
        </p:nvGrpSpPr>
        <p:grpSpPr>
          <a:xfrm>
            <a:off x="5838190" y="3606800"/>
            <a:ext cx="1524000" cy="1072515"/>
            <a:chOff x="9494" y="5680"/>
            <a:chExt cx="2400" cy="1689"/>
          </a:xfrm>
        </p:grpSpPr>
        <p:sp>
          <p:nvSpPr>
            <p:cNvPr id="46084" name="文本框 11"/>
            <p:cNvSpPr txBox="1"/>
            <p:nvPr/>
          </p:nvSpPr>
          <p:spPr>
            <a:xfrm>
              <a:off x="9494" y="6886"/>
              <a:ext cx="2400" cy="483"/>
            </a:xfrm>
            <a:prstGeom prst="rect">
              <a:avLst/>
            </a:prstGeom>
            <a:noFill/>
            <a:ln w="9525">
              <a:noFill/>
            </a:ln>
          </p:spPr>
          <p:txBody>
            <a:bodyPr wrap="square" anchor="t" anchorCtr="0">
              <a:spAutoFit/>
            </a:bodyPr>
            <a:lstStyle/>
            <a:p>
              <a:pPr algn="ctr"/>
              <a:r>
                <a:rPr lang="zh-CN" altLang="en-US" sz="1400" dirty="0">
                  <a:solidFill>
                    <a:srgbClr val="262626"/>
                  </a:solidFill>
                  <a:latin typeface="Arial" panose="020B0604020202090204" pitchFamily="34" charset="0"/>
                  <a:ea typeface="黑体" panose="02010609060101010101" charset="-122"/>
                  <a:cs typeface="阿里巴巴普惠体 R" panose="00020600040101010101" charset="-122"/>
                  <a:sym typeface="阿里巴巴普惠体 R" panose="00020600040101010101" charset="-122"/>
                </a:rPr>
                <a:t>电梯空气消毒机</a:t>
              </a:r>
              <a:endParaRPr lang="zh-CN" altLang="en-US" sz="1400" dirty="0">
                <a:solidFill>
                  <a:srgbClr val="262626"/>
                </a:solidFill>
                <a:latin typeface="Arial" panose="020B0604020202090204" pitchFamily="34" charset="0"/>
                <a:ea typeface="黑体" panose="02010609060101010101" charset="-122"/>
                <a:cs typeface="阿里巴巴普惠体 R" panose="00020600040101010101" charset="-122"/>
                <a:sym typeface="阿里巴巴普惠体 R" panose="00020600040101010101" charset="-122"/>
              </a:endParaRPr>
            </a:p>
          </p:txBody>
        </p:sp>
        <p:pic>
          <p:nvPicPr>
            <p:cNvPr id="46085" name="图片 9" descr="電梯消毒正面"/>
            <p:cNvPicPr>
              <a:picLocks noChangeAspect="1"/>
            </p:cNvPicPr>
            <p:nvPr/>
          </p:nvPicPr>
          <p:blipFill>
            <a:blip r:embed="rId1"/>
            <a:stretch>
              <a:fillRect/>
            </a:stretch>
          </p:blipFill>
          <p:spPr>
            <a:xfrm>
              <a:off x="9752" y="5680"/>
              <a:ext cx="1913" cy="1285"/>
            </a:xfrm>
            <a:prstGeom prst="rect">
              <a:avLst/>
            </a:prstGeom>
            <a:noFill/>
            <a:ln w="9525">
              <a:noFill/>
            </a:ln>
          </p:spPr>
        </p:pic>
      </p:grpSp>
      <p:grpSp>
        <p:nvGrpSpPr>
          <p:cNvPr id="8" name="组合 7"/>
          <p:cNvGrpSpPr/>
          <p:nvPr/>
        </p:nvGrpSpPr>
        <p:grpSpPr>
          <a:xfrm>
            <a:off x="1233805" y="3312795"/>
            <a:ext cx="1256030" cy="1366520"/>
            <a:chOff x="1943" y="5217"/>
            <a:chExt cx="1978" cy="2152"/>
          </a:xfrm>
        </p:grpSpPr>
        <p:sp>
          <p:nvSpPr>
            <p:cNvPr id="46086" name="文本框 11"/>
            <p:cNvSpPr txBox="1"/>
            <p:nvPr/>
          </p:nvSpPr>
          <p:spPr>
            <a:xfrm>
              <a:off x="1943" y="6886"/>
              <a:ext cx="1978" cy="483"/>
            </a:xfrm>
            <a:prstGeom prst="rect">
              <a:avLst/>
            </a:prstGeom>
            <a:noFill/>
            <a:ln w="9525">
              <a:noFill/>
            </a:ln>
          </p:spPr>
          <p:txBody>
            <a:bodyPr wrap="square" anchor="t" anchorCtr="0">
              <a:spAutoFit/>
            </a:bodyPr>
            <a:lstStyle/>
            <a:p>
              <a:pPr algn="ctr"/>
              <a:r>
                <a:rPr lang="zh-CN" altLang="en-US" sz="1400" dirty="0">
                  <a:solidFill>
                    <a:srgbClr val="262626"/>
                  </a:solidFill>
                  <a:latin typeface="Arial" panose="020B0604020202090204" pitchFamily="34" charset="0"/>
                  <a:ea typeface="黑体" panose="02010609060101010101" charset="-122"/>
                  <a:cs typeface="阿里巴巴普惠体 R" panose="00020600040101010101" charset="-122"/>
                  <a:sym typeface="阿里巴巴普惠体 R" panose="00020600040101010101" charset="-122"/>
                </a:rPr>
                <a:t>空气环境机</a:t>
              </a:r>
              <a:endParaRPr lang="zh-CN" altLang="en-US" sz="1400" dirty="0">
                <a:solidFill>
                  <a:srgbClr val="262626"/>
                </a:solidFill>
                <a:latin typeface="Arial" panose="020B0604020202090204" pitchFamily="34" charset="0"/>
                <a:ea typeface="黑体" panose="02010609060101010101" charset="-122"/>
                <a:cs typeface="阿里巴巴普惠体 R" panose="00020600040101010101" charset="-122"/>
                <a:sym typeface="阿里巴巴普惠体 R" panose="00020600040101010101" charset="-122"/>
              </a:endParaRPr>
            </a:p>
          </p:txBody>
        </p:sp>
        <p:grpSp>
          <p:nvGrpSpPr>
            <p:cNvPr id="7" name="组合 6"/>
            <p:cNvGrpSpPr/>
            <p:nvPr/>
          </p:nvGrpSpPr>
          <p:grpSpPr>
            <a:xfrm>
              <a:off x="2152" y="5217"/>
              <a:ext cx="1558" cy="1801"/>
              <a:chOff x="2152" y="5217"/>
              <a:chExt cx="1558" cy="1801"/>
            </a:xfrm>
          </p:grpSpPr>
          <p:pic>
            <p:nvPicPr>
              <p:cNvPr id="46087" name="图片 6" descr="机子开口6-透明"/>
              <p:cNvPicPr>
                <a:picLocks noChangeAspect="1"/>
              </p:cNvPicPr>
              <p:nvPr/>
            </p:nvPicPr>
            <p:blipFill>
              <a:blip r:embed="rId2"/>
              <a:stretch>
                <a:fillRect/>
              </a:stretch>
            </p:blipFill>
            <p:spPr>
              <a:xfrm>
                <a:off x="2152" y="6132"/>
                <a:ext cx="1559" cy="886"/>
              </a:xfrm>
              <a:prstGeom prst="rect">
                <a:avLst/>
              </a:prstGeom>
              <a:noFill/>
              <a:ln w="9525">
                <a:noFill/>
              </a:ln>
            </p:spPr>
          </p:pic>
          <p:pic>
            <p:nvPicPr>
              <p:cNvPr id="46088" name="图片 12" descr="吸顶正面产品修图3"/>
              <p:cNvPicPr>
                <a:picLocks noChangeAspect="1"/>
              </p:cNvPicPr>
              <p:nvPr/>
            </p:nvPicPr>
            <p:blipFill>
              <a:blip r:embed="rId3"/>
              <a:srcRect l="14523" r="16481"/>
              <a:stretch>
                <a:fillRect/>
              </a:stretch>
            </p:blipFill>
            <p:spPr>
              <a:xfrm>
                <a:off x="2327" y="5217"/>
                <a:ext cx="1209" cy="1267"/>
              </a:xfrm>
              <a:prstGeom prst="rect">
                <a:avLst/>
              </a:prstGeom>
              <a:noFill/>
              <a:ln w="9525">
                <a:noFill/>
              </a:ln>
            </p:spPr>
          </p:pic>
        </p:grpSp>
      </p:grpSp>
      <p:grpSp>
        <p:nvGrpSpPr>
          <p:cNvPr id="5" name="组合 4"/>
          <p:cNvGrpSpPr/>
          <p:nvPr/>
        </p:nvGrpSpPr>
        <p:grpSpPr>
          <a:xfrm>
            <a:off x="2860040" y="3537585"/>
            <a:ext cx="1158875" cy="1141730"/>
            <a:chOff x="4564" y="5571"/>
            <a:chExt cx="1825" cy="1798"/>
          </a:xfrm>
        </p:grpSpPr>
        <p:pic>
          <p:nvPicPr>
            <p:cNvPr id="46089" name="图片 7" descr="移动式大显示屏2-透明"/>
            <p:cNvPicPr>
              <a:picLocks noChangeAspect="1"/>
            </p:cNvPicPr>
            <p:nvPr/>
          </p:nvPicPr>
          <p:blipFill>
            <a:blip r:embed="rId4"/>
            <a:stretch>
              <a:fillRect/>
            </a:stretch>
          </p:blipFill>
          <p:spPr>
            <a:xfrm>
              <a:off x="5073" y="5571"/>
              <a:ext cx="807" cy="1224"/>
            </a:xfrm>
            <a:prstGeom prst="rect">
              <a:avLst/>
            </a:prstGeom>
            <a:noFill/>
            <a:ln w="9525">
              <a:noFill/>
            </a:ln>
          </p:spPr>
        </p:pic>
        <p:sp>
          <p:nvSpPr>
            <p:cNvPr id="46090" name="文本框 11"/>
            <p:cNvSpPr txBox="1"/>
            <p:nvPr/>
          </p:nvSpPr>
          <p:spPr>
            <a:xfrm>
              <a:off x="4564" y="6886"/>
              <a:ext cx="1825" cy="483"/>
            </a:xfrm>
            <a:prstGeom prst="rect">
              <a:avLst/>
            </a:prstGeom>
            <a:noFill/>
            <a:ln w="9525">
              <a:noFill/>
            </a:ln>
          </p:spPr>
          <p:txBody>
            <a:bodyPr wrap="square" anchor="t" anchorCtr="0">
              <a:spAutoFit/>
            </a:bodyPr>
            <a:lstStyle/>
            <a:p>
              <a:pPr algn="ctr"/>
              <a:r>
                <a:rPr lang="zh-CN" altLang="en-US" sz="1400" dirty="0">
                  <a:solidFill>
                    <a:srgbClr val="262626"/>
                  </a:solidFill>
                  <a:latin typeface="Arial" panose="020B0604020202090204" pitchFamily="34" charset="0"/>
                  <a:ea typeface="黑体" panose="02010609060101010101" charset="-122"/>
                  <a:cs typeface="阿里巴巴普惠体 R" panose="00020600040101010101" charset="-122"/>
                  <a:sym typeface="阿里巴巴普惠体 R" panose="00020600040101010101" charset="-122"/>
                </a:rPr>
                <a:t>消毒净化机</a:t>
              </a:r>
              <a:endParaRPr lang="zh-CN" altLang="en-US" sz="1400" dirty="0">
                <a:solidFill>
                  <a:srgbClr val="262626"/>
                </a:solidFill>
                <a:latin typeface="Arial" panose="020B0604020202090204" pitchFamily="34" charset="0"/>
                <a:ea typeface="黑体" panose="02010609060101010101" charset="-122"/>
                <a:cs typeface="阿里巴巴普惠体 R" panose="00020600040101010101" charset="-122"/>
                <a:sym typeface="阿里巴巴普惠体 R" panose="00020600040101010101" charset="-122"/>
              </a:endParaRPr>
            </a:p>
          </p:txBody>
        </p:sp>
      </p:grpSp>
      <p:grpSp>
        <p:nvGrpSpPr>
          <p:cNvPr id="6" name="组合 5"/>
          <p:cNvGrpSpPr/>
          <p:nvPr/>
        </p:nvGrpSpPr>
        <p:grpSpPr>
          <a:xfrm>
            <a:off x="4340225" y="3505200"/>
            <a:ext cx="1181735" cy="1174115"/>
            <a:chOff x="6925" y="5520"/>
            <a:chExt cx="1861" cy="1849"/>
          </a:xfrm>
        </p:grpSpPr>
        <p:pic>
          <p:nvPicPr>
            <p:cNvPr id="46091" name="图片 8" descr="透明"/>
            <p:cNvPicPr>
              <a:picLocks noChangeAspect="1"/>
            </p:cNvPicPr>
            <p:nvPr/>
          </p:nvPicPr>
          <p:blipFill>
            <a:blip r:embed="rId5"/>
            <a:stretch>
              <a:fillRect/>
            </a:stretch>
          </p:blipFill>
          <p:spPr>
            <a:xfrm>
              <a:off x="7220" y="5520"/>
              <a:ext cx="1270" cy="1283"/>
            </a:xfrm>
            <a:prstGeom prst="rect">
              <a:avLst/>
            </a:prstGeom>
            <a:noFill/>
            <a:ln w="9525">
              <a:noFill/>
            </a:ln>
          </p:spPr>
        </p:pic>
        <p:sp>
          <p:nvSpPr>
            <p:cNvPr id="46092" name="文本框 11"/>
            <p:cNvSpPr txBox="1"/>
            <p:nvPr/>
          </p:nvSpPr>
          <p:spPr>
            <a:xfrm>
              <a:off x="6925" y="6886"/>
              <a:ext cx="1861" cy="483"/>
            </a:xfrm>
            <a:prstGeom prst="rect">
              <a:avLst/>
            </a:prstGeom>
            <a:noFill/>
            <a:ln w="9525">
              <a:noFill/>
            </a:ln>
          </p:spPr>
          <p:txBody>
            <a:bodyPr wrap="square" anchor="t" anchorCtr="0">
              <a:spAutoFit/>
            </a:bodyPr>
            <a:lstStyle/>
            <a:p>
              <a:pPr algn="ctr"/>
              <a:r>
                <a:rPr lang="zh-CN" altLang="en-US" sz="1400" dirty="0">
                  <a:solidFill>
                    <a:srgbClr val="262626"/>
                  </a:solidFill>
                  <a:latin typeface="Arial" panose="020B0604020202090204" pitchFamily="34" charset="0"/>
                  <a:ea typeface="黑体" panose="02010609060101010101" charset="-122"/>
                  <a:cs typeface="阿里巴巴普惠体 R" panose="00020600040101010101" charset="-122"/>
                  <a:sym typeface="阿里巴巴普惠体 R" panose="00020600040101010101" charset="-122"/>
                </a:rPr>
                <a:t>消毒除臭机</a:t>
              </a:r>
              <a:endParaRPr lang="zh-CN" altLang="en-US" sz="1400" dirty="0">
                <a:solidFill>
                  <a:srgbClr val="262626"/>
                </a:solidFill>
                <a:latin typeface="Arial" panose="020B0604020202090204" pitchFamily="34" charset="0"/>
                <a:ea typeface="黑体" panose="02010609060101010101" charset="-122"/>
                <a:cs typeface="阿里巴巴普惠体 R" panose="00020600040101010101" charset="-122"/>
                <a:sym typeface="阿里巴巴普惠体 R" panose="00020600040101010101" charset="-122"/>
              </a:endParaRPr>
            </a:p>
          </p:txBody>
        </p:sp>
      </p:grpSp>
      <p:grpSp>
        <p:nvGrpSpPr>
          <p:cNvPr id="10" name="组合 9"/>
          <p:cNvGrpSpPr/>
          <p:nvPr/>
        </p:nvGrpSpPr>
        <p:grpSpPr>
          <a:xfrm>
            <a:off x="7593965" y="3544570"/>
            <a:ext cx="1646555" cy="1134745"/>
            <a:chOff x="12394" y="5582"/>
            <a:chExt cx="2593" cy="1787"/>
          </a:xfrm>
        </p:grpSpPr>
        <p:pic>
          <p:nvPicPr>
            <p:cNvPr id="46093" name="图片 10" descr="微信图片_202009070900531"/>
            <p:cNvPicPr>
              <a:picLocks noChangeAspect="1"/>
            </p:cNvPicPr>
            <p:nvPr/>
          </p:nvPicPr>
          <p:blipFill>
            <a:blip r:embed="rId6"/>
            <a:stretch>
              <a:fillRect/>
            </a:stretch>
          </p:blipFill>
          <p:spPr>
            <a:xfrm>
              <a:off x="13223" y="5582"/>
              <a:ext cx="964" cy="1376"/>
            </a:xfrm>
            <a:prstGeom prst="rect">
              <a:avLst/>
            </a:prstGeom>
            <a:noFill/>
            <a:ln w="9525">
              <a:noFill/>
            </a:ln>
          </p:spPr>
        </p:pic>
        <p:sp>
          <p:nvSpPr>
            <p:cNvPr id="46094" name="文本框 15"/>
            <p:cNvSpPr txBox="1"/>
            <p:nvPr/>
          </p:nvSpPr>
          <p:spPr>
            <a:xfrm>
              <a:off x="12394" y="6886"/>
              <a:ext cx="2593" cy="483"/>
            </a:xfrm>
            <a:prstGeom prst="rect">
              <a:avLst/>
            </a:prstGeom>
            <a:noFill/>
            <a:ln w="9525">
              <a:noFill/>
            </a:ln>
          </p:spPr>
          <p:txBody>
            <a:bodyPr wrap="square" anchor="t" anchorCtr="0">
              <a:spAutoFit/>
            </a:bodyPr>
            <a:lstStyle/>
            <a:p>
              <a:pPr algn="ctr"/>
              <a:r>
                <a:rPr lang="zh-CN" altLang="en-US" sz="1400" dirty="0">
                  <a:solidFill>
                    <a:srgbClr val="262626"/>
                  </a:solidFill>
                  <a:latin typeface="Arial" panose="020B0604020202090204" pitchFamily="34" charset="0"/>
                  <a:ea typeface="黑体" panose="02010609060101010101" charset="-122"/>
                  <a:cs typeface="阿里巴巴普惠体 R" panose="00020600040101010101" charset="-122"/>
                  <a:sym typeface="阿里巴巴普惠体 R" panose="00020600040101010101" charset="-122"/>
                </a:rPr>
                <a:t>中央空调消毒组件</a:t>
              </a:r>
              <a:endParaRPr lang="zh-CN" altLang="en-US" sz="1400" dirty="0">
                <a:solidFill>
                  <a:srgbClr val="262626"/>
                </a:solidFill>
                <a:latin typeface="Arial" panose="020B0604020202090204" pitchFamily="34" charset="0"/>
                <a:ea typeface="黑体" panose="02010609060101010101" charset="-122"/>
                <a:cs typeface="阿里巴巴普惠体 R" panose="00020600040101010101" charset="-122"/>
                <a:sym typeface="阿里巴巴普惠体 R" panose="00020600040101010101" charset="-122"/>
              </a:endParaRPr>
            </a:p>
          </p:txBody>
        </p:sp>
      </p:grpSp>
      <p:grpSp>
        <p:nvGrpSpPr>
          <p:cNvPr id="11" name="组合 10"/>
          <p:cNvGrpSpPr/>
          <p:nvPr/>
        </p:nvGrpSpPr>
        <p:grpSpPr>
          <a:xfrm>
            <a:off x="9511030" y="3782695"/>
            <a:ext cx="1619885" cy="896620"/>
            <a:chOff x="15233" y="5957"/>
            <a:chExt cx="2551" cy="1412"/>
          </a:xfrm>
        </p:grpSpPr>
        <p:pic>
          <p:nvPicPr>
            <p:cNvPr id="46095" name="图片 11" descr="3"/>
            <p:cNvPicPr>
              <a:picLocks noChangeAspect="1"/>
            </p:cNvPicPr>
            <p:nvPr/>
          </p:nvPicPr>
          <p:blipFill>
            <a:blip r:embed="rId7"/>
            <a:stretch>
              <a:fillRect/>
            </a:stretch>
          </p:blipFill>
          <p:spPr>
            <a:xfrm>
              <a:off x="15722" y="5957"/>
              <a:ext cx="1603" cy="875"/>
            </a:xfrm>
            <a:prstGeom prst="rect">
              <a:avLst/>
            </a:prstGeom>
            <a:noFill/>
            <a:ln w="9525">
              <a:noFill/>
            </a:ln>
          </p:spPr>
        </p:pic>
        <p:sp>
          <p:nvSpPr>
            <p:cNvPr id="46096" name="文本框 16"/>
            <p:cNvSpPr txBox="1"/>
            <p:nvPr/>
          </p:nvSpPr>
          <p:spPr>
            <a:xfrm>
              <a:off x="15233" y="6886"/>
              <a:ext cx="2551" cy="483"/>
            </a:xfrm>
            <a:prstGeom prst="rect">
              <a:avLst/>
            </a:prstGeom>
            <a:noFill/>
            <a:ln w="9525">
              <a:noFill/>
            </a:ln>
          </p:spPr>
          <p:txBody>
            <a:bodyPr wrap="square" anchor="t" anchorCtr="0">
              <a:spAutoFit/>
            </a:bodyPr>
            <a:lstStyle/>
            <a:p>
              <a:pPr algn="ctr"/>
              <a:r>
                <a:rPr lang="zh-CN" altLang="en-US" sz="1400" dirty="0">
                  <a:solidFill>
                    <a:srgbClr val="262626"/>
                  </a:solidFill>
                  <a:latin typeface="Arial" panose="020B0604020202090204" pitchFamily="34" charset="0"/>
                  <a:ea typeface="黑体" panose="02010609060101010101" charset="-122"/>
                  <a:cs typeface="阿里巴巴普惠体 R" panose="00020600040101010101" charset="-122"/>
                  <a:sym typeface="阿里巴巴普惠体 R" panose="00020600040101010101" charset="-122"/>
                </a:rPr>
                <a:t>公交车辆消毒组件</a:t>
              </a:r>
              <a:endParaRPr lang="zh-CN" altLang="en-US" sz="1400" dirty="0">
                <a:solidFill>
                  <a:srgbClr val="262626"/>
                </a:solidFill>
                <a:latin typeface="Arial" panose="020B0604020202090204" pitchFamily="34" charset="0"/>
                <a:ea typeface="黑体" panose="02010609060101010101" charset="-122"/>
                <a:cs typeface="阿里巴巴普惠体 R" panose="00020600040101010101" charset="-122"/>
                <a:sym typeface="阿里巴巴普惠体 R" panose="00020600040101010101" charset="-122"/>
              </a:endParaRPr>
            </a:p>
          </p:txBody>
        </p:sp>
      </p:grpSp>
      <p:pic>
        <p:nvPicPr>
          <p:cNvPr id="46098" name="图片 1"/>
          <p:cNvPicPr>
            <a:picLocks noChangeAspect="1"/>
          </p:cNvPicPr>
          <p:nvPr/>
        </p:nvPicPr>
        <p:blipFill>
          <a:blip r:embed="rId8"/>
          <a:srcRect l="8893"/>
          <a:stretch>
            <a:fillRect/>
          </a:stretch>
        </p:blipFill>
        <p:spPr>
          <a:xfrm>
            <a:off x="1413510" y="4881245"/>
            <a:ext cx="1867535" cy="1340485"/>
          </a:xfrm>
          <a:prstGeom prst="rect">
            <a:avLst/>
          </a:prstGeom>
          <a:noFill/>
          <a:ln w="12700">
            <a:noFill/>
          </a:ln>
        </p:spPr>
      </p:pic>
      <p:sp>
        <p:nvSpPr>
          <p:cNvPr id="30" name="矩形 29"/>
          <p:cNvSpPr/>
          <p:nvPr/>
        </p:nvSpPr>
        <p:spPr>
          <a:xfrm>
            <a:off x="2256155" y="5949315"/>
            <a:ext cx="1024890" cy="272415"/>
          </a:xfrm>
          <a:prstGeom prst="rect">
            <a:avLst/>
          </a:prstGeom>
          <a:gradFill>
            <a:gsLst>
              <a:gs pos="0">
                <a:schemeClr val="tx1">
                  <a:alpha val="0"/>
                </a:schemeClr>
              </a:gs>
              <a:gs pos="99000">
                <a:schemeClr val="tx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baseline="0" noProof="0">
              <a:ln>
                <a:noFill/>
              </a:ln>
              <a:solidFill>
                <a:prstClr val="white"/>
              </a:solidFill>
              <a:effectLst/>
              <a:uLnTx/>
              <a:uFillTx/>
              <a:latin typeface="黑体" panose="02010609060101010101" charset="-122"/>
              <a:ea typeface="黑体" panose="02010609060101010101" charset="-122"/>
              <a:cs typeface="阿里巴巴普惠体 R" panose="00020600040101010101" charset="-122"/>
            </a:endParaRPr>
          </a:p>
        </p:txBody>
      </p:sp>
      <p:sp>
        <p:nvSpPr>
          <p:cNvPr id="46101" name="文本框 11"/>
          <p:cNvSpPr txBox="1"/>
          <p:nvPr/>
        </p:nvSpPr>
        <p:spPr>
          <a:xfrm>
            <a:off x="2473325" y="5937250"/>
            <a:ext cx="807720" cy="306705"/>
          </a:xfrm>
          <a:prstGeom prst="rect">
            <a:avLst/>
          </a:prstGeom>
          <a:noFill/>
          <a:ln w="9525">
            <a:noFill/>
          </a:ln>
        </p:spPr>
        <p:txBody>
          <a:bodyPr anchor="t" anchorCtr="0">
            <a:spAutoFit/>
          </a:bodyPr>
          <a:lstStyle/>
          <a:p>
            <a:pPr algn="r"/>
            <a:r>
              <a:rPr lang="zh-CN" altLang="en-US" sz="1400" dirty="0">
                <a:solidFill>
                  <a:srgbClr val="FFFFFF"/>
                </a:solidFill>
                <a:latin typeface="Arial" panose="020B0604020202090204" pitchFamily="34" charset="0"/>
                <a:ea typeface="黑体" panose="02010609060101010101" charset="-122"/>
                <a:cs typeface="阿里巴巴普惠体 R" panose="00020600040101010101" charset="-122"/>
                <a:sym typeface="阿里巴巴普惠体 R" panose="00020600040101010101" charset="-122"/>
              </a:rPr>
              <a:t>教室</a:t>
            </a:r>
            <a:endParaRPr lang="zh-CN" altLang="en-US" sz="1400" dirty="0">
              <a:solidFill>
                <a:srgbClr val="FFFFFF"/>
              </a:solidFill>
              <a:latin typeface="Arial" panose="020B0604020202090204" pitchFamily="34" charset="0"/>
              <a:ea typeface="黑体" panose="02010609060101010101" charset="-122"/>
              <a:cs typeface="阿里巴巴普惠体 R" panose="00020600040101010101" charset="-122"/>
              <a:sym typeface="阿里巴巴普惠体 R" panose="00020600040101010101" charset="-122"/>
            </a:endParaRPr>
          </a:p>
        </p:txBody>
      </p:sp>
      <p:pic>
        <p:nvPicPr>
          <p:cNvPr id="46103" name="图片 2" descr="3"/>
          <p:cNvPicPr>
            <a:picLocks noChangeAspect="1"/>
          </p:cNvPicPr>
          <p:nvPr/>
        </p:nvPicPr>
        <p:blipFill>
          <a:blip r:embed="rId9"/>
          <a:stretch>
            <a:fillRect/>
          </a:stretch>
        </p:blipFill>
        <p:spPr>
          <a:xfrm>
            <a:off x="3430270" y="4879975"/>
            <a:ext cx="1789430" cy="1343660"/>
          </a:xfrm>
          <a:prstGeom prst="rect">
            <a:avLst/>
          </a:prstGeom>
          <a:noFill/>
          <a:ln w="12700">
            <a:noFill/>
          </a:ln>
        </p:spPr>
      </p:pic>
      <p:sp>
        <p:nvSpPr>
          <p:cNvPr id="34" name="矩形 33"/>
          <p:cNvSpPr/>
          <p:nvPr/>
        </p:nvSpPr>
        <p:spPr>
          <a:xfrm>
            <a:off x="4244975" y="5950585"/>
            <a:ext cx="979170" cy="271145"/>
          </a:xfrm>
          <a:prstGeom prst="rect">
            <a:avLst/>
          </a:prstGeom>
          <a:gradFill flip="none" rotWithShape="1">
            <a:gsLst>
              <a:gs pos="0">
                <a:schemeClr val="tx1">
                  <a:alpha val="0"/>
                </a:schemeClr>
              </a:gs>
              <a:gs pos="99000">
                <a:schemeClr val="tx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baseline="0" noProof="0">
              <a:ln>
                <a:noFill/>
              </a:ln>
              <a:solidFill>
                <a:prstClr val="white"/>
              </a:solidFill>
              <a:effectLst/>
              <a:uLnTx/>
              <a:uFillTx/>
              <a:latin typeface="黑体" panose="02010609060101010101" charset="-122"/>
              <a:ea typeface="黑体" panose="02010609060101010101" charset="-122"/>
              <a:cs typeface="阿里巴巴普惠体 R" panose="00020600040101010101" charset="-122"/>
            </a:endParaRPr>
          </a:p>
        </p:txBody>
      </p:sp>
      <p:sp>
        <p:nvSpPr>
          <p:cNvPr id="46106" name="文本框 11"/>
          <p:cNvSpPr txBox="1"/>
          <p:nvPr/>
        </p:nvSpPr>
        <p:spPr>
          <a:xfrm>
            <a:off x="4062730" y="5937250"/>
            <a:ext cx="1161415" cy="306705"/>
          </a:xfrm>
          <a:prstGeom prst="rect">
            <a:avLst/>
          </a:prstGeom>
          <a:noFill/>
          <a:ln w="9525">
            <a:noFill/>
          </a:ln>
        </p:spPr>
        <p:txBody>
          <a:bodyPr wrap="square" anchor="t" anchorCtr="0">
            <a:spAutoFit/>
          </a:bodyPr>
          <a:lstStyle/>
          <a:p>
            <a:pPr algn="r"/>
            <a:r>
              <a:rPr lang="zh-CN" altLang="en-US" sz="1400" dirty="0">
                <a:solidFill>
                  <a:srgbClr val="FFFFFF"/>
                </a:solidFill>
                <a:latin typeface="Arial" panose="020B0604020202090204" pitchFamily="34" charset="0"/>
                <a:ea typeface="黑体" panose="02010609060101010101" charset="-122"/>
                <a:cs typeface="阿里巴巴普惠体 R" panose="00020600040101010101" charset="-122"/>
                <a:sym typeface="阿里巴巴普惠体 R" panose="00020600040101010101" charset="-122"/>
              </a:rPr>
              <a:t>多功能厅</a:t>
            </a:r>
            <a:endParaRPr lang="zh-CN" altLang="en-US" sz="1400" dirty="0">
              <a:solidFill>
                <a:srgbClr val="FFFFFF"/>
              </a:solidFill>
              <a:latin typeface="Arial" panose="020B0604020202090204" pitchFamily="34" charset="0"/>
              <a:ea typeface="黑体" panose="02010609060101010101" charset="-122"/>
              <a:cs typeface="阿里巴巴普惠体 R" panose="00020600040101010101" charset="-122"/>
              <a:sym typeface="阿里巴巴普惠体 R" panose="00020600040101010101" charset="-122"/>
            </a:endParaRPr>
          </a:p>
        </p:txBody>
      </p:sp>
      <p:pic>
        <p:nvPicPr>
          <p:cNvPr id="46108" name="Picture 2" descr="D:\【新业务】\产品 - 健康环境控制\家用房间环境机\20201000 520平面宣传设计\微信图片_20201029154535.jpg"/>
          <p:cNvPicPr>
            <a:picLocks noChangeAspect="1"/>
          </p:cNvPicPr>
          <p:nvPr/>
        </p:nvPicPr>
        <p:blipFill>
          <a:blip r:embed="rId10"/>
          <a:srcRect l="4428" r="7336"/>
          <a:stretch>
            <a:fillRect/>
          </a:stretch>
        </p:blipFill>
        <p:spPr>
          <a:xfrm>
            <a:off x="5374640" y="4881245"/>
            <a:ext cx="1772920" cy="1340485"/>
          </a:xfrm>
          <a:prstGeom prst="rect">
            <a:avLst/>
          </a:prstGeom>
          <a:noFill/>
          <a:ln w="12700">
            <a:noFill/>
          </a:ln>
        </p:spPr>
      </p:pic>
      <p:sp>
        <p:nvSpPr>
          <p:cNvPr id="37" name="矩形 36"/>
          <p:cNvSpPr/>
          <p:nvPr/>
        </p:nvSpPr>
        <p:spPr>
          <a:xfrm>
            <a:off x="6217285" y="5951220"/>
            <a:ext cx="930275" cy="270510"/>
          </a:xfrm>
          <a:prstGeom prst="rect">
            <a:avLst/>
          </a:prstGeom>
          <a:gradFill>
            <a:gsLst>
              <a:gs pos="0">
                <a:schemeClr val="tx1">
                  <a:alpha val="0"/>
                </a:schemeClr>
              </a:gs>
              <a:gs pos="99000">
                <a:schemeClr val="tx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baseline="0" noProof="0">
              <a:ln>
                <a:noFill/>
              </a:ln>
              <a:solidFill>
                <a:prstClr val="white"/>
              </a:solidFill>
              <a:effectLst/>
              <a:uLnTx/>
              <a:uFillTx/>
              <a:latin typeface="黑体" panose="02010609060101010101" charset="-122"/>
              <a:ea typeface="黑体" panose="02010609060101010101" charset="-122"/>
              <a:cs typeface="阿里巴巴普惠体 R" panose="00020600040101010101" charset="-122"/>
            </a:endParaRPr>
          </a:p>
        </p:txBody>
      </p:sp>
      <p:sp>
        <p:nvSpPr>
          <p:cNvPr id="46111" name="文本框 11"/>
          <p:cNvSpPr txBox="1"/>
          <p:nvPr/>
        </p:nvSpPr>
        <p:spPr>
          <a:xfrm>
            <a:off x="6242050" y="5937250"/>
            <a:ext cx="905510" cy="306705"/>
          </a:xfrm>
          <a:prstGeom prst="rect">
            <a:avLst/>
          </a:prstGeom>
          <a:noFill/>
          <a:ln w="9525">
            <a:noFill/>
          </a:ln>
        </p:spPr>
        <p:txBody>
          <a:bodyPr wrap="square" anchor="t" anchorCtr="0">
            <a:spAutoFit/>
          </a:bodyPr>
          <a:lstStyle/>
          <a:p>
            <a:pPr algn="r"/>
            <a:r>
              <a:rPr lang="zh-CN" altLang="en-US" sz="1400" dirty="0">
                <a:solidFill>
                  <a:srgbClr val="FFFFFF"/>
                </a:solidFill>
                <a:latin typeface="Arial" panose="020B0604020202090204" pitchFamily="34" charset="0"/>
                <a:ea typeface="黑体" panose="02010609060101010101" charset="-122"/>
                <a:cs typeface="阿里巴巴普惠体 R" panose="00020600040101010101" charset="-122"/>
                <a:sym typeface="阿里巴巴普惠体 R" panose="00020600040101010101" charset="-122"/>
              </a:rPr>
              <a:t>家庭</a:t>
            </a:r>
            <a:endParaRPr lang="zh-CN" altLang="en-US" sz="1400" dirty="0">
              <a:solidFill>
                <a:srgbClr val="FFFFFF"/>
              </a:solidFill>
              <a:latin typeface="Arial" panose="020B0604020202090204" pitchFamily="34" charset="0"/>
              <a:ea typeface="黑体" panose="02010609060101010101" charset="-122"/>
              <a:cs typeface="阿里巴巴普惠体 R" panose="00020600040101010101" charset="-122"/>
              <a:sym typeface="阿里巴巴普惠体 R" panose="00020600040101010101" charset="-122"/>
            </a:endParaRPr>
          </a:p>
        </p:txBody>
      </p:sp>
      <p:pic>
        <p:nvPicPr>
          <p:cNvPr id="46113" name="图片 22" descr="IMG_20201030_172356"/>
          <p:cNvPicPr>
            <a:picLocks noChangeAspect="1"/>
          </p:cNvPicPr>
          <p:nvPr/>
        </p:nvPicPr>
        <p:blipFill>
          <a:blip r:embed="rId11"/>
          <a:stretch>
            <a:fillRect/>
          </a:stretch>
        </p:blipFill>
        <p:spPr>
          <a:xfrm>
            <a:off x="7296150" y="4875530"/>
            <a:ext cx="1790065" cy="1343025"/>
          </a:xfrm>
          <a:prstGeom prst="rect">
            <a:avLst/>
          </a:prstGeom>
          <a:noFill/>
          <a:ln w="12700">
            <a:noFill/>
          </a:ln>
        </p:spPr>
      </p:pic>
      <p:sp>
        <p:nvSpPr>
          <p:cNvPr id="40" name="矩形 39"/>
          <p:cNvSpPr/>
          <p:nvPr/>
        </p:nvSpPr>
        <p:spPr>
          <a:xfrm>
            <a:off x="8121015" y="5951855"/>
            <a:ext cx="961390" cy="266700"/>
          </a:xfrm>
          <a:prstGeom prst="rect">
            <a:avLst/>
          </a:prstGeom>
          <a:gradFill>
            <a:gsLst>
              <a:gs pos="0">
                <a:schemeClr val="tx1">
                  <a:alpha val="0"/>
                </a:schemeClr>
              </a:gs>
              <a:gs pos="99000">
                <a:schemeClr val="tx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baseline="0" noProof="0">
              <a:ln>
                <a:noFill/>
              </a:ln>
              <a:solidFill>
                <a:prstClr val="white"/>
              </a:solidFill>
              <a:effectLst/>
              <a:uLnTx/>
              <a:uFillTx/>
              <a:latin typeface="黑体" panose="02010609060101010101" charset="-122"/>
              <a:ea typeface="黑体" panose="02010609060101010101" charset="-122"/>
              <a:cs typeface="阿里巴巴普惠体 R" panose="00020600040101010101" charset="-122"/>
            </a:endParaRPr>
          </a:p>
        </p:txBody>
      </p:sp>
      <p:sp>
        <p:nvSpPr>
          <p:cNvPr id="46116" name="文本框 11"/>
          <p:cNvSpPr txBox="1"/>
          <p:nvPr/>
        </p:nvSpPr>
        <p:spPr>
          <a:xfrm>
            <a:off x="8107045" y="5937250"/>
            <a:ext cx="980440" cy="306705"/>
          </a:xfrm>
          <a:prstGeom prst="rect">
            <a:avLst/>
          </a:prstGeom>
          <a:noFill/>
          <a:ln w="9525">
            <a:noFill/>
          </a:ln>
        </p:spPr>
        <p:txBody>
          <a:bodyPr wrap="square" anchor="t" anchorCtr="0">
            <a:spAutoFit/>
          </a:bodyPr>
          <a:lstStyle/>
          <a:p>
            <a:pPr algn="r"/>
            <a:r>
              <a:rPr lang="zh-CN" altLang="en-US" sz="1400" dirty="0">
                <a:solidFill>
                  <a:srgbClr val="FFFFFF"/>
                </a:solidFill>
                <a:latin typeface="Arial" panose="020B0604020202090204" pitchFamily="34" charset="0"/>
                <a:ea typeface="黑体" panose="02010609060101010101" charset="-122"/>
                <a:cs typeface="阿里巴巴普惠体 R" panose="00020600040101010101" charset="-122"/>
                <a:sym typeface="阿里巴巴普惠体 R" panose="00020600040101010101" charset="-122"/>
              </a:rPr>
              <a:t>办公室</a:t>
            </a:r>
            <a:endParaRPr lang="zh-CN" altLang="en-US" sz="1400" dirty="0">
              <a:solidFill>
                <a:srgbClr val="FFFFFF"/>
              </a:solidFill>
              <a:latin typeface="Arial" panose="020B0604020202090204" pitchFamily="34" charset="0"/>
              <a:ea typeface="黑体" panose="02010609060101010101" charset="-122"/>
              <a:cs typeface="阿里巴巴普惠体 R" panose="00020600040101010101" charset="-122"/>
              <a:sym typeface="阿里巴巴普惠体 R" panose="00020600040101010101" charset="-122"/>
            </a:endParaRPr>
          </a:p>
        </p:txBody>
      </p:sp>
      <p:pic>
        <p:nvPicPr>
          <p:cNvPr id="46118" name="图片 4" descr="IMG_20201211_110901"/>
          <p:cNvPicPr>
            <a:picLocks noChangeAspect="1"/>
          </p:cNvPicPr>
          <p:nvPr/>
        </p:nvPicPr>
        <p:blipFill>
          <a:blip r:embed="rId12"/>
          <a:srcRect l="2222" r="7416"/>
          <a:stretch>
            <a:fillRect/>
          </a:stretch>
        </p:blipFill>
        <p:spPr>
          <a:xfrm>
            <a:off x="9236710" y="4879975"/>
            <a:ext cx="1797050" cy="1343025"/>
          </a:xfrm>
          <a:prstGeom prst="rect">
            <a:avLst/>
          </a:prstGeom>
          <a:noFill/>
          <a:ln w="12700">
            <a:noFill/>
          </a:ln>
        </p:spPr>
      </p:pic>
      <p:sp>
        <p:nvSpPr>
          <p:cNvPr id="43" name="矩形 42"/>
          <p:cNvSpPr/>
          <p:nvPr/>
        </p:nvSpPr>
        <p:spPr>
          <a:xfrm>
            <a:off x="10119995" y="5950585"/>
            <a:ext cx="913765" cy="271145"/>
          </a:xfrm>
          <a:prstGeom prst="rect">
            <a:avLst/>
          </a:prstGeom>
          <a:gradFill>
            <a:gsLst>
              <a:gs pos="0">
                <a:schemeClr val="tx1">
                  <a:alpha val="0"/>
                </a:schemeClr>
              </a:gs>
              <a:gs pos="99000">
                <a:schemeClr val="tx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baseline="0" noProof="0">
              <a:ln>
                <a:noFill/>
              </a:ln>
              <a:solidFill>
                <a:prstClr val="white"/>
              </a:solidFill>
              <a:effectLst/>
              <a:uLnTx/>
              <a:uFillTx/>
              <a:latin typeface="黑体" panose="02010609060101010101" charset="-122"/>
              <a:ea typeface="黑体" panose="02010609060101010101" charset="-122"/>
              <a:cs typeface="阿里巴巴普惠体 R" panose="00020600040101010101" charset="-122"/>
            </a:endParaRPr>
          </a:p>
        </p:txBody>
      </p:sp>
      <p:sp>
        <p:nvSpPr>
          <p:cNvPr id="46121" name="文本框 11"/>
          <p:cNvSpPr txBox="1"/>
          <p:nvPr/>
        </p:nvSpPr>
        <p:spPr>
          <a:xfrm>
            <a:off x="10206355" y="5937250"/>
            <a:ext cx="826770" cy="521970"/>
          </a:xfrm>
          <a:prstGeom prst="rect">
            <a:avLst/>
          </a:prstGeom>
          <a:noFill/>
          <a:ln w="9525">
            <a:noFill/>
          </a:ln>
        </p:spPr>
        <p:txBody>
          <a:bodyPr wrap="square" anchor="t" anchorCtr="0">
            <a:spAutoFit/>
          </a:bodyPr>
          <a:lstStyle/>
          <a:p>
            <a:pPr algn="r"/>
            <a:r>
              <a:rPr lang="zh-CN" altLang="en-US" sz="1400" dirty="0">
                <a:solidFill>
                  <a:srgbClr val="FFFFFF"/>
                </a:solidFill>
                <a:latin typeface="Arial" panose="020B0604020202090204" pitchFamily="34" charset="0"/>
                <a:ea typeface="黑体" panose="02010609060101010101" charset="-122"/>
                <a:cs typeface="阿里巴巴普惠体 R" panose="00020600040101010101" charset="-122"/>
                <a:sym typeface="阿里巴巴普惠体 R" panose="00020600040101010101" charset="-122"/>
              </a:rPr>
              <a:t>商务楼宇</a:t>
            </a:r>
            <a:endParaRPr lang="zh-CN" altLang="en-US" sz="1400" dirty="0">
              <a:solidFill>
                <a:srgbClr val="FFFFFF"/>
              </a:solidFill>
              <a:latin typeface="Arial" panose="020B0604020202090204" pitchFamily="34" charset="0"/>
              <a:ea typeface="黑体" panose="02010609060101010101" charset="-122"/>
              <a:cs typeface="阿里巴巴普惠体 R" panose="00020600040101010101" charset="-122"/>
              <a:sym typeface="阿里巴巴普惠体 R" panose="00020600040101010101" charset="-122"/>
            </a:endParaRPr>
          </a:p>
        </p:txBody>
      </p:sp>
      <p:sp>
        <p:nvSpPr>
          <p:cNvPr id="46122" name="文本框 46"/>
          <p:cNvSpPr txBox="1"/>
          <p:nvPr/>
        </p:nvSpPr>
        <p:spPr>
          <a:xfrm>
            <a:off x="1477010" y="1147445"/>
            <a:ext cx="9394190" cy="755650"/>
          </a:xfrm>
          <a:prstGeom prst="rect">
            <a:avLst/>
          </a:prstGeom>
          <a:noFill/>
          <a:ln w="9525">
            <a:noFill/>
          </a:ln>
        </p:spPr>
        <p:txBody>
          <a:bodyPr wrap="square" anchor="t" anchorCtr="0">
            <a:spAutoFit/>
          </a:bodyPr>
          <a:lstStyle/>
          <a:p>
            <a:pPr>
              <a:lnSpc>
                <a:spcPct val="120000"/>
              </a:lnSpc>
            </a:pPr>
            <a:r>
              <a:rPr lang="zh-CN" altLang="en-US" b="1" dirty="0">
                <a:solidFill>
                  <a:srgbClr val="262626"/>
                </a:solidFill>
                <a:latin typeface="Arial" panose="020B0604020202090204" pitchFamily="34" charset="0"/>
                <a:ea typeface="黑体" panose="02010609060101010101" charset="-122"/>
                <a:cs typeface="黑体" panose="02010609060101010101" charset="-122"/>
              </a:rPr>
              <a:t>基于</a:t>
            </a:r>
            <a:r>
              <a:rPr lang="en-US" altLang="zh-CN" b="1" dirty="0">
                <a:solidFill>
                  <a:srgbClr val="262626"/>
                </a:solidFill>
                <a:latin typeface="Arial" panose="020B0604020202090204" pitchFamily="34" charset="0"/>
                <a:ea typeface="黑体" panose="02010609060101010101" charset="-122"/>
                <a:cs typeface="黑体" panose="02010609060101010101" charset="-122"/>
              </a:rPr>
              <a:t>“</a:t>
            </a:r>
            <a:r>
              <a:rPr lang="zh-CN" altLang="en-US" b="1" dirty="0">
                <a:solidFill>
                  <a:srgbClr val="262626"/>
                </a:solidFill>
                <a:latin typeface="Arial" panose="020B0604020202090204" pitchFamily="34" charset="0"/>
                <a:ea typeface="黑体" panose="02010609060101010101" charset="-122"/>
                <a:cs typeface="黑体" panose="02010609060101010101" charset="-122"/>
              </a:rPr>
              <a:t>人居健康空气环境</a:t>
            </a:r>
            <a:r>
              <a:rPr lang="en-US" altLang="zh-CN" b="1" dirty="0">
                <a:solidFill>
                  <a:srgbClr val="262626"/>
                </a:solidFill>
                <a:latin typeface="Arial" panose="020B0604020202090204" pitchFamily="34" charset="0"/>
                <a:ea typeface="黑体" panose="02010609060101010101" charset="-122"/>
                <a:cs typeface="黑体" panose="02010609060101010101" charset="-122"/>
              </a:rPr>
              <a:t>”</a:t>
            </a:r>
            <a:r>
              <a:rPr lang="zh-CN" altLang="en-US" b="1" dirty="0">
                <a:solidFill>
                  <a:srgbClr val="262626"/>
                </a:solidFill>
                <a:latin typeface="Arial" panose="020B0604020202090204" pitchFamily="34" charset="0"/>
                <a:ea typeface="黑体" panose="02010609060101010101" charset="-122"/>
                <a:cs typeface="黑体" panose="02010609060101010101" charset="-122"/>
              </a:rPr>
              <a:t>理念，</a:t>
            </a:r>
            <a:r>
              <a:rPr lang="zh-CN" altLang="zh-CN" b="1" dirty="0">
                <a:solidFill>
                  <a:srgbClr val="262626"/>
                </a:solidFill>
                <a:latin typeface="Arial" panose="020B0604020202090204" pitchFamily="34" charset="0"/>
                <a:ea typeface="黑体" panose="02010609060101010101" charset="-122"/>
                <a:cs typeface="黑体" panose="02010609060101010101" charset="-122"/>
                <a:sym typeface="等线" panose="02010600030101010101" charset="-122"/>
              </a:rPr>
              <a:t>提供解决室内空气环境</a:t>
            </a:r>
            <a:r>
              <a:rPr lang="zh-CN" altLang="zh-CN" b="1" dirty="0">
                <a:solidFill>
                  <a:srgbClr val="E28E0A"/>
                </a:solidFill>
                <a:latin typeface="Arial" panose="020B0604020202090204" pitchFamily="34" charset="0"/>
                <a:ea typeface="黑体" panose="02010609060101010101" charset="-122"/>
                <a:cs typeface="黑体" panose="02010609060101010101" charset="-122"/>
                <a:sym typeface="等线" panose="02010600030101010101" charset="-122"/>
              </a:rPr>
              <a:t>温湿度、颗粒物</a:t>
            </a:r>
            <a:r>
              <a:rPr lang="zh-CN" altLang="zh-CN" b="1" dirty="0">
                <a:solidFill>
                  <a:srgbClr val="262626"/>
                </a:solidFill>
                <a:latin typeface="Arial" panose="020B0604020202090204" pitchFamily="34" charset="0"/>
                <a:ea typeface="黑体" panose="02010609060101010101" charset="-122"/>
                <a:cs typeface="黑体" panose="02010609060101010101" charset="-122"/>
                <a:sym typeface="等线" panose="02010600030101010101" charset="-122"/>
              </a:rPr>
              <a:t>污染、</a:t>
            </a:r>
            <a:r>
              <a:rPr lang="zh-CN" altLang="zh-CN" b="1" dirty="0">
                <a:solidFill>
                  <a:srgbClr val="E28E0A"/>
                </a:solidFill>
                <a:latin typeface="Arial" panose="020B0604020202090204" pitchFamily="34" charset="0"/>
                <a:ea typeface="黑体" panose="02010609060101010101" charset="-122"/>
                <a:cs typeface="黑体" panose="02010609060101010101" charset="-122"/>
                <a:sym typeface="等线" panose="02010600030101010101" charset="-122"/>
              </a:rPr>
              <a:t>化学气体</a:t>
            </a:r>
            <a:r>
              <a:rPr lang="zh-CN" altLang="zh-CN" b="1" dirty="0">
                <a:solidFill>
                  <a:srgbClr val="262626"/>
                </a:solidFill>
                <a:latin typeface="Arial" panose="020B0604020202090204" pitchFamily="34" charset="0"/>
                <a:ea typeface="黑体" panose="02010609060101010101" charset="-122"/>
                <a:cs typeface="黑体" panose="02010609060101010101" charset="-122"/>
                <a:sym typeface="等线" panose="02010600030101010101" charset="-122"/>
              </a:rPr>
              <a:t>污染、</a:t>
            </a:r>
            <a:r>
              <a:rPr lang="zh-CN" altLang="zh-CN" b="1" dirty="0">
                <a:solidFill>
                  <a:srgbClr val="E28E0A"/>
                </a:solidFill>
                <a:latin typeface="Arial" panose="020B0604020202090204" pitchFamily="34" charset="0"/>
                <a:ea typeface="黑体" panose="02010609060101010101" charset="-122"/>
                <a:cs typeface="黑体" panose="02010609060101010101" charset="-122"/>
                <a:sym typeface="等线" panose="02010600030101010101" charset="-122"/>
              </a:rPr>
              <a:t>缺氧</a:t>
            </a:r>
            <a:r>
              <a:rPr lang="zh-CN" altLang="zh-CN" b="1" dirty="0">
                <a:solidFill>
                  <a:srgbClr val="262626"/>
                </a:solidFill>
                <a:latin typeface="Arial" panose="020B0604020202090204" pitchFamily="34" charset="0"/>
                <a:ea typeface="黑体" panose="02010609060101010101" charset="-122"/>
                <a:cs typeface="黑体" panose="02010609060101010101" charset="-122"/>
                <a:sym typeface="等线" panose="02010600030101010101" charset="-122"/>
              </a:rPr>
              <a:t>性污染和空间</a:t>
            </a:r>
            <a:r>
              <a:rPr lang="zh-CN" altLang="zh-CN" b="1" dirty="0">
                <a:solidFill>
                  <a:srgbClr val="E28E0A"/>
                </a:solidFill>
                <a:latin typeface="Arial" panose="020B0604020202090204" pitchFamily="34" charset="0"/>
                <a:ea typeface="黑体" panose="02010609060101010101" charset="-122"/>
                <a:cs typeface="黑体" panose="02010609060101010101" charset="-122"/>
                <a:sym typeface="等线" panose="02010600030101010101" charset="-122"/>
              </a:rPr>
              <a:t>异味</a:t>
            </a:r>
            <a:r>
              <a:rPr lang="zh-CN" altLang="zh-CN" b="1" dirty="0">
                <a:solidFill>
                  <a:srgbClr val="262626"/>
                </a:solidFill>
                <a:latin typeface="Arial" panose="020B0604020202090204" pitchFamily="34" charset="0"/>
                <a:ea typeface="黑体" panose="02010609060101010101" charset="-122"/>
                <a:cs typeface="黑体" panose="02010609060101010101" charset="-122"/>
                <a:sym typeface="等线" panose="02010600030101010101" charset="-122"/>
              </a:rPr>
              <a:t>的方案和产品</a:t>
            </a:r>
            <a:endParaRPr lang="zh-CN" altLang="zh-CN" b="1" dirty="0">
              <a:solidFill>
                <a:srgbClr val="262626"/>
              </a:solidFill>
              <a:latin typeface="Arial" panose="020B0604020202090204" pitchFamily="34" charset="0"/>
              <a:ea typeface="黑体" panose="02010609060101010101" charset="-122"/>
              <a:cs typeface="黑体" panose="02010609060101010101" charset="-122"/>
              <a:sym typeface="等线" panose="02010600030101010101" charset="-122"/>
            </a:endParaRPr>
          </a:p>
        </p:txBody>
      </p:sp>
      <p:sp>
        <p:nvSpPr>
          <p:cNvPr id="46124" name="文本框 44"/>
          <p:cNvSpPr txBox="1"/>
          <p:nvPr/>
        </p:nvSpPr>
        <p:spPr>
          <a:xfrm>
            <a:off x="1477645" y="2020570"/>
            <a:ext cx="1844040" cy="368300"/>
          </a:xfrm>
          <a:prstGeom prst="rect">
            <a:avLst/>
          </a:prstGeom>
          <a:noFill/>
          <a:ln w="9525">
            <a:noFill/>
          </a:ln>
        </p:spPr>
        <p:txBody>
          <a:bodyPr anchor="t" anchorCtr="0">
            <a:spAutoFit/>
          </a:bodyPr>
          <a:lstStyle/>
          <a:p>
            <a:r>
              <a:rPr lang="zh-CN" altLang="zh-CN" b="1" dirty="0">
                <a:solidFill>
                  <a:srgbClr val="E28E0A"/>
                </a:solidFill>
                <a:latin typeface="Arial" panose="020B0604020202090204" pitchFamily="34" charset="0"/>
                <a:ea typeface="黑体" panose="02010609060101010101" charset="-122"/>
                <a:cs typeface="黑体" panose="02010609060101010101" charset="-122"/>
              </a:rPr>
              <a:t>集多功能于一体</a:t>
            </a:r>
            <a:endParaRPr lang="zh-CN" altLang="zh-CN" b="1" dirty="0">
              <a:solidFill>
                <a:srgbClr val="E28E0A"/>
              </a:solidFill>
              <a:latin typeface="Arial" panose="020B0604020202090204" pitchFamily="34" charset="0"/>
              <a:ea typeface="黑体" panose="02010609060101010101" charset="-122"/>
              <a:cs typeface="黑体" panose="02010609060101010101" charset="-122"/>
            </a:endParaRPr>
          </a:p>
        </p:txBody>
      </p:sp>
      <p:sp>
        <p:nvSpPr>
          <p:cNvPr id="46125" name="文本框 47"/>
          <p:cNvSpPr txBox="1"/>
          <p:nvPr/>
        </p:nvSpPr>
        <p:spPr>
          <a:xfrm>
            <a:off x="1477645" y="2303780"/>
            <a:ext cx="4368800" cy="1209675"/>
          </a:xfrm>
          <a:prstGeom prst="rect">
            <a:avLst/>
          </a:prstGeom>
          <a:noFill/>
          <a:ln w="9525">
            <a:noFill/>
          </a:ln>
        </p:spPr>
        <p:txBody>
          <a:bodyPr anchor="t" anchorCtr="0">
            <a:spAutoFit/>
          </a:bodyPr>
          <a:lstStyle/>
          <a:p>
            <a:pPr algn="just">
              <a:lnSpc>
                <a:spcPct val="130000"/>
              </a:lnSpc>
            </a:pPr>
            <a:r>
              <a:rPr lang="zh-CN" altLang="en-US" sz="1400" dirty="0">
                <a:solidFill>
                  <a:srgbClr val="262626"/>
                </a:solidFill>
                <a:latin typeface="Arial" panose="020B0604020202090204" pitchFamily="34" charset="0"/>
                <a:ea typeface="黑体" panose="02010609060101010101" charset="-122"/>
                <a:cs typeface="黑体" panose="02010609060101010101" charset="-122"/>
              </a:rPr>
              <a:t>国内首创集温控、新风、空气消毒、空气净化、空气监测于一体的空气环境机，被中关村在线评选为</a:t>
            </a:r>
            <a:r>
              <a:rPr lang="en-US" altLang="zh-CN" sz="1400" dirty="0">
                <a:solidFill>
                  <a:srgbClr val="262626"/>
                </a:solidFill>
                <a:latin typeface="Arial" panose="020B0604020202090204" pitchFamily="34" charset="0"/>
                <a:ea typeface="黑体" panose="02010609060101010101" charset="-122"/>
                <a:cs typeface="黑体" panose="02010609060101010101" charset="-122"/>
              </a:rPr>
              <a:t>2020</a:t>
            </a:r>
            <a:r>
              <a:rPr lang="zh-CN" altLang="en-US" sz="1400" dirty="0">
                <a:solidFill>
                  <a:srgbClr val="262626"/>
                </a:solidFill>
                <a:latin typeface="Arial" panose="020B0604020202090204" pitchFamily="34" charset="0"/>
                <a:ea typeface="黑体" panose="02010609060101010101" charset="-122"/>
                <a:cs typeface="黑体" panose="02010609060101010101" charset="-122"/>
              </a:rPr>
              <a:t>年度行业创新奖，苏宁、天猫、京东将其列为新品类推荐</a:t>
            </a:r>
            <a:endParaRPr lang="zh-CN" altLang="en-US" sz="1400" dirty="0">
              <a:solidFill>
                <a:srgbClr val="262626"/>
              </a:solidFill>
              <a:latin typeface="Arial" panose="020B0604020202090204" pitchFamily="34" charset="0"/>
              <a:ea typeface="黑体" panose="02010609060101010101" charset="-122"/>
              <a:cs typeface="黑体" panose="02010609060101010101" charset="-122"/>
            </a:endParaRPr>
          </a:p>
        </p:txBody>
      </p:sp>
      <p:sp>
        <p:nvSpPr>
          <p:cNvPr id="46127" name="文本框 48"/>
          <p:cNvSpPr txBox="1"/>
          <p:nvPr/>
        </p:nvSpPr>
        <p:spPr>
          <a:xfrm>
            <a:off x="6593840" y="2018665"/>
            <a:ext cx="1788795" cy="368300"/>
          </a:xfrm>
          <a:prstGeom prst="rect">
            <a:avLst/>
          </a:prstGeom>
          <a:noFill/>
          <a:ln w="9525">
            <a:noFill/>
          </a:ln>
        </p:spPr>
        <p:txBody>
          <a:bodyPr anchor="t" anchorCtr="0">
            <a:spAutoFit/>
          </a:bodyPr>
          <a:lstStyle/>
          <a:p>
            <a:pPr algn="l"/>
            <a:r>
              <a:rPr lang="zh-CN" altLang="zh-CN" b="1" dirty="0">
                <a:solidFill>
                  <a:srgbClr val="E28E0A"/>
                </a:solidFill>
                <a:latin typeface="Arial" panose="020B0604020202090204" pitchFamily="34" charset="0"/>
                <a:ea typeface="黑体" panose="02010609060101010101" charset="-122"/>
                <a:cs typeface="黑体" panose="02010609060101010101" charset="-122"/>
              </a:rPr>
              <a:t>技术自主</a:t>
            </a:r>
            <a:endParaRPr lang="zh-CN" altLang="zh-CN" b="1" dirty="0">
              <a:solidFill>
                <a:srgbClr val="E28E0A"/>
              </a:solidFill>
              <a:latin typeface="Arial" panose="020B0604020202090204" pitchFamily="34" charset="0"/>
              <a:ea typeface="黑体" panose="02010609060101010101" charset="-122"/>
              <a:cs typeface="黑体" panose="02010609060101010101" charset="-122"/>
            </a:endParaRPr>
          </a:p>
        </p:txBody>
      </p:sp>
      <p:sp>
        <p:nvSpPr>
          <p:cNvPr id="46128" name="文本框 49"/>
          <p:cNvSpPr txBox="1"/>
          <p:nvPr/>
        </p:nvSpPr>
        <p:spPr>
          <a:xfrm>
            <a:off x="6593840" y="2277110"/>
            <a:ext cx="4190365" cy="1209675"/>
          </a:xfrm>
          <a:prstGeom prst="rect">
            <a:avLst/>
          </a:prstGeom>
          <a:noFill/>
          <a:ln w="9525">
            <a:noFill/>
          </a:ln>
        </p:spPr>
        <p:txBody>
          <a:bodyPr anchor="t" anchorCtr="0">
            <a:spAutoFit/>
          </a:bodyPr>
          <a:lstStyle/>
          <a:p>
            <a:pPr algn="just">
              <a:lnSpc>
                <a:spcPct val="130000"/>
              </a:lnSpc>
            </a:pPr>
            <a:r>
              <a:rPr lang="zh-CN" altLang="en-US" sz="1400" dirty="0">
                <a:solidFill>
                  <a:srgbClr val="262626"/>
                </a:solidFill>
                <a:latin typeface="Arial" panose="020B0604020202090204" pitchFamily="34" charset="0"/>
                <a:ea typeface="黑体" panose="02010609060101010101" charset="-122"/>
                <a:cs typeface="黑体" panose="02010609060101010101" charset="-122"/>
              </a:rPr>
              <a:t>自主开发的“多维相控”技术，利用大数据、</a:t>
            </a:r>
            <a:r>
              <a:rPr lang="en-US" altLang="zh-CN" sz="1400" dirty="0">
                <a:solidFill>
                  <a:srgbClr val="262626"/>
                </a:solidFill>
                <a:latin typeface="Arial" panose="020B0604020202090204" pitchFamily="34" charset="0"/>
                <a:ea typeface="黑体" panose="02010609060101010101" charset="-122"/>
                <a:cs typeface="Arial" panose="020B0604020202090204" pitchFamily="34" charset="0"/>
              </a:rPr>
              <a:t>AIOT</a:t>
            </a:r>
            <a:r>
              <a:rPr lang="zh-CN" altLang="en-US" sz="1400" dirty="0">
                <a:solidFill>
                  <a:srgbClr val="262626"/>
                </a:solidFill>
                <a:latin typeface="Arial" panose="020B0604020202090204" pitchFamily="34" charset="0"/>
                <a:ea typeface="黑体" panose="02010609060101010101" charset="-122"/>
                <a:cs typeface="黑体" panose="02010609060101010101" charset="-122"/>
              </a:rPr>
              <a:t>和高精度传感器技术，实时监测室内空气温度、湿度、</a:t>
            </a:r>
            <a:r>
              <a:rPr lang="en-US" altLang="zh-CN" sz="1400" dirty="0">
                <a:solidFill>
                  <a:srgbClr val="262626"/>
                </a:solidFill>
                <a:latin typeface="Arial" panose="020B0604020202090204" pitchFamily="34" charset="0"/>
                <a:ea typeface="黑体" panose="02010609060101010101" charset="-122"/>
                <a:cs typeface="Arial" panose="020B0604020202090204" pitchFamily="34" charset="0"/>
              </a:rPr>
              <a:t>PM</a:t>
            </a:r>
            <a:r>
              <a:rPr lang="en-US" altLang="zh-CN" sz="1400" dirty="0">
                <a:solidFill>
                  <a:srgbClr val="262626"/>
                </a:solidFill>
                <a:latin typeface="Arial" panose="020B0604020202090204" pitchFamily="34" charset="0"/>
                <a:ea typeface="黑体" panose="02010609060101010101" charset="-122"/>
                <a:cs typeface="黑体" panose="02010609060101010101" charset="-122"/>
              </a:rPr>
              <a:t>2.5</a:t>
            </a:r>
            <a:r>
              <a:rPr lang="zh-CN" altLang="en-US" sz="1400" dirty="0">
                <a:solidFill>
                  <a:srgbClr val="262626"/>
                </a:solidFill>
                <a:latin typeface="Arial" panose="020B0604020202090204" pitchFamily="34" charset="0"/>
                <a:ea typeface="黑体" panose="02010609060101010101" charset="-122"/>
                <a:cs typeface="黑体" panose="02010609060101010101" charset="-122"/>
              </a:rPr>
              <a:t>、甲醛、</a:t>
            </a:r>
            <a:r>
              <a:rPr lang="en-US" altLang="zh-CN" sz="1400" dirty="0">
                <a:solidFill>
                  <a:srgbClr val="262626"/>
                </a:solidFill>
                <a:latin typeface="Arial" panose="020B0604020202090204" pitchFamily="34" charset="0"/>
                <a:ea typeface="黑体" panose="02010609060101010101" charset="-122"/>
                <a:cs typeface="Arial" panose="020B0604020202090204" pitchFamily="34" charset="0"/>
              </a:rPr>
              <a:t>CO</a:t>
            </a:r>
            <a:r>
              <a:rPr lang="en-US" altLang="zh-CN" sz="1400" dirty="0">
                <a:solidFill>
                  <a:srgbClr val="262626"/>
                </a:solidFill>
                <a:latin typeface="Arial" panose="020B0604020202090204" pitchFamily="34" charset="0"/>
                <a:ea typeface="黑体" panose="02010609060101010101" charset="-122"/>
                <a:cs typeface="黑体" panose="02010609060101010101" charset="-122"/>
              </a:rPr>
              <a:t>₂</a:t>
            </a:r>
            <a:r>
              <a:rPr lang="zh-CN" altLang="en-US" sz="1400" dirty="0">
                <a:solidFill>
                  <a:srgbClr val="262626"/>
                </a:solidFill>
                <a:latin typeface="Arial" panose="020B0604020202090204" pitchFamily="34" charset="0"/>
                <a:ea typeface="黑体" panose="02010609060101010101" charset="-122"/>
                <a:cs typeface="黑体" panose="02010609060101010101" charset="-122"/>
              </a:rPr>
              <a:t>、</a:t>
            </a:r>
            <a:r>
              <a:rPr lang="en-US" altLang="zh-CN" sz="1400" dirty="0">
                <a:solidFill>
                  <a:srgbClr val="262626"/>
                </a:solidFill>
                <a:latin typeface="Arial" panose="020B0604020202090204" pitchFamily="34" charset="0"/>
                <a:ea typeface="黑体" panose="02010609060101010101" charset="-122"/>
                <a:cs typeface="Arial" panose="020B0604020202090204" pitchFamily="34" charset="0"/>
              </a:rPr>
              <a:t>TVOC</a:t>
            </a:r>
            <a:r>
              <a:rPr lang="zh-CN" altLang="en-US" sz="1400" dirty="0">
                <a:solidFill>
                  <a:srgbClr val="262626"/>
                </a:solidFill>
                <a:latin typeface="Arial" panose="020B0604020202090204" pitchFamily="34" charset="0"/>
                <a:ea typeface="黑体" panose="02010609060101010101" charset="-122"/>
                <a:cs typeface="黑体" panose="02010609060101010101" charset="-122"/>
              </a:rPr>
              <a:t>，通过调用和调节功能模块实现自适应智能运行</a:t>
            </a:r>
            <a:endParaRPr lang="zh-CN" altLang="en-US" sz="1400" dirty="0">
              <a:solidFill>
                <a:srgbClr val="262626"/>
              </a:solidFill>
              <a:latin typeface="Arial" panose="020B0604020202090204" pitchFamily="34" charset="0"/>
              <a:ea typeface="黑体" panose="02010609060101010101" charset="-122"/>
              <a:cs typeface="黑体" panose="02010609060101010101" charset="-122"/>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70"/>
          <p:cNvSpPr/>
          <p:nvPr/>
        </p:nvSpPr>
        <p:spPr>
          <a:xfrm>
            <a:off x="7243445" y="4067810"/>
            <a:ext cx="890270" cy="881380"/>
          </a:xfrm>
          <a:prstGeom prst="ellipse">
            <a:avLst/>
          </a:prstGeom>
          <a:solidFill>
            <a:srgbClr val="E08F08"/>
          </a:solidFill>
          <a:ln w="6350" cap="flat">
            <a:noFill/>
            <a:prstDash val="solid"/>
            <a:miter lim="800000"/>
          </a:ln>
          <a:effectLst/>
        </p:spPr>
        <p:txBody>
          <a:bodyPr wrap="square" lIns="45719" tIns="45719" rIns="45719" bIns="45719" numCol="1" anchor="t">
            <a:noAutofit/>
          </a:bodyPr>
          <a:lstStyle/>
          <a:p>
            <a:endParaRPr dirty="0">
              <a:latin typeface="Arial" panose="020B0604020202090204" pitchFamily="34" charset="0"/>
              <a:ea typeface="黑体" panose="02010609060101010101" charset="-122"/>
            </a:endParaRPr>
          </a:p>
        </p:txBody>
      </p:sp>
      <p:sp>
        <p:nvSpPr>
          <p:cNvPr id="2" name="标题 1"/>
          <p:cNvSpPr>
            <a:spLocks noGrp="1"/>
          </p:cNvSpPr>
          <p:nvPr/>
        </p:nvSpPr>
        <p:spPr>
          <a:xfrm>
            <a:off x="1472565" y="93599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2400" b="1" dirty="0">
                <a:solidFill>
                  <a:srgbClr val="E18F08"/>
                </a:solidFill>
                <a:latin typeface="Arial" panose="020B0604020202090204" pitchFamily="34" charset="0"/>
                <a:ea typeface="黑体" panose="02010609060101010101" charset="-122"/>
                <a:cs typeface="+mn-cs"/>
                <a:sym typeface="+mn-ea"/>
              </a:rPr>
              <a:t>室内空气环境机</a:t>
            </a:r>
            <a:endParaRPr sz="2400" b="1" dirty="0">
              <a:solidFill>
                <a:srgbClr val="E18F08"/>
              </a:solidFill>
              <a:latin typeface="Arial" panose="020B0604020202090204" pitchFamily="34" charset="0"/>
              <a:ea typeface="黑体" panose="02010609060101010101" charset="-122"/>
              <a:cs typeface="+mn-cs"/>
              <a:sym typeface="+mn-ea"/>
            </a:endParaRPr>
          </a:p>
        </p:txBody>
      </p:sp>
      <p:sp>
        <p:nvSpPr>
          <p:cNvPr id="4"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dirty="0">
                <a:latin typeface="Arial" panose="020B0604020202090204" pitchFamily="34" charset="0"/>
                <a:ea typeface="黑体" panose="02010609060101010101" charset="-122"/>
                <a:cs typeface="+mn-cs"/>
                <a:sym typeface="+mn-ea"/>
              </a:rPr>
              <a:t>八、室内空气环境业务</a:t>
            </a:r>
            <a:endParaRPr sz="3200" b="1" dirty="0">
              <a:latin typeface="Arial" panose="020B0604020202090204" pitchFamily="34" charset="0"/>
              <a:ea typeface="黑体" panose="02010609060101010101" charset="-122"/>
              <a:cs typeface="+mn-cs"/>
              <a:sym typeface="+mn-ea"/>
            </a:endParaRPr>
          </a:p>
        </p:txBody>
      </p:sp>
      <p:grpSp>
        <p:nvGrpSpPr>
          <p:cNvPr id="2142" name="图片 1"/>
          <p:cNvGrpSpPr/>
          <p:nvPr/>
        </p:nvGrpSpPr>
        <p:grpSpPr>
          <a:xfrm>
            <a:off x="1478280" y="1880235"/>
            <a:ext cx="3618865" cy="3414395"/>
            <a:chOff x="0" y="0"/>
            <a:chExt cx="4363720" cy="4117340"/>
          </a:xfrm>
        </p:grpSpPr>
        <p:sp>
          <p:nvSpPr>
            <p:cNvPr id="2140" name="矩形"/>
            <p:cNvSpPr/>
            <p:nvPr/>
          </p:nvSpPr>
          <p:spPr>
            <a:xfrm>
              <a:off x="0" y="0"/>
              <a:ext cx="4363721" cy="4117341"/>
            </a:xfrm>
            <a:prstGeom prst="rect">
              <a:avLst/>
            </a:prstGeom>
            <a:solidFill>
              <a:srgbClr val="FFFFFF"/>
            </a:solidFill>
            <a:ln w="12700" cap="flat">
              <a:noFill/>
              <a:miter lim="400000"/>
            </a:ln>
            <a:effectLst/>
          </p:spPr>
          <p:txBody>
            <a:bodyPr wrap="square" lIns="45719" tIns="45719" rIns="45719" bIns="45719" numCol="1" anchor="ctr">
              <a:noAutofit/>
            </a:bodyPr>
            <a:lstStyle/>
            <a:p>
              <a:endParaRPr dirty="0">
                <a:latin typeface="思源黑体 CN Regular" panose="020B0500000000000000" pitchFamily="34" charset="-122"/>
                <a:ea typeface="黑体" panose="02010609060101010101" charset="-122"/>
              </a:endParaRPr>
            </a:p>
          </p:txBody>
        </p:sp>
        <p:pic>
          <p:nvPicPr>
            <p:cNvPr id="2141" name="image283.png" descr="image283.png"/>
            <p:cNvPicPr>
              <a:picLocks noChangeAspect="1"/>
            </p:cNvPicPr>
            <p:nvPr/>
          </p:nvPicPr>
          <p:blipFill>
            <a:blip r:embed="rId1" cstate="screen"/>
            <a:stretch>
              <a:fillRect/>
            </a:stretch>
          </p:blipFill>
          <p:spPr>
            <a:xfrm>
              <a:off x="0" y="0"/>
              <a:ext cx="4363721" cy="4117341"/>
            </a:xfrm>
            <a:prstGeom prst="rect">
              <a:avLst/>
            </a:prstGeom>
            <a:ln w="12700" cap="flat">
              <a:noFill/>
              <a:miter lim="400000"/>
              <a:headEnd/>
              <a:tailEnd/>
            </a:ln>
            <a:effectLst/>
          </p:spPr>
        </p:pic>
      </p:grpSp>
      <p:sp>
        <p:nvSpPr>
          <p:cNvPr id="2112" name="文本框 37"/>
          <p:cNvSpPr txBox="1"/>
          <p:nvPr/>
        </p:nvSpPr>
        <p:spPr>
          <a:xfrm>
            <a:off x="6064885" y="1623060"/>
            <a:ext cx="4616450" cy="1736090"/>
          </a:xfrm>
          <a:prstGeom prst="rect">
            <a:avLst/>
          </a:prstGeom>
          <a:noFill/>
          <a:ln w="12700" cap="flat">
            <a:noFill/>
            <a:miter lim="400000"/>
          </a:ln>
          <a:effectLst/>
        </p:spPr>
        <p:txBody>
          <a:bodyPr wrap="square" lIns="45719" tIns="45719" rIns="45719" bIns="45719" numCol="1" anchor="t">
            <a:spAutoFit/>
          </a:bodyPr>
          <a:lstStyle/>
          <a:p>
            <a:pPr eaLnBrk="1">
              <a:lnSpc>
                <a:spcPct val="150000"/>
              </a:lnSpc>
              <a:defRPr sz="1500">
                <a:latin typeface="+mn-lt"/>
                <a:ea typeface="+mn-ea"/>
                <a:cs typeface="+mn-cs"/>
                <a:sym typeface="阿里巴巴普惠体 R" panose="00020600040101010101" charset="-122"/>
              </a:defRPr>
            </a:pPr>
            <a:r>
              <a:rPr sz="1800" dirty="0">
                <a:solidFill>
                  <a:schemeClr val="tx1">
                    <a:lumMod val="75000"/>
                    <a:lumOff val="2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空气环境机是专门</a:t>
            </a:r>
            <a:r>
              <a:rPr lang="zh-CN" sz="1800" dirty="0">
                <a:solidFill>
                  <a:schemeClr val="tx1">
                    <a:lumMod val="75000"/>
                    <a:lumOff val="2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为</a:t>
            </a:r>
            <a:r>
              <a:rPr sz="1800" dirty="0">
                <a:solidFill>
                  <a:schemeClr val="tx1">
                    <a:lumMod val="75000"/>
                    <a:lumOff val="2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人员密集的</a:t>
            </a:r>
            <a:r>
              <a:rPr lang="zh-CN" sz="1800" dirty="0">
                <a:solidFill>
                  <a:schemeClr val="tx1">
                    <a:lumMod val="75000"/>
                    <a:lumOff val="2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室内</a:t>
            </a:r>
            <a:r>
              <a:rPr sz="1800" dirty="0">
                <a:solidFill>
                  <a:schemeClr val="tx1">
                    <a:lumMod val="75000"/>
                    <a:lumOff val="2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空间</a:t>
            </a:r>
            <a:r>
              <a:rPr lang="zh-CN" sz="1800" dirty="0">
                <a:solidFill>
                  <a:schemeClr val="tx1">
                    <a:lumMod val="75000"/>
                    <a:lumOff val="2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a:t>
            </a:r>
            <a:r>
              <a:rPr sz="1800" dirty="0">
                <a:solidFill>
                  <a:schemeClr val="tx1">
                    <a:lumMod val="75000"/>
                    <a:lumOff val="2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量身定制的一体化空气环境控制产品</a:t>
            </a:r>
            <a:r>
              <a:rPr lang="zh-CN" sz="1800" dirty="0">
                <a:solidFill>
                  <a:schemeClr val="tx1">
                    <a:lumMod val="75000"/>
                    <a:lumOff val="2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a:t>
            </a:r>
            <a:r>
              <a:rPr sz="1800" dirty="0">
                <a:solidFill>
                  <a:schemeClr val="tx1">
                    <a:lumMod val="75000"/>
                    <a:lumOff val="2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通过智能管控中心深度调节空气温度、湿度、含氧量及洁净度，持续改善室内空气环境</a:t>
            </a:r>
            <a:r>
              <a:rPr lang="zh-CN" sz="1800" dirty="0">
                <a:solidFill>
                  <a:schemeClr val="tx1">
                    <a:lumMod val="75000"/>
                    <a:lumOff val="2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rPr>
              <a:t>质量。</a:t>
            </a:r>
            <a:endParaRPr lang="zh-CN" sz="1800" dirty="0">
              <a:solidFill>
                <a:schemeClr val="tx1">
                  <a:lumMod val="75000"/>
                  <a:lumOff val="25000"/>
                </a:schemeClr>
              </a:solidFill>
              <a:latin typeface="Arial" panose="020B0604020202090204" pitchFamily="34" charset="0"/>
              <a:ea typeface="黑体" panose="02010609060101010101" charset="-122"/>
              <a:cs typeface="黑体" panose="02010609060101010101" charset="-122"/>
              <a:sym typeface="思源黑体 CN Regular" panose="020B0500000000000000" pitchFamily="34" charset="-122"/>
            </a:endParaRPr>
          </a:p>
        </p:txBody>
      </p:sp>
      <p:sp>
        <p:nvSpPr>
          <p:cNvPr id="2113" name="Oval 9"/>
          <p:cNvSpPr/>
          <p:nvPr/>
        </p:nvSpPr>
        <p:spPr>
          <a:xfrm>
            <a:off x="6064885" y="4067810"/>
            <a:ext cx="890270" cy="884555"/>
          </a:xfrm>
          <a:prstGeom prst="ellipse">
            <a:avLst/>
          </a:prstGeom>
          <a:solidFill>
            <a:srgbClr val="00347F"/>
          </a:solidFill>
          <a:ln w="6350" cap="flat">
            <a:noFill/>
            <a:prstDash val="solid"/>
            <a:miter lim="800000"/>
          </a:ln>
          <a:effectLst/>
        </p:spPr>
        <p:txBody>
          <a:bodyPr wrap="square" lIns="45719" tIns="45719" rIns="45719" bIns="45719" numCol="1" anchor="t">
            <a:noAutofit/>
          </a:bodyPr>
          <a:lstStyle/>
          <a:p>
            <a:endParaRPr dirty="0">
              <a:latin typeface="思源黑体 CN Regular" panose="020B0500000000000000" pitchFamily="34" charset="-122"/>
              <a:ea typeface="黑体" panose="02010609060101010101" charset="-122"/>
            </a:endParaRPr>
          </a:p>
        </p:txBody>
      </p:sp>
      <p:sp>
        <p:nvSpPr>
          <p:cNvPr id="2116" name="Oval 29"/>
          <p:cNvSpPr/>
          <p:nvPr/>
        </p:nvSpPr>
        <p:spPr>
          <a:xfrm>
            <a:off x="8422005" y="4067810"/>
            <a:ext cx="890270" cy="884555"/>
          </a:xfrm>
          <a:prstGeom prst="ellipse">
            <a:avLst/>
          </a:prstGeom>
          <a:solidFill>
            <a:srgbClr val="00347F"/>
          </a:solidFill>
          <a:ln w="12700" cap="flat">
            <a:noFill/>
            <a:miter lim="400000"/>
          </a:ln>
          <a:effectLst/>
        </p:spPr>
        <p:txBody>
          <a:bodyPr wrap="square" lIns="45719" tIns="45719" rIns="45719" bIns="45719" numCol="1" anchor="t">
            <a:noAutofit/>
          </a:bodyPr>
          <a:lstStyle/>
          <a:p>
            <a:endParaRPr dirty="0">
              <a:latin typeface="思源黑体 CN Regular" panose="020B0500000000000000" pitchFamily="34" charset="-122"/>
              <a:ea typeface="黑体" panose="02010609060101010101" charset="-122"/>
            </a:endParaRPr>
          </a:p>
        </p:txBody>
      </p:sp>
      <p:sp>
        <p:nvSpPr>
          <p:cNvPr id="2122" name="Oval 70"/>
          <p:cNvSpPr/>
          <p:nvPr/>
        </p:nvSpPr>
        <p:spPr>
          <a:xfrm>
            <a:off x="9600565" y="4069080"/>
            <a:ext cx="890270" cy="881380"/>
          </a:xfrm>
          <a:prstGeom prst="ellipse">
            <a:avLst/>
          </a:prstGeom>
          <a:solidFill>
            <a:srgbClr val="E08F08"/>
          </a:solidFill>
          <a:ln w="6350" cap="flat">
            <a:noFill/>
            <a:prstDash val="solid"/>
            <a:miter lim="800000"/>
          </a:ln>
          <a:effectLst/>
        </p:spPr>
        <p:txBody>
          <a:bodyPr wrap="square" lIns="45719" tIns="45719" rIns="45719" bIns="45719" numCol="1" anchor="t">
            <a:noAutofit/>
          </a:bodyPr>
          <a:lstStyle/>
          <a:p>
            <a:endParaRPr dirty="0">
              <a:latin typeface="思源黑体 CN Regular" panose="020B0500000000000000" pitchFamily="34" charset="-122"/>
              <a:ea typeface="黑体" panose="02010609060101010101" charset="-122"/>
            </a:endParaRPr>
          </a:p>
        </p:txBody>
      </p:sp>
      <p:sp>
        <p:nvSpPr>
          <p:cNvPr id="2125" name="文本框 33"/>
          <p:cNvSpPr txBox="1"/>
          <p:nvPr/>
        </p:nvSpPr>
        <p:spPr>
          <a:xfrm>
            <a:off x="6114415" y="5096510"/>
            <a:ext cx="790575" cy="305435"/>
          </a:xfrm>
          <a:prstGeom prst="rect">
            <a:avLst/>
          </a:prstGeom>
          <a:noFill/>
          <a:ln w="12700" cap="flat">
            <a:noFill/>
            <a:miter lim="400000"/>
          </a:ln>
          <a:effectLst/>
        </p:spPr>
        <p:txBody>
          <a:bodyPr wrap="square" lIns="45719" tIns="45719" rIns="45719" bIns="45719" numCol="1" anchor="t">
            <a:spAutoFit/>
          </a:bodyPr>
          <a:lstStyle>
            <a:lvl1pPr>
              <a:defRPr sz="1300" b="1">
                <a:solidFill>
                  <a:schemeClr val="accent1"/>
                </a:solidFill>
                <a:effectLst>
                  <a:outerShdw blurRad="38100" dist="25400" dir="5400000" rotWithShape="0">
                    <a:srgbClr val="6E747A">
                      <a:alpha val="43000"/>
                    </a:srgbClr>
                  </a:outerShdw>
                </a:effectLst>
                <a:latin typeface="+mn-lt"/>
                <a:ea typeface="+mn-ea"/>
                <a:cs typeface="+mn-cs"/>
                <a:sym typeface="阿里巴巴普惠体 R" panose="00020600040101010101" charset="-122"/>
              </a:defRPr>
            </a:lvl1pPr>
          </a:lstStyle>
          <a:p>
            <a:pPr algn="ctr"/>
            <a:r>
              <a:rPr lang="zh-CN" altLang="en-US" sz="1400" dirty="0" smtClean="0">
                <a:solidFill>
                  <a:srgbClr val="1F468A"/>
                </a:solidFill>
                <a:effectLst/>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rPr>
              <a:t>温度</a:t>
            </a:r>
            <a:endParaRPr lang="zh-CN" altLang="en-US" sz="1400" dirty="0" smtClean="0">
              <a:solidFill>
                <a:srgbClr val="1F468A"/>
              </a:solidFill>
              <a:effectLst/>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2126" name="文本框 36"/>
          <p:cNvSpPr txBox="1"/>
          <p:nvPr/>
        </p:nvSpPr>
        <p:spPr>
          <a:xfrm>
            <a:off x="7343140" y="5081270"/>
            <a:ext cx="790575" cy="305435"/>
          </a:xfrm>
          <a:prstGeom prst="rect">
            <a:avLst/>
          </a:prstGeom>
          <a:noFill/>
          <a:ln w="12700" cap="flat">
            <a:noFill/>
            <a:miter lim="400000"/>
          </a:ln>
          <a:effectLst/>
        </p:spPr>
        <p:txBody>
          <a:bodyPr wrap="square" lIns="45719" tIns="45719" rIns="45719" bIns="45719" numCol="1" anchor="t">
            <a:spAutoFit/>
          </a:bodyPr>
          <a:lstStyle>
            <a:lvl1pPr algn="just">
              <a:defRPr sz="1300" b="1">
                <a:solidFill>
                  <a:srgbClr val="3A3A3A"/>
                </a:solidFill>
                <a:effectLst>
                  <a:outerShdw blurRad="38100" dist="38100" dir="2700000" rotWithShape="0">
                    <a:srgbClr val="000000">
                      <a:alpha val="43137"/>
                    </a:srgbClr>
                  </a:outerShdw>
                </a:effectLst>
                <a:latin typeface="+mn-lt"/>
                <a:ea typeface="+mn-ea"/>
                <a:cs typeface="+mn-cs"/>
                <a:sym typeface="阿里巴巴普惠体 R" panose="00020600040101010101" charset="-122"/>
              </a:defRPr>
            </a:lvl1pPr>
          </a:lstStyle>
          <a:p>
            <a:pPr algn="ctr"/>
            <a:r>
              <a:rPr lang="zh-CN" altLang="en-US" sz="1400" dirty="0" smtClean="0">
                <a:solidFill>
                  <a:srgbClr val="1F468A"/>
                </a:solidFill>
                <a:effectLst/>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rPr>
              <a:t>湿度</a:t>
            </a:r>
            <a:endParaRPr lang="zh-CN" altLang="en-US" sz="1400" dirty="0" smtClean="0">
              <a:solidFill>
                <a:srgbClr val="1F468A"/>
              </a:solidFill>
              <a:effectLst/>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2127" name="文本框 39"/>
          <p:cNvSpPr txBox="1"/>
          <p:nvPr/>
        </p:nvSpPr>
        <p:spPr>
          <a:xfrm>
            <a:off x="9536748" y="5081270"/>
            <a:ext cx="1017905" cy="305435"/>
          </a:xfrm>
          <a:prstGeom prst="rect">
            <a:avLst/>
          </a:prstGeom>
          <a:noFill/>
          <a:ln w="12700" cap="flat">
            <a:noFill/>
            <a:miter lim="400000"/>
          </a:ln>
          <a:effectLst/>
        </p:spPr>
        <p:txBody>
          <a:bodyPr wrap="square" lIns="45719" tIns="45719" rIns="45719" bIns="45719" numCol="1" anchor="t">
            <a:spAutoFit/>
          </a:bodyPr>
          <a:lstStyle>
            <a:lvl1pPr algn="just">
              <a:defRPr sz="1300" b="1">
                <a:solidFill>
                  <a:srgbClr val="69AB3C"/>
                </a:solidFill>
                <a:effectLst>
                  <a:outerShdw blurRad="38100" dist="38100" dir="2700000" rotWithShape="0">
                    <a:srgbClr val="000000">
                      <a:alpha val="43137"/>
                    </a:srgbClr>
                  </a:outerShdw>
                </a:effectLst>
                <a:latin typeface="+mn-lt"/>
                <a:ea typeface="+mn-ea"/>
                <a:cs typeface="+mn-cs"/>
                <a:sym typeface="阿里巴巴普惠体 R" panose="00020600040101010101" charset="-122"/>
              </a:defRPr>
            </a:lvl1pPr>
          </a:lstStyle>
          <a:p>
            <a:pPr algn="ctr"/>
            <a:r>
              <a:rPr lang="zh-CN" altLang="en-US" sz="1400" dirty="0" smtClean="0">
                <a:solidFill>
                  <a:srgbClr val="1F468A"/>
                </a:solidFill>
                <a:effectLst/>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rPr>
              <a:t>洁净度</a:t>
            </a:r>
            <a:endParaRPr lang="zh-CN" altLang="en-US" sz="1400" dirty="0" smtClean="0">
              <a:solidFill>
                <a:srgbClr val="1F468A"/>
              </a:solidFill>
              <a:effectLst/>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2128" name="文本框 42"/>
          <p:cNvSpPr txBox="1"/>
          <p:nvPr/>
        </p:nvSpPr>
        <p:spPr>
          <a:xfrm>
            <a:off x="8384540" y="5081270"/>
            <a:ext cx="1017905" cy="305435"/>
          </a:xfrm>
          <a:prstGeom prst="rect">
            <a:avLst/>
          </a:prstGeom>
          <a:noFill/>
          <a:ln w="12700" cap="flat">
            <a:noFill/>
            <a:miter lim="400000"/>
          </a:ln>
          <a:effectLst/>
        </p:spPr>
        <p:txBody>
          <a:bodyPr wrap="square" lIns="45719" tIns="45719" rIns="45719" bIns="45719" numCol="1" anchor="t">
            <a:spAutoFit/>
          </a:bodyPr>
          <a:lstStyle>
            <a:lvl1pPr>
              <a:defRPr sz="1300" b="1">
                <a:solidFill>
                  <a:srgbClr val="FFC001"/>
                </a:solidFill>
                <a:effectLst>
                  <a:outerShdw blurRad="38100" dist="38100" dir="2700000" rotWithShape="0">
                    <a:srgbClr val="000000">
                      <a:alpha val="43137"/>
                    </a:srgbClr>
                  </a:outerShdw>
                </a:effectLst>
                <a:latin typeface="+mn-lt"/>
                <a:ea typeface="+mn-ea"/>
                <a:cs typeface="+mn-cs"/>
                <a:sym typeface="阿里巴巴普惠体 R" panose="00020600040101010101" charset="-122"/>
              </a:defRPr>
            </a:lvl1pPr>
          </a:lstStyle>
          <a:p>
            <a:pPr algn="ctr"/>
            <a:r>
              <a:rPr lang="zh-CN" altLang="en-US" sz="1400" dirty="0" smtClean="0">
                <a:solidFill>
                  <a:srgbClr val="1F468A"/>
                </a:solidFill>
                <a:effectLst/>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rPr>
              <a:t>含氧量</a:t>
            </a:r>
            <a:endParaRPr lang="zh-CN" altLang="en-US" sz="1400" dirty="0" smtClean="0">
              <a:solidFill>
                <a:srgbClr val="1F468A"/>
              </a:solidFill>
              <a:effectLst/>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2129" name="文本框 3"/>
          <p:cNvSpPr txBox="1"/>
          <p:nvPr/>
        </p:nvSpPr>
        <p:spPr>
          <a:xfrm>
            <a:off x="6195060" y="4185920"/>
            <a:ext cx="431165" cy="705485"/>
          </a:xfrm>
          <a:prstGeom prst="rect">
            <a:avLst/>
          </a:prstGeom>
          <a:noFill/>
          <a:ln w="12700" cap="flat">
            <a:noFill/>
            <a:miter lim="400000"/>
          </a:ln>
          <a:effectLst/>
        </p:spPr>
        <p:txBody>
          <a:bodyPr wrap="square" lIns="45719" tIns="45719" rIns="45719" bIns="45719" numCol="1" anchor="t">
            <a:spAutoFit/>
          </a:bodyPr>
          <a:lstStyle>
            <a:lvl1pPr>
              <a:defRPr sz="2700" b="1">
                <a:solidFill>
                  <a:srgbClr val="FFFFFF"/>
                </a:solidFill>
                <a:effectLst>
                  <a:outerShdw blurRad="38100" dist="38100" dir="2700000" rotWithShape="0">
                    <a:srgbClr val="000000">
                      <a:alpha val="43137"/>
                    </a:srgbClr>
                  </a:outerShdw>
                </a:effectLst>
                <a:latin typeface="+mn-lt"/>
                <a:ea typeface="+mn-ea"/>
                <a:cs typeface="+mn-cs"/>
                <a:sym typeface="阿里巴巴普惠体 R" panose="00020600040101010101" charset="-122"/>
              </a:defRPr>
            </a:lvl1pPr>
          </a:lstStyle>
          <a:p>
            <a:r>
              <a:rPr sz="4000" dirty="0">
                <a:effectLst/>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rPr>
              <a:t>℃</a:t>
            </a:r>
            <a:endParaRPr sz="4000" dirty="0">
              <a:effectLst/>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endParaRPr>
          </a:p>
        </p:txBody>
      </p:sp>
      <p:grpSp>
        <p:nvGrpSpPr>
          <p:cNvPr id="2137" name="组合 21"/>
          <p:cNvGrpSpPr/>
          <p:nvPr/>
        </p:nvGrpSpPr>
        <p:grpSpPr>
          <a:xfrm>
            <a:off x="9777095" y="4144010"/>
            <a:ext cx="546100" cy="679450"/>
            <a:chOff x="0" y="0"/>
            <a:chExt cx="427316" cy="585254"/>
          </a:xfrm>
        </p:grpSpPr>
        <p:sp>
          <p:nvSpPr>
            <p:cNvPr id="2134" name="十字星 13"/>
            <p:cNvSpPr/>
            <p:nvPr/>
          </p:nvSpPr>
          <p:spPr>
            <a:xfrm>
              <a:off x="-1" y="122508"/>
              <a:ext cx="316594" cy="462747"/>
            </a:xfrm>
            <a:prstGeom prst="star4">
              <a:avLst>
                <a:gd name="adj" fmla="val 12500"/>
              </a:avLst>
            </a:prstGeom>
            <a:solidFill>
              <a:srgbClr val="FFFFFF"/>
            </a:solidFill>
            <a:ln w="12700" cap="flat">
              <a:noFill/>
              <a:miter lim="400000"/>
            </a:ln>
            <a:effectLst/>
          </p:spPr>
          <p:txBody>
            <a:bodyPr wrap="square" lIns="45719" tIns="45719" rIns="45719" bIns="45719" numCol="1" anchor="t">
              <a:noAutofit/>
            </a:bodyPr>
            <a:lstStyle/>
            <a:p>
              <a:endParaRPr dirty="0">
                <a:latin typeface="思源黑体 CN Regular" panose="020B0500000000000000" pitchFamily="34" charset="-122"/>
                <a:ea typeface="黑体" panose="02010609060101010101" charset="-122"/>
              </a:endParaRPr>
            </a:p>
          </p:txBody>
        </p:sp>
        <p:sp>
          <p:nvSpPr>
            <p:cNvPr id="2135" name="十字星 14"/>
            <p:cNvSpPr/>
            <p:nvPr/>
          </p:nvSpPr>
          <p:spPr>
            <a:xfrm>
              <a:off x="234801" y="105245"/>
              <a:ext cx="192516" cy="281770"/>
            </a:xfrm>
            <a:prstGeom prst="star4">
              <a:avLst>
                <a:gd name="adj" fmla="val 12500"/>
              </a:avLst>
            </a:prstGeom>
            <a:solidFill>
              <a:srgbClr val="FFFFFF"/>
            </a:solidFill>
            <a:ln w="12700" cap="flat">
              <a:noFill/>
              <a:miter lim="400000"/>
            </a:ln>
            <a:effectLst/>
          </p:spPr>
          <p:txBody>
            <a:bodyPr wrap="square" lIns="45719" tIns="45719" rIns="45719" bIns="45719" numCol="1" anchor="t">
              <a:noAutofit/>
            </a:bodyPr>
            <a:lstStyle/>
            <a:p>
              <a:endParaRPr dirty="0">
                <a:latin typeface="思源黑体 CN Regular" panose="020B0500000000000000" pitchFamily="34" charset="-122"/>
                <a:ea typeface="黑体" panose="02010609060101010101" charset="-122"/>
              </a:endParaRPr>
            </a:p>
          </p:txBody>
        </p:sp>
        <p:sp>
          <p:nvSpPr>
            <p:cNvPr id="2136" name="十字星 16"/>
            <p:cNvSpPr/>
            <p:nvPr/>
          </p:nvSpPr>
          <p:spPr>
            <a:xfrm>
              <a:off x="130197" y="-1"/>
              <a:ext cx="186396" cy="273417"/>
            </a:xfrm>
            <a:prstGeom prst="star4">
              <a:avLst>
                <a:gd name="adj" fmla="val 12500"/>
              </a:avLst>
            </a:prstGeom>
            <a:solidFill>
              <a:srgbClr val="FFFFFF"/>
            </a:solidFill>
            <a:ln w="12700" cap="flat">
              <a:noFill/>
              <a:miter lim="400000"/>
            </a:ln>
            <a:effectLst/>
          </p:spPr>
          <p:txBody>
            <a:bodyPr wrap="square" lIns="45719" tIns="45719" rIns="45719" bIns="45719" numCol="1" anchor="t">
              <a:noAutofit/>
            </a:bodyPr>
            <a:lstStyle/>
            <a:p>
              <a:endParaRPr dirty="0">
                <a:latin typeface="思源黑体 CN Regular" panose="020B0500000000000000" pitchFamily="34" charset="-122"/>
                <a:ea typeface="黑体" panose="02010609060101010101" charset="-122"/>
              </a:endParaRPr>
            </a:p>
          </p:txBody>
        </p:sp>
      </p:grpSp>
      <p:pic>
        <p:nvPicPr>
          <p:cNvPr id="5" name="图片 4" descr="摄图网_304154562_OxygenO2图标（企业商用）"/>
          <p:cNvPicPr>
            <a:picLocks noChangeAspect="1"/>
          </p:cNvPicPr>
          <p:nvPr/>
        </p:nvPicPr>
        <p:blipFill>
          <a:blip r:embed="rId2"/>
          <a:stretch>
            <a:fillRect/>
          </a:stretch>
        </p:blipFill>
        <p:spPr>
          <a:xfrm>
            <a:off x="8641715" y="4319270"/>
            <a:ext cx="434975" cy="455295"/>
          </a:xfrm>
          <a:prstGeom prst="rect">
            <a:avLst/>
          </a:prstGeom>
        </p:spPr>
      </p:pic>
      <p:pic>
        <p:nvPicPr>
          <p:cNvPr id="7" name="图片 6" descr="摄图网_400208309_水滴（企业商用）副本"/>
          <p:cNvPicPr>
            <a:picLocks noChangeAspect="1"/>
          </p:cNvPicPr>
          <p:nvPr/>
        </p:nvPicPr>
        <p:blipFill>
          <a:blip r:embed="rId3"/>
          <a:stretch>
            <a:fillRect/>
          </a:stretch>
        </p:blipFill>
        <p:spPr>
          <a:xfrm>
            <a:off x="7494270" y="4272280"/>
            <a:ext cx="387985" cy="487045"/>
          </a:xfrm>
          <a:prstGeom prst="rect">
            <a:avLst/>
          </a:prstGeom>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kern="0" dirty="0" err="1" smtClean="0">
                <a:latin typeface="Arial" panose="020B0604020202090204" pitchFamily="34" charset="0"/>
                <a:ea typeface="黑体" panose="02010609060101010101" charset="-122"/>
                <a:cs typeface="+mn-cs"/>
                <a:sym typeface="+mn-ea"/>
              </a:rPr>
              <a:t>英维克愿景</a:t>
            </a:r>
            <a:r>
              <a:rPr lang="zh-CN" altLang="en-US" sz="3200" b="1" kern="0" dirty="0" smtClean="0">
                <a:latin typeface="Arial" panose="020B0604020202090204" pitchFamily="34" charset="0"/>
                <a:ea typeface="黑体" panose="02010609060101010101" charset="-122"/>
                <a:cs typeface="+mn-cs"/>
                <a:sym typeface="+mn-ea"/>
              </a:rPr>
              <a:t>和</a:t>
            </a:r>
            <a:r>
              <a:rPr lang="zh-CN" sz="3200" b="1" kern="0" dirty="0" smtClean="0">
                <a:latin typeface="Arial" panose="020B0604020202090204" pitchFamily="34" charset="0"/>
                <a:ea typeface="黑体" panose="02010609060101010101" charset="-122"/>
                <a:cs typeface="+mn-cs"/>
                <a:sym typeface="+mn-ea"/>
              </a:rPr>
              <a:t>核心价值观</a:t>
            </a:r>
            <a:endParaRPr lang="en-US" altLang="zh-CN" sz="3200" b="1" kern="0" dirty="0">
              <a:latin typeface="Arial" panose="020B0604020202090204" pitchFamily="34" charset="0"/>
              <a:ea typeface="黑体" panose="02010609060101010101" charset="-122"/>
              <a:cs typeface="+mn-cs"/>
              <a:sym typeface="+mn-ea"/>
            </a:endParaRPr>
          </a:p>
        </p:txBody>
      </p:sp>
      <p:sp>
        <p:nvSpPr>
          <p:cNvPr id="40" name="椭圆 39"/>
          <p:cNvSpPr/>
          <p:nvPr/>
        </p:nvSpPr>
        <p:spPr bwMode="auto">
          <a:xfrm>
            <a:off x="2236470" y="1961515"/>
            <a:ext cx="3034665" cy="3037840"/>
          </a:xfrm>
          <a:prstGeom prst="ellipse">
            <a:avLst/>
          </a:prstGeom>
          <a:solidFill>
            <a:srgbClr val="033280"/>
          </a:solidFill>
          <a:ln>
            <a:noFill/>
            <a:headEnd type="none" w="med" len="med"/>
            <a:tailEnd type="none" w="med" len="med"/>
          </a:ln>
          <a:effectLst/>
        </p:spPr>
        <p:style>
          <a:lnRef idx="0">
            <a:schemeClr val="accent1"/>
          </a:lnRef>
          <a:fillRef idx="3">
            <a:schemeClr val="accent1"/>
          </a:fillRef>
          <a:effectRef idx="3">
            <a:schemeClr val="accent1"/>
          </a:effectRef>
          <a:fontRef idx="minor">
            <a:schemeClr val="lt1"/>
          </a:fontRef>
        </p:style>
        <p:txBody>
          <a:bodyPr/>
          <a:lstStyle>
            <a:defPPr>
              <a:defRPr lang="zh-CN"/>
            </a:defPPr>
            <a:lvl1pPr marL="0" algn="l" defTabSz="875030" rtl="0" eaLnBrk="1" latinLnBrk="0" hangingPunct="1">
              <a:defRPr sz="1700" kern="1200">
                <a:solidFill>
                  <a:schemeClr val="lt1"/>
                </a:solidFill>
                <a:latin typeface="+mn-lt"/>
                <a:ea typeface="+mn-ea"/>
                <a:cs typeface="+mn-cs"/>
              </a:defRPr>
            </a:lvl1pPr>
            <a:lvl2pPr marL="437515" algn="l" defTabSz="875030" rtl="0" eaLnBrk="1" latinLnBrk="0" hangingPunct="1">
              <a:defRPr sz="1700" kern="1200">
                <a:solidFill>
                  <a:schemeClr val="lt1"/>
                </a:solidFill>
                <a:latin typeface="+mn-lt"/>
                <a:ea typeface="+mn-ea"/>
                <a:cs typeface="+mn-cs"/>
              </a:defRPr>
            </a:lvl2pPr>
            <a:lvl3pPr marL="875665" algn="l" defTabSz="875030" rtl="0" eaLnBrk="1" latinLnBrk="0" hangingPunct="1">
              <a:defRPr sz="1700" kern="1200">
                <a:solidFill>
                  <a:schemeClr val="lt1"/>
                </a:solidFill>
                <a:latin typeface="+mn-lt"/>
                <a:ea typeface="+mn-ea"/>
                <a:cs typeface="+mn-cs"/>
              </a:defRPr>
            </a:lvl3pPr>
            <a:lvl4pPr marL="1313180" algn="l" defTabSz="875030" rtl="0" eaLnBrk="1" latinLnBrk="0" hangingPunct="1">
              <a:defRPr sz="1700" kern="1200">
                <a:solidFill>
                  <a:schemeClr val="lt1"/>
                </a:solidFill>
                <a:latin typeface="+mn-lt"/>
                <a:ea typeface="+mn-ea"/>
                <a:cs typeface="+mn-cs"/>
              </a:defRPr>
            </a:lvl4pPr>
            <a:lvl5pPr marL="1750695" algn="l" defTabSz="875030" rtl="0" eaLnBrk="1" latinLnBrk="0" hangingPunct="1">
              <a:defRPr sz="1700" kern="1200">
                <a:solidFill>
                  <a:schemeClr val="lt1"/>
                </a:solidFill>
                <a:latin typeface="+mn-lt"/>
                <a:ea typeface="+mn-ea"/>
                <a:cs typeface="+mn-cs"/>
              </a:defRPr>
            </a:lvl5pPr>
            <a:lvl6pPr marL="2188845" algn="l" defTabSz="875030" rtl="0" eaLnBrk="1" latinLnBrk="0" hangingPunct="1">
              <a:defRPr sz="1700" kern="1200">
                <a:solidFill>
                  <a:schemeClr val="lt1"/>
                </a:solidFill>
                <a:latin typeface="+mn-lt"/>
                <a:ea typeface="+mn-ea"/>
                <a:cs typeface="+mn-cs"/>
              </a:defRPr>
            </a:lvl6pPr>
            <a:lvl7pPr marL="2626360" algn="l" defTabSz="875030" rtl="0" eaLnBrk="1" latinLnBrk="0" hangingPunct="1">
              <a:defRPr sz="1700" kern="1200">
                <a:solidFill>
                  <a:schemeClr val="lt1"/>
                </a:solidFill>
                <a:latin typeface="+mn-lt"/>
                <a:ea typeface="+mn-ea"/>
                <a:cs typeface="+mn-cs"/>
              </a:defRPr>
            </a:lvl7pPr>
            <a:lvl8pPr marL="3063875" algn="l" defTabSz="875030" rtl="0" eaLnBrk="1" latinLnBrk="0" hangingPunct="1">
              <a:defRPr sz="1700" kern="1200">
                <a:solidFill>
                  <a:schemeClr val="lt1"/>
                </a:solidFill>
                <a:latin typeface="+mn-lt"/>
                <a:ea typeface="+mn-ea"/>
                <a:cs typeface="+mn-cs"/>
              </a:defRPr>
            </a:lvl8pPr>
            <a:lvl9pPr marL="3502025" algn="l" defTabSz="875030" rtl="0" eaLnBrk="1" latinLnBrk="0" hangingPunct="1">
              <a:defRPr sz="1700" kern="1200">
                <a:solidFill>
                  <a:schemeClr val="lt1"/>
                </a:solidFill>
                <a:latin typeface="+mn-lt"/>
                <a:ea typeface="+mn-ea"/>
                <a:cs typeface="+mn-cs"/>
              </a:defRPr>
            </a:lvl9pPr>
          </a:lstStyle>
          <a:p>
            <a:pPr>
              <a:defRPr/>
            </a:pPr>
            <a:endParaRPr lang="zh-CN" altLang="en-US" sz="1300" kern="0" dirty="0">
              <a:solidFill>
                <a:srgbClr val="000000"/>
              </a:solidFill>
              <a:latin typeface="微软雅黑" panose="020B0503020204020204" charset="-122"/>
              <a:ea typeface="黑体" panose="02010609060101010101" charset="-122"/>
            </a:endParaRPr>
          </a:p>
        </p:txBody>
      </p:sp>
      <p:sp>
        <p:nvSpPr>
          <p:cNvPr id="45" name="矩形 44"/>
          <p:cNvSpPr>
            <a:spLocks noChangeArrowheads="1"/>
          </p:cNvSpPr>
          <p:nvPr/>
        </p:nvSpPr>
        <p:spPr bwMode="auto">
          <a:xfrm>
            <a:off x="6097270" y="1982470"/>
            <a:ext cx="2956560" cy="368300"/>
          </a:xfrm>
          <a:prstGeom prst="rect">
            <a:avLst/>
          </a:prstGeom>
          <a:noFill/>
          <a:ln w="9525">
            <a:noFill/>
            <a:miter lim="800000"/>
          </a:ln>
        </p:spPr>
        <p:txBody>
          <a:bodyPr wrap="square">
            <a:spAutoFit/>
          </a:bodyPr>
          <a:lstStyle>
            <a:defPPr>
              <a:defRPr lang="zh-CN"/>
            </a:defPPr>
            <a:lvl1pPr marL="0" algn="l" defTabSz="875030" rtl="0" eaLnBrk="1" latinLnBrk="0" hangingPunct="1">
              <a:defRPr sz="1700" kern="1200">
                <a:solidFill>
                  <a:schemeClr val="tx1"/>
                </a:solidFill>
                <a:latin typeface="+mn-lt"/>
                <a:ea typeface="+mn-ea"/>
                <a:cs typeface="+mn-cs"/>
              </a:defRPr>
            </a:lvl1pPr>
            <a:lvl2pPr marL="437515" algn="l" defTabSz="875030" rtl="0" eaLnBrk="1" latinLnBrk="0" hangingPunct="1">
              <a:defRPr sz="1700" kern="1200">
                <a:solidFill>
                  <a:schemeClr val="tx1"/>
                </a:solidFill>
                <a:latin typeface="+mn-lt"/>
                <a:ea typeface="+mn-ea"/>
                <a:cs typeface="+mn-cs"/>
              </a:defRPr>
            </a:lvl2pPr>
            <a:lvl3pPr marL="875665" algn="l" defTabSz="875030" rtl="0" eaLnBrk="1" latinLnBrk="0" hangingPunct="1">
              <a:defRPr sz="1700" kern="1200">
                <a:solidFill>
                  <a:schemeClr val="tx1"/>
                </a:solidFill>
                <a:latin typeface="+mn-lt"/>
                <a:ea typeface="+mn-ea"/>
                <a:cs typeface="+mn-cs"/>
              </a:defRPr>
            </a:lvl3pPr>
            <a:lvl4pPr marL="1313180" algn="l" defTabSz="875030" rtl="0" eaLnBrk="1" latinLnBrk="0" hangingPunct="1">
              <a:defRPr sz="1700" kern="1200">
                <a:solidFill>
                  <a:schemeClr val="tx1"/>
                </a:solidFill>
                <a:latin typeface="+mn-lt"/>
                <a:ea typeface="+mn-ea"/>
                <a:cs typeface="+mn-cs"/>
              </a:defRPr>
            </a:lvl4pPr>
            <a:lvl5pPr marL="1750695" algn="l" defTabSz="875030" rtl="0" eaLnBrk="1" latinLnBrk="0" hangingPunct="1">
              <a:defRPr sz="1700" kern="1200">
                <a:solidFill>
                  <a:schemeClr val="tx1"/>
                </a:solidFill>
                <a:latin typeface="+mn-lt"/>
                <a:ea typeface="+mn-ea"/>
                <a:cs typeface="+mn-cs"/>
              </a:defRPr>
            </a:lvl5pPr>
            <a:lvl6pPr marL="2188845" algn="l" defTabSz="875030" rtl="0" eaLnBrk="1" latinLnBrk="0" hangingPunct="1">
              <a:defRPr sz="1700" kern="1200">
                <a:solidFill>
                  <a:schemeClr val="tx1"/>
                </a:solidFill>
                <a:latin typeface="+mn-lt"/>
                <a:ea typeface="+mn-ea"/>
                <a:cs typeface="+mn-cs"/>
              </a:defRPr>
            </a:lvl6pPr>
            <a:lvl7pPr marL="2626360" algn="l" defTabSz="875030" rtl="0" eaLnBrk="1" latinLnBrk="0" hangingPunct="1">
              <a:defRPr sz="1700" kern="1200">
                <a:solidFill>
                  <a:schemeClr val="tx1"/>
                </a:solidFill>
                <a:latin typeface="+mn-lt"/>
                <a:ea typeface="+mn-ea"/>
                <a:cs typeface="+mn-cs"/>
              </a:defRPr>
            </a:lvl7pPr>
            <a:lvl8pPr marL="3063875" algn="l" defTabSz="875030" rtl="0" eaLnBrk="1" latinLnBrk="0" hangingPunct="1">
              <a:defRPr sz="1700" kern="1200">
                <a:solidFill>
                  <a:schemeClr val="tx1"/>
                </a:solidFill>
                <a:latin typeface="+mn-lt"/>
                <a:ea typeface="+mn-ea"/>
                <a:cs typeface="+mn-cs"/>
              </a:defRPr>
            </a:lvl8pPr>
            <a:lvl9pPr marL="3502025" algn="l" defTabSz="875030" rtl="0" eaLnBrk="1" latinLnBrk="0" hangingPunct="1">
              <a:defRPr sz="1700" kern="1200">
                <a:solidFill>
                  <a:schemeClr val="tx1"/>
                </a:solidFill>
                <a:latin typeface="+mn-lt"/>
                <a:ea typeface="+mn-ea"/>
                <a:cs typeface="+mn-cs"/>
              </a:defRPr>
            </a:lvl9pPr>
          </a:lstStyle>
          <a:p>
            <a:r>
              <a:rPr lang="zh-CN" altLang="en-US" sz="1800" kern="0" dirty="0">
                <a:solidFill>
                  <a:schemeClr val="bg2">
                    <a:lumMod val="50000"/>
                  </a:schemeClr>
                </a:solidFill>
                <a:latin typeface="Arial" panose="020B0604020202090204" pitchFamily="34" charset="0"/>
                <a:ea typeface="黑体" panose="02010609060101010101" charset="-122"/>
              </a:rPr>
              <a:t>领先的专业化产品和服务</a:t>
            </a:r>
            <a:endParaRPr lang="zh-CN" altLang="en-US" sz="1800" kern="0" dirty="0">
              <a:solidFill>
                <a:schemeClr val="bg2">
                  <a:lumMod val="50000"/>
                </a:schemeClr>
              </a:solidFill>
              <a:latin typeface="Arial" panose="020B0604020202090204" pitchFamily="34" charset="0"/>
              <a:ea typeface="黑体" panose="02010609060101010101" charset="-122"/>
            </a:endParaRPr>
          </a:p>
        </p:txBody>
      </p:sp>
      <p:sp>
        <p:nvSpPr>
          <p:cNvPr id="46" name="矩形 45"/>
          <p:cNvSpPr>
            <a:spLocks noChangeArrowheads="1"/>
          </p:cNvSpPr>
          <p:nvPr/>
        </p:nvSpPr>
        <p:spPr bwMode="auto">
          <a:xfrm>
            <a:off x="6593205" y="3712845"/>
            <a:ext cx="4013835" cy="368300"/>
          </a:xfrm>
          <a:prstGeom prst="rect">
            <a:avLst/>
          </a:prstGeom>
          <a:noFill/>
          <a:ln w="9525">
            <a:noFill/>
            <a:miter lim="800000"/>
          </a:ln>
        </p:spPr>
        <p:txBody>
          <a:bodyPr wrap="square">
            <a:spAutoFit/>
          </a:bodyPr>
          <a:lstStyle>
            <a:defPPr>
              <a:defRPr lang="zh-CN"/>
            </a:defPPr>
            <a:lvl1pPr marL="0" algn="l" defTabSz="875030" rtl="0" eaLnBrk="1" latinLnBrk="0" hangingPunct="1">
              <a:defRPr sz="1700" kern="1200">
                <a:solidFill>
                  <a:schemeClr val="tx1"/>
                </a:solidFill>
                <a:latin typeface="+mn-lt"/>
                <a:ea typeface="+mn-ea"/>
                <a:cs typeface="+mn-cs"/>
              </a:defRPr>
            </a:lvl1pPr>
            <a:lvl2pPr marL="437515" algn="l" defTabSz="875030" rtl="0" eaLnBrk="1" latinLnBrk="0" hangingPunct="1">
              <a:defRPr sz="1700" kern="1200">
                <a:solidFill>
                  <a:schemeClr val="tx1"/>
                </a:solidFill>
                <a:latin typeface="+mn-lt"/>
                <a:ea typeface="+mn-ea"/>
                <a:cs typeface="+mn-cs"/>
              </a:defRPr>
            </a:lvl2pPr>
            <a:lvl3pPr marL="875665" algn="l" defTabSz="875030" rtl="0" eaLnBrk="1" latinLnBrk="0" hangingPunct="1">
              <a:defRPr sz="1700" kern="1200">
                <a:solidFill>
                  <a:schemeClr val="tx1"/>
                </a:solidFill>
                <a:latin typeface="+mn-lt"/>
                <a:ea typeface="+mn-ea"/>
                <a:cs typeface="+mn-cs"/>
              </a:defRPr>
            </a:lvl3pPr>
            <a:lvl4pPr marL="1313180" algn="l" defTabSz="875030" rtl="0" eaLnBrk="1" latinLnBrk="0" hangingPunct="1">
              <a:defRPr sz="1700" kern="1200">
                <a:solidFill>
                  <a:schemeClr val="tx1"/>
                </a:solidFill>
                <a:latin typeface="+mn-lt"/>
                <a:ea typeface="+mn-ea"/>
                <a:cs typeface="+mn-cs"/>
              </a:defRPr>
            </a:lvl4pPr>
            <a:lvl5pPr marL="1750695" algn="l" defTabSz="875030" rtl="0" eaLnBrk="1" latinLnBrk="0" hangingPunct="1">
              <a:defRPr sz="1700" kern="1200">
                <a:solidFill>
                  <a:schemeClr val="tx1"/>
                </a:solidFill>
                <a:latin typeface="+mn-lt"/>
                <a:ea typeface="+mn-ea"/>
                <a:cs typeface="+mn-cs"/>
              </a:defRPr>
            </a:lvl5pPr>
            <a:lvl6pPr marL="2188845" algn="l" defTabSz="875030" rtl="0" eaLnBrk="1" latinLnBrk="0" hangingPunct="1">
              <a:defRPr sz="1700" kern="1200">
                <a:solidFill>
                  <a:schemeClr val="tx1"/>
                </a:solidFill>
                <a:latin typeface="+mn-lt"/>
                <a:ea typeface="+mn-ea"/>
                <a:cs typeface="+mn-cs"/>
              </a:defRPr>
            </a:lvl6pPr>
            <a:lvl7pPr marL="2626360" algn="l" defTabSz="875030" rtl="0" eaLnBrk="1" latinLnBrk="0" hangingPunct="1">
              <a:defRPr sz="1700" kern="1200">
                <a:solidFill>
                  <a:schemeClr val="tx1"/>
                </a:solidFill>
                <a:latin typeface="+mn-lt"/>
                <a:ea typeface="+mn-ea"/>
                <a:cs typeface="+mn-cs"/>
              </a:defRPr>
            </a:lvl7pPr>
            <a:lvl8pPr marL="3063875" algn="l" defTabSz="875030" rtl="0" eaLnBrk="1" latinLnBrk="0" hangingPunct="1">
              <a:defRPr sz="1700" kern="1200">
                <a:solidFill>
                  <a:schemeClr val="tx1"/>
                </a:solidFill>
                <a:latin typeface="+mn-lt"/>
                <a:ea typeface="+mn-ea"/>
                <a:cs typeface="+mn-cs"/>
              </a:defRPr>
            </a:lvl8pPr>
            <a:lvl9pPr marL="3502025" algn="l" defTabSz="875030" rtl="0" eaLnBrk="1" latinLnBrk="0" hangingPunct="1">
              <a:defRPr sz="1700" kern="1200">
                <a:solidFill>
                  <a:schemeClr val="tx1"/>
                </a:solidFill>
                <a:latin typeface="+mn-lt"/>
                <a:ea typeface="+mn-ea"/>
                <a:cs typeface="+mn-cs"/>
              </a:defRPr>
            </a:lvl9pPr>
          </a:lstStyle>
          <a:p>
            <a:r>
              <a:rPr lang="zh-CN" altLang="en-US" sz="1800" kern="0" dirty="0">
                <a:solidFill>
                  <a:schemeClr val="bg2">
                    <a:lumMod val="50000"/>
                  </a:schemeClr>
                </a:solidFill>
                <a:latin typeface="Arial" panose="020B0604020202090204" pitchFamily="34" charset="0"/>
                <a:ea typeface="黑体" panose="02010609060101010101" charset="-122"/>
              </a:rPr>
              <a:t>为客户创造价值是公司生存的根本</a:t>
            </a:r>
            <a:endParaRPr lang="zh-CN" altLang="en-US" sz="1800" kern="0" dirty="0">
              <a:solidFill>
                <a:schemeClr val="bg2">
                  <a:lumMod val="50000"/>
                </a:schemeClr>
              </a:solidFill>
              <a:latin typeface="Arial" panose="020B0604020202090204" pitchFamily="34" charset="0"/>
              <a:ea typeface="黑体" panose="02010609060101010101" charset="-122"/>
            </a:endParaRPr>
          </a:p>
        </p:txBody>
      </p:sp>
      <p:sp>
        <p:nvSpPr>
          <p:cNvPr id="47" name="矩形 46"/>
          <p:cNvSpPr>
            <a:spLocks noChangeArrowheads="1"/>
          </p:cNvSpPr>
          <p:nvPr/>
        </p:nvSpPr>
        <p:spPr bwMode="auto">
          <a:xfrm>
            <a:off x="5375910" y="5445760"/>
            <a:ext cx="2997835" cy="368300"/>
          </a:xfrm>
          <a:prstGeom prst="rect">
            <a:avLst/>
          </a:prstGeom>
          <a:noFill/>
          <a:ln w="9525">
            <a:noFill/>
            <a:miter lim="800000"/>
          </a:ln>
        </p:spPr>
        <p:txBody>
          <a:bodyPr wrap="square">
            <a:spAutoFit/>
          </a:bodyPr>
          <a:lstStyle>
            <a:defPPr>
              <a:defRPr lang="zh-CN"/>
            </a:defPPr>
            <a:lvl1pPr marL="0" algn="l" defTabSz="875030" rtl="0" eaLnBrk="1" latinLnBrk="0" hangingPunct="1">
              <a:defRPr sz="1700" kern="1200">
                <a:solidFill>
                  <a:schemeClr val="tx1"/>
                </a:solidFill>
                <a:latin typeface="+mn-lt"/>
                <a:ea typeface="+mn-ea"/>
                <a:cs typeface="+mn-cs"/>
              </a:defRPr>
            </a:lvl1pPr>
            <a:lvl2pPr marL="437515" algn="l" defTabSz="875030" rtl="0" eaLnBrk="1" latinLnBrk="0" hangingPunct="1">
              <a:defRPr sz="1700" kern="1200">
                <a:solidFill>
                  <a:schemeClr val="tx1"/>
                </a:solidFill>
                <a:latin typeface="+mn-lt"/>
                <a:ea typeface="+mn-ea"/>
                <a:cs typeface="+mn-cs"/>
              </a:defRPr>
            </a:lvl2pPr>
            <a:lvl3pPr marL="875665" algn="l" defTabSz="875030" rtl="0" eaLnBrk="1" latinLnBrk="0" hangingPunct="1">
              <a:defRPr sz="1700" kern="1200">
                <a:solidFill>
                  <a:schemeClr val="tx1"/>
                </a:solidFill>
                <a:latin typeface="+mn-lt"/>
                <a:ea typeface="+mn-ea"/>
                <a:cs typeface="+mn-cs"/>
              </a:defRPr>
            </a:lvl3pPr>
            <a:lvl4pPr marL="1313180" algn="l" defTabSz="875030" rtl="0" eaLnBrk="1" latinLnBrk="0" hangingPunct="1">
              <a:defRPr sz="1700" kern="1200">
                <a:solidFill>
                  <a:schemeClr val="tx1"/>
                </a:solidFill>
                <a:latin typeface="+mn-lt"/>
                <a:ea typeface="+mn-ea"/>
                <a:cs typeface="+mn-cs"/>
              </a:defRPr>
            </a:lvl4pPr>
            <a:lvl5pPr marL="1750695" algn="l" defTabSz="875030" rtl="0" eaLnBrk="1" latinLnBrk="0" hangingPunct="1">
              <a:defRPr sz="1700" kern="1200">
                <a:solidFill>
                  <a:schemeClr val="tx1"/>
                </a:solidFill>
                <a:latin typeface="+mn-lt"/>
                <a:ea typeface="+mn-ea"/>
                <a:cs typeface="+mn-cs"/>
              </a:defRPr>
            </a:lvl5pPr>
            <a:lvl6pPr marL="2188845" algn="l" defTabSz="875030" rtl="0" eaLnBrk="1" latinLnBrk="0" hangingPunct="1">
              <a:defRPr sz="1700" kern="1200">
                <a:solidFill>
                  <a:schemeClr val="tx1"/>
                </a:solidFill>
                <a:latin typeface="+mn-lt"/>
                <a:ea typeface="+mn-ea"/>
                <a:cs typeface="+mn-cs"/>
              </a:defRPr>
            </a:lvl6pPr>
            <a:lvl7pPr marL="2626360" algn="l" defTabSz="875030" rtl="0" eaLnBrk="1" latinLnBrk="0" hangingPunct="1">
              <a:defRPr sz="1700" kern="1200">
                <a:solidFill>
                  <a:schemeClr val="tx1"/>
                </a:solidFill>
                <a:latin typeface="+mn-lt"/>
                <a:ea typeface="+mn-ea"/>
                <a:cs typeface="+mn-cs"/>
              </a:defRPr>
            </a:lvl7pPr>
            <a:lvl8pPr marL="3063875" algn="l" defTabSz="875030" rtl="0" eaLnBrk="1" latinLnBrk="0" hangingPunct="1">
              <a:defRPr sz="1700" kern="1200">
                <a:solidFill>
                  <a:schemeClr val="tx1"/>
                </a:solidFill>
                <a:latin typeface="+mn-lt"/>
                <a:ea typeface="+mn-ea"/>
                <a:cs typeface="+mn-cs"/>
              </a:defRPr>
            </a:lvl8pPr>
            <a:lvl9pPr marL="3502025" algn="l" defTabSz="875030" rtl="0" eaLnBrk="1" latinLnBrk="0" hangingPunct="1">
              <a:defRPr sz="1700" kern="1200">
                <a:solidFill>
                  <a:schemeClr val="tx1"/>
                </a:solidFill>
                <a:latin typeface="+mn-lt"/>
                <a:ea typeface="+mn-ea"/>
                <a:cs typeface="+mn-cs"/>
              </a:defRPr>
            </a:lvl9pPr>
          </a:lstStyle>
          <a:p>
            <a:r>
              <a:rPr lang="zh-CN" altLang="en-US" sz="1800" kern="0" dirty="0">
                <a:solidFill>
                  <a:schemeClr val="bg2">
                    <a:lumMod val="50000"/>
                  </a:schemeClr>
                </a:solidFill>
                <a:latin typeface="Arial" panose="020B0604020202090204" pitchFamily="34" charset="0"/>
                <a:ea typeface="黑体" panose="02010609060101010101" charset="-122"/>
              </a:rPr>
              <a:t>成为客户长期信赖的伙伴</a:t>
            </a:r>
            <a:endParaRPr lang="zh-CN" altLang="en-US" sz="1800" kern="0" dirty="0">
              <a:solidFill>
                <a:schemeClr val="bg2">
                  <a:lumMod val="50000"/>
                </a:schemeClr>
              </a:solidFill>
              <a:latin typeface="Arial" panose="020B0604020202090204" pitchFamily="34" charset="0"/>
              <a:ea typeface="黑体" panose="02010609060101010101" charset="-122"/>
            </a:endParaRPr>
          </a:p>
        </p:txBody>
      </p:sp>
      <p:sp>
        <p:nvSpPr>
          <p:cNvPr id="49" name="椭圆 48"/>
          <p:cNvSpPr/>
          <p:nvPr/>
        </p:nvSpPr>
        <p:spPr bwMode="auto">
          <a:xfrm>
            <a:off x="4501515" y="1386205"/>
            <a:ext cx="1260475" cy="1189355"/>
          </a:xfrm>
          <a:prstGeom prst="ellipse">
            <a:avLst/>
          </a:prstGeom>
          <a:solidFill>
            <a:srgbClr val="E08F08"/>
          </a:solidFill>
          <a:ln w="38100">
            <a:solidFill>
              <a:srgbClr val="FFFFFF"/>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a:lstStyle>
            <a:defPPr>
              <a:defRPr lang="zh-CN"/>
            </a:defPPr>
            <a:lvl1pPr marL="0" algn="l" defTabSz="875030" rtl="0" eaLnBrk="1" latinLnBrk="0" hangingPunct="1">
              <a:defRPr sz="1700" kern="1200">
                <a:solidFill>
                  <a:schemeClr val="dk1"/>
                </a:solidFill>
                <a:latin typeface="+mn-lt"/>
                <a:ea typeface="+mn-ea"/>
                <a:cs typeface="+mn-cs"/>
              </a:defRPr>
            </a:lvl1pPr>
            <a:lvl2pPr marL="437515" algn="l" defTabSz="875030" rtl="0" eaLnBrk="1" latinLnBrk="0" hangingPunct="1">
              <a:defRPr sz="1700" kern="1200">
                <a:solidFill>
                  <a:schemeClr val="dk1"/>
                </a:solidFill>
                <a:latin typeface="+mn-lt"/>
                <a:ea typeface="+mn-ea"/>
                <a:cs typeface="+mn-cs"/>
              </a:defRPr>
            </a:lvl2pPr>
            <a:lvl3pPr marL="875665" algn="l" defTabSz="875030" rtl="0" eaLnBrk="1" latinLnBrk="0" hangingPunct="1">
              <a:defRPr sz="1700" kern="1200">
                <a:solidFill>
                  <a:schemeClr val="dk1"/>
                </a:solidFill>
                <a:latin typeface="+mn-lt"/>
                <a:ea typeface="+mn-ea"/>
                <a:cs typeface="+mn-cs"/>
              </a:defRPr>
            </a:lvl3pPr>
            <a:lvl4pPr marL="1313180" algn="l" defTabSz="875030" rtl="0" eaLnBrk="1" latinLnBrk="0" hangingPunct="1">
              <a:defRPr sz="1700" kern="1200">
                <a:solidFill>
                  <a:schemeClr val="dk1"/>
                </a:solidFill>
                <a:latin typeface="+mn-lt"/>
                <a:ea typeface="+mn-ea"/>
                <a:cs typeface="+mn-cs"/>
              </a:defRPr>
            </a:lvl4pPr>
            <a:lvl5pPr marL="1750695" algn="l" defTabSz="875030" rtl="0" eaLnBrk="1" latinLnBrk="0" hangingPunct="1">
              <a:defRPr sz="1700" kern="1200">
                <a:solidFill>
                  <a:schemeClr val="dk1"/>
                </a:solidFill>
                <a:latin typeface="+mn-lt"/>
                <a:ea typeface="+mn-ea"/>
                <a:cs typeface="+mn-cs"/>
              </a:defRPr>
            </a:lvl5pPr>
            <a:lvl6pPr marL="2188845" algn="l" defTabSz="875030" rtl="0" eaLnBrk="1" latinLnBrk="0" hangingPunct="1">
              <a:defRPr sz="1700" kern="1200">
                <a:solidFill>
                  <a:schemeClr val="dk1"/>
                </a:solidFill>
                <a:latin typeface="+mn-lt"/>
                <a:ea typeface="+mn-ea"/>
                <a:cs typeface="+mn-cs"/>
              </a:defRPr>
            </a:lvl6pPr>
            <a:lvl7pPr marL="2626360" algn="l" defTabSz="875030" rtl="0" eaLnBrk="1" latinLnBrk="0" hangingPunct="1">
              <a:defRPr sz="1700" kern="1200">
                <a:solidFill>
                  <a:schemeClr val="dk1"/>
                </a:solidFill>
                <a:latin typeface="+mn-lt"/>
                <a:ea typeface="+mn-ea"/>
                <a:cs typeface="+mn-cs"/>
              </a:defRPr>
            </a:lvl7pPr>
            <a:lvl8pPr marL="3063875" algn="l" defTabSz="875030" rtl="0" eaLnBrk="1" latinLnBrk="0" hangingPunct="1">
              <a:defRPr sz="1700" kern="1200">
                <a:solidFill>
                  <a:schemeClr val="dk1"/>
                </a:solidFill>
                <a:latin typeface="+mn-lt"/>
                <a:ea typeface="+mn-ea"/>
                <a:cs typeface="+mn-cs"/>
              </a:defRPr>
            </a:lvl8pPr>
            <a:lvl9pPr marL="3502025" algn="l" defTabSz="875030" rtl="0" eaLnBrk="1" latinLnBrk="0" hangingPunct="1">
              <a:defRPr sz="1700" kern="1200">
                <a:solidFill>
                  <a:schemeClr val="dk1"/>
                </a:solidFill>
                <a:latin typeface="+mn-lt"/>
                <a:ea typeface="+mn-ea"/>
                <a:cs typeface="+mn-cs"/>
              </a:defRPr>
            </a:lvl9pPr>
          </a:lstStyle>
          <a:p>
            <a:pPr algn="ctr">
              <a:defRPr/>
            </a:pPr>
            <a:endParaRPr lang="zh-CN" altLang="en-US" b="1" kern="0" dirty="0">
              <a:solidFill>
                <a:srgbClr val="FFC000"/>
              </a:solidFill>
              <a:latin typeface="微软雅黑" panose="020B0503020204020204" charset="-122"/>
              <a:ea typeface="黑体" panose="02010609060101010101" charset="-122"/>
            </a:endParaRPr>
          </a:p>
        </p:txBody>
      </p:sp>
      <p:sp>
        <p:nvSpPr>
          <p:cNvPr id="50" name="Rectangle 2"/>
          <p:cNvSpPr txBox="1">
            <a:spLocks noChangeArrowheads="1"/>
          </p:cNvSpPr>
          <p:nvPr/>
        </p:nvSpPr>
        <p:spPr>
          <a:xfrm>
            <a:off x="6097270" y="1573530"/>
            <a:ext cx="1992630" cy="521970"/>
          </a:xfrm>
          <a:prstGeom prst="rect">
            <a:avLst/>
          </a:prstGeom>
        </p:spPr>
        <p:txBody>
          <a:bodyPr/>
          <a:lstStyle>
            <a:defPPr>
              <a:defRPr lang="zh-CN"/>
            </a:defPPr>
            <a:lvl1pPr marL="0" algn="l" defTabSz="875030" rtl="0" eaLnBrk="1" latinLnBrk="0" hangingPunct="1">
              <a:defRPr sz="1700" kern="1200">
                <a:solidFill>
                  <a:schemeClr val="tx1"/>
                </a:solidFill>
                <a:latin typeface="+mn-lt"/>
                <a:ea typeface="+mn-ea"/>
                <a:cs typeface="+mn-cs"/>
              </a:defRPr>
            </a:lvl1pPr>
            <a:lvl2pPr marL="437515" algn="l" defTabSz="875030" rtl="0" eaLnBrk="1" latinLnBrk="0" hangingPunct="1">
              <a:defRPr sz="1700" kern="1200">
                <a:solidFill>
                  <a:schemeClr val="tx1"/>
                </a:solidFill>
                <a:latin typeface="+mn-lt"/>
                <a:ea typeface="+mn-ea"/>
                <a:cs typeface="+mn-cs"/>
              </a:defRPr>
            </a:lvl2pPr>
            <a:lvl3pPr marL="875665" algn="l" defTabSz="875030" rtl="0" eaLnBrk="1" latinLnBrk="0" hangingPunct="1">
              <a:defRPr sz="1700" kern="1200">
                <a:solidFill>
                  <a:schemeClr val="tx1"/>
                </a:solidFill>
                <a:latin typeface="+mn-lt"/>
                <a:ea typeface="+mn-ea"/>
                <a:cs typeface="+mn-cs"/>
              </a:defRPr>
            </a:lvl3pPr>
            <a:lvl4pPr marL="1313180" algn="l" defTabSz="875030" rtl="0" eaLnBrk="1" latinLnBrk="0" hangingPunct="1">
              <a:defRPr sz="1700" kern="1200">
                <a:solidFill>
                  <a:schemeClr val="tx1"/>
                </a:solidFill>
                <a:latin typeface="+mn-lt"/>
                <a:ea typeface="+mn-ea"/>
                <a:cs typeface="+mn-cs"/>
              </a:defRPr>
            </a:lvl4pPr>
            <a:lvl5pPr marL="1750695" algn="l" defTabSz="875030" rtl="0" eaLnBrk="1" latinLnBrk="0" hangingPunct="1">
              <a:defRPr sz="1700" kern="1200">
                <a:solidFill>
                  <a:schemeClr val="tx1"/>
                </a:solidFill>
                <a:latin typeface="+mn-lt"/>
                <a:ea typeface="+mn-ea"/>
                <a:cs typeface="+mn-cs"/>
              </a:defRPr>
            </a:lvl5pPr>
            <a:lvl6pPr marL="2188845" algn="l" defTabSz="875030" rtl="0" eaLnBrk="1" latinLnBrk="0" hangingPunct="1">
              <a:defRPr sz="1700" kern="1200">
                <a:solidFill>
                  <a:schemeClr val="tx1"/>
                </a:solidFill>
                <a:latin typeface="+mn-lt"/>
                <a:ea typeface="+mn-ea"/>
                <a:cs typeface="+mn-cs"/>
              </a:defRPr>
            </a:lvl6pPr>
            <a:lvl7pPr marL="2626360" algn="l" defTabSz="875030" rtl="0" eaLnBrk="1" latinLnBrk="0" hangingPunct="1">
              <a:defRPr sz="1700" kern="1200">
                <a:solidFill>
                  <a:schemeClr val="tx1"/>
                </a:solidFill>
                <a:latin typeface="+mn-lt"/>
                <a:ea typeface="+mn-ea"/>
                <a:cs typeface="+mn-cs"/>
              </a:defRPr>
            </a:lvl7pPr>
            <a:lvl8pPr marL="3063875" algn="l" defTabSz="875030" rtl="0" eaLnBrk="1" latinLnBrk="0" hangingPunct="1">
              <a:defRPr sz="1700" kern="1200">
                <a:solidFill>
                  <a:schemeClr val="tx1"/>
                </a:solidFill>
                <a:latin typeface="+mn-lt"/>
                <a:ea typeface="+mn-ea"/>
                <a:cs typeface="+mn-cs"/>
              </a:defRPr>
            </a:lvl8pPr>
            <a:lvl9pPr marL="3502025" algn="l" defTabSz="875030" rtl="0" eaLnBrk="1" latinLnBrk="0" hangingPunct="1">
              <a:defRPr sz="1700" kern="1200">
                <a:solidFill>
                  <a:schemeClr val="tx1"/>
                </a:solidFill>
                <a:latin typeface="+mn-lt"/>
                <a:ea typeface="+mn-ea"/>
                <a:cs typeface="+mn-cs"/>
              </a:defRPr>
            </a:lvl9pPr>
          </a:lstStyle>
          <a:p>
            <a:pPr>
              <a:defRPr/>
            </a:pPr>
            <a:r>
              <a:rPr lang="en-US" altLang="zh-CN" sz="1800" b="1" kern="0" dirty="0" smtClean="0">
                <a:solidFill>
                  <a:schemeClr val="bg2">
                    <a:lumMod val="25000"/>
                  </a:schemeClr>
                </a:solidFill>
                <a:latin typeface="Arial" panose="020B0604020202090204" pitchFamily="34" charset="0"/>
                <a:ea typeface="黑体" panose="02010609060101010101" charset="-122"/>
                <a:cs typeface="Arial" panose="020B0604020202090204" pitchFamily="34" charset="0"/>
              </a:rPr>
              <a:t>Professional</a:t>
            </a:r>
            <a:endParaRPr lang="en-US" altLang="zh-CN" sz="1800" b="1" kern="0" dirty="0" smtClean="0">
              <a:solidFill>
                <a:schemeClr val="bg2">
                  <a:lumMod val="25000"/>
                </a:schemeClr>
              </a:solidFill>
              <a:latin typeface="Arial" panose="020B0604020202090204" pitchFamily="34" charset="0"/>
              <a:ea typeface="黑体" panose="02010609060101010101" charset="-122"/>
              <a:cs typeface="Arial" panose="020B0604020202090204" pitchFamily="34" charset="0"/>
            </a:endParaRPr>
          </a:p>
        </p:txBody>
      </p:sp>
      <p:sp>
        <p:nvSpPr>
          <p:cNvPr id="51" name="Rectangle 2"/>
          <p:cNvSpPr txBox="1">
            <a:spLocks noChangeArrowheads="1"/>
          </p:cNvSpPr>
          <p:nvPr/>
        </p:nvSpPr>
        <p:spPr>
          <a:xfrm>
            <a:off x="6625590" y="3324860"/>
            <a:ext cx="1027430" cy="521970"/>
          </a:xfrm>
          <a:prstGeom prst="rect">
            <a:avLst/>
          </a:prstGeom>
        </p:spPr>
        <p:txBody>
          <a:bodyPr/>
          <a:lstStyle>
            <a:defPPr>
              <a:defRPr lang="zh-CN"/>
            </a:defPPr>
            <a:lvl1pPr marL="0" algn="l" defTabSz="875030" rtl="0" eaLnBrk="1" latinLnBrk="0" hangingPunct="1">
              <a:defRPr sz="1700" kern="1200">
                <a:solidFill>
                  <a:schemeClr val="tx1"/>
                </a:solidFill>
                <a:latin typeface="+mn-lt"/>
                <a:ea typeface="+mn-ea"/>
                <a:cs typeface="+mn-cs"/>
              </a:defRPr>
            </a:lvl1pPr>
            <a:lvl2pPr marL="437515" algn="l" defTabSz="875030" rtl="0" eaLnBrk="1" latinLnBrk="0" hangingPunct="1">
              <a:defRPr sz="1700" kern="1200">
                <a:solidFill>
                  <a:schemeClr val="tx1"/>
                </a:solidFill>
                <a:latin typeface="+mn-lt"/>
                <a:ea typeface="+mn-ea"/>
                <a:cs typeface="+mn-cs"/>
              </a:defRPr>
            </a:lvl2pPr>
            <a:lvl3pPr marL="875665" algn="l" defTabSz="875030" rtl="0" eaLnBrk="1" latinLnBrk="0" hangingPunct="1">
              <a:defRPr sz="1700" kern="1200">
                <a:solidFill>
                  <a:schemeClr val="tx1"/>
                </a:solidFill>
                <a:latin typeface="+mn-lt"/>
                <a:ea typeface="+mn-ea"/>
                <a:cs typeface="+mn-cs"/>
              </a:defRPr>
            </a:lvl3pPr>
            <a:lvl4pPr marL="1313180" algn="l" defTabSz="875030" rtl="0" eaLnBrk="1" latinLnBrk="0" hangingPunct="1">
              <a:defRPr sz="1700" kern="1200">
                <a:solidFill>
                  <a:schemeClr val="tx1"/>
                </a:solidFill>
                <a:latin typeface="+mn-lt"/>
                <a:ea typeface="+mn-ea"/>
                <a:cs typeface="+mn-cs"/>
              </a:defRPr>
            </a:lvl4pPr>
            <a:lvl5pPr marL="1750695" algn="l" defTabSz="875030" rtl="0" eaLnBrk="1" latinLnBrk="0" hangingPunct="1">
              <a:defRPr sz="1700" kern="1200">
                <a:solidFill>
                  <a:schemeClr val="tx1"/>
                </a:solidFill>
                <a:latin typeface="+mn-lt"/>
                <a:ea typeface="+mn-ea"/>
                <a:cs typeface="+mn-cs"/>
              </a:defRPr>
            </a:lvl5pPr>
            <a:lvl6pPr marL="2188845" algn="l" defTabSz="875030" rtl="0" eaLnBrk="1" latinLnBrk="0" hangingPunct="1">
              <a:defRPr sz="1700" kern="1200">
                <a:solidFill>
                  <a:schemeClr val="tx1"/>
                </a:solidFill>
                <a:latin typeface="+mn-lt"/>
                <a:ea typeface="+mn-ea"/>
                <a:cs typeface="+mn-cs"/>
              </a:defRPr>
            </a:lvl6pPr>
            <a:lvl7pPr marL="2626360" algn="l" defTabSz="875030" rtl="0" eaLnBrk="1" latinLnBrk="0" hangingPunct="1">
              <a:defRPr sz="1700" kern="1200">
                <a:solidFill>
                  <a:schemeClr val="tx1"/>
                </a:solidFill>
                <a:latin typeface="+mn-lt"/>
                <a:ea typeface="+mn-ea"/>
                <a:cs typeface="+mn-cs"/>
              </a:defRPr>
            </a:lvl7pPr>
            <a:lvl8pPr marL="3063875" algn="l" defTabSz="875030" rtl="0" eaLnBrk="1" latinLnBrk="0" hangingPunct="1">
              <a:defRPr sz="1700" kern="1200">
                <a:solidFill>
                  <a:schemeClr val="tx1"/>
                </a:solidFill>
                <a:latin typeface="+mn-lt"/>
                <a:ea typeface="+mn-ea"/>
                <a:cs typeface="+mn-cs"/>
              </a:defRPr>
            </a:lvl8pPr>
            <a:lvl9pPr marL="3502025" algn="l" defTabSz="875030" rtl="0" eaLnBrk="1" latinLnBrk="0" hangingPunct="1">
              <a:defRPr sz="1700" kern="1200">
                <a:solidFill>
                  <a:schemeClr val="tx1"/>
                </a:solidFill>
                <a:latin typeface="+mn-lt"/>
                <a:ea typeface="+mn-ea"/>
                <a:cs typeface="+mn-cs"/>
              </a:defRPr>
            </a:lvl9pPr>
          </a:lstStyle>
          <a:p>
            <a:pPr>
              <a:defRPr/>
            </a:pPr>
            <a:r>
              <a:rPr lang="en-US" altLang="zh-CN" sz="1800" b="1" kern="0" dirty="0" smtClean="0">
                <a:solidFill>
                  <a:schemeClr val="bg2">
                    <a:lumMod val="25000"/>
                  </a:schemeClr>
                </a:solidFill>
                <a:latin typeface="Arial" panose="020B0604020202090204" pitchFamily="34" charset="0"/>
                <a:ea typeface="黑体" panose="02010609060101010101" charset="-122"/>
                <a:cs typeface="Arial" panose="020B0604020202090204" pitchFamily="34" charset="0"/>
              </a:rPr>
              <a:t>Value</a:t>
            </a:r>
            <a:endParaRPr lang="en-US" altLang="zh-CN" sz="1800" b="1" kern="0" dirty="0">
              <a:solidFill>
                <a:schemeClr val="bg2">
                  <a:lumMod val="25000"/>
                </a:schemeClr>
              </a:solidFill>
              <a:latin typeface="Arial" panose="020B0604020202090204" pitchFamily="34" charset="0"/>
              <a:ea typeface="黑体" panose="02010609060101010101" charset="-122"/>
              <a:cs typeface="Arial" panose="020B0604020202090204" pitchFamily="34" charset="0"/>
            </a:endParaRPr>
          </a:p>
          <a:p>
            <a:pPr>
              <a:defRPr/>
            </a:pPr>
            <a:endParaRPr lang="en-US" altLang="zh-CN" sz="1800" b="1" kern="0" dirty="0">
              <a:solidFill>
                <a:schemeClr val="bg2">
                  <a:lumMod val="25000"/>
                </a:schemeClr>
              </a:solidFill>
              <a:latin typeface="Arial" panose="020B0604020202090204" pitchFamily="34" charset="0"/>
              <a:ea typeface="黑体" panose="02010609060101010101" charset="-122"/>
              <a:cs typeface="Arial" panose="020B0604020202090204" pitchFamily="34" charset="0"/>
            </a:endParaRPr>
          </a:p>
        </p:txBody>
      </p:sp>
      <p:sp>
        <p:nvSpPr>
          <p:cNvPr id="52" name="Rectangle 2"/>
          <p:cNvSpPr txBox="1">
            <a:spLocks noChangeArrowheads="1"/>
          </p:cNvSpPr>
          <p:nvPr/>
        </p:nvSpPr>
        <p:spPr>
          <a:xfrm>
            <a:off x="4635500" y="1742440"/>
            <a:ext cx="984885" cy="521970"/>
          </a:xfrm>
          <a:prstGeom prst="rect">
            <a:avLst/>
          </a:prstGeom>
        </p:spPr>
        <p:txBody>
          <a:bodyPr/>
          <a:lstStyle>
            <a:defPPr>
              <a:defRPr lang="zh-CN"/>
            </a:defPPr>
            <a:lvl1pPr marL="0" algn="l" defTabSz="875030" rtl="0" eaLnBrk="1" latinLnBrk="0" hangingPunct="1">
              <a:defRPr sz="1700" kern="1200">
                <a:solidFill>
                  <a:schemeClr val="tx1"/>
                </a:solidFill>
                <a:latin typeface="+mn-lt"/>
                <a:ea typeface="+mn-ea"/>
                <a:cs typeface="+mn-cs"/>
              </a:defRPr>
            </a:lvl1pPr>
            <a:lvl2pPr marL="437515" algn="l" defTabSz="875030" rtl="0" eaLnBrk="1" latinLnBrk="0" hangingPunct="1">
              <a:defRPr sz="1700" kern="1200">
                <a:solidFill>
                  <a:schemeClr val="tx1"/>
                </a:solidFill>
                <a:latin typeface="+mn-lt"/>
                <a:ea typeface="+mn-ea"/>
                <a:cs typeface="+mn-cs"/>
              </a:defRPr>
            </a:lvl2pPr>
            <a:lvl3pPr marL="875665" algn="l" defTabSz="875030" rtl="0" eaLnBrk="1" latinLnBrk="0" hangingPunct="1">
              <a:defRPr sz="1700" kern="1200">
                <a:solidFill>
                  <a:schemeClr val="tx1"/>
                </a:solidFill>
                <a:latin typeface="+mn-lt"/>
                <a:ea typeface="+mn-ea"/>
                <a:cs typeface="+mn-cs"/>
              </a:defRPr>
            </a:lvl3pPr>
            <a:lvl4pPr marL="1313180" algn="l" defTabSz="875030" rtl="0" eaLnBrk="1" latinLnBrk="0" hangingPunct="1">
              <a:defRPr sz="1700" kern="1200">
                <a:solidFill>
                  <a:schemeClr val="tx1"/>
                </a:solidFill>
                <a:latin typeface="+mn-lt"/>
                <a:ea typeface="+mn-ea"/>
                <a:cs typeface="+mn-cs"/>
              </a:defRPr>
            </a:lvl4pPr>
            <a:lvl5pPr marL="1750695" algn="l" defTabSz="875030" rtl="0" eaLnBrk="1" latinLnBrk="0" hangingPunct="1">
              <a:defRPr sz="1700" kern="1200">
                <a:solidFill>
                  <a:schemeClr val="tx1"/>
                </a:solidFill>
                <a:latin typeface="+mn-lt"/>
                <a:ea typeface="+mn-ea"/>
                <a:cs typeface="+mn-cs"/>
              </a:defRPr>
            </a:lvl5pPr>
            <a:lvl6pPr marL="2188845" algn="l" defTabSz="875030" rtl="0" eaLnBrk="1" latinLnBrk="0" hangingPunct="1">
              <a:defRPr sz="1700" kern="1200">
                <a:solidFill>
                  <a:schemeClr val="tx1"/>
                </a:solidFill>
                <a:latin typeface="+mn-lt"/>
                <a:ea typeface="+mn-ea"/>
                <a:cs typeface="+mn-cs"/>
              </a:defRPr>
            </a:lvl6pPr>
            <a:lvl7pPr marL="2626360" algn="l" defTabSz="875030" rtl="0" eaLnBrk="1" latinLnBrk="0" hangingPunct="1">
              <a:defRPr sz="1700" kern="1200">
                <a:solidFill>
                  <a:schemeClr val="tx1"/>
                </a:solidFill>
                <a:latin typeface="+mn-lt"/>
                <a:ea typeface="+mn-ea"/>
                <a:cs typeface="+mn-cs"/>
              </a:defRPr>
            </a:lvl7pPr>
            <a:lvl8pPr marL="3063875" algn="l" defTabSz="875030" rtl="0" eaLnBrk="1" latinLnBrk="0" hangingPunct="1">
              <a:defRPr sz="1700" kern="1200">
                <a:solidFill>
                  <a:schemeClr val="tx1"/>
                </a:solidFill>
                <a:latin typeface="+mn-lt"/>
                <a:ea typeface="+mn-ea"/>
                <a:cs typeface="+mn-cs"/>
              </a:defRPr>
            </a:lvl8pPr>
            <a:lvl9pPr marL="3502025" algn="l" defTabSz="875030" rtl="0" eaLnBrk="1" latinLnBrk="0" hangingPunct="1">
              <a:defRPr sz="1700" kern="1200">
                <a:solidFill>
                  <a:schemeClr val="tx1"/>
                </a:solidFill>
                <a:latin typeface="+mn-lt"/>
                <a:ea typeface="+mn-ea"/>
                <a:cs typeface="+mn-cs"/>
              </a:defRPr>
            </a:lvl9pPr>
          </a:lstStyle>
          <a:p>
            <a:pPr algn="ctr" fontAlgn="base">
              <a:spcBef>
                <a:spcPct val="0"/>
              </a:spcBef>
              <a:spcAft>
                <a:spcPct val="0"/>
              </a:spcAft>
              <a:defRPr/>
            </a:pPr>
            <a:r>
              <a:rPr lang="zh-CN" altLang="en-US" sz="2400" b="1" kern="0" dirty="0">
                <a:solidFill>
                  <a:schemeClr val="bg1"/>
                </a:solidFill>
                <a:latin typeface="Arial" panose="020B0604020202090204" pitchFamily="34" charset="0"/>
                <a:ea typeface="黑体" panose="02010609060101010101" charset="-122"/>
                <a:cs typeface="Arial" panose="020B0604020202090204" pitchFamily="34" charset="0"/>
              </a:rPr>
              <a:t>专业</a:t>
            </a:r>
            <a:endParaRPr lang="zh-CN" altLang="en-US" sz="2400" b="1" kern="0" dirty="0">
              <a:solidFill>
                <a:schemeClr val="bg1"/>
              </a:solidFill>
              <a:latin typeface="Arial" panose="020B0604020202090204" pitchFamily="34" charset="0"/>
              <a:ea typeface="黑体" panose="02010609060101010101" charset="-122"/>
              <a:cs typeface="Arial" panose="020B0604020202090204" pitchFamily="34" charset="0"/>
            </a:endParaRPr>
          </a:p>
        </p:txBody>
      </p:sp>
      <p:sp>
        <p:nvSpPr>
          <p:cNvPr id="56" name="Rectangle 2"/>
          <p:cNvSpPr txBox="1">
            <a:spLocks noChangeArrowheads="1"/>
          </p:cNvSpPr>
          <p:nvPr/>
        </p:nvSpPr>
        <p:spPr>
          <a:xfrm>
            <a:off x="2365375" y="2513330"/>
            <a:ext cx="2778125" cy="1424940"/>
          </a:xfrm>
          <a:prstGeom prst="rect">
            <a:avLst/>
          </a:prstGeom>
        </p:spPr>
        <p:txBody>
          <a:bodyPr/>
          <a:lstStyle>
            <a:defPPr>
              <a:defRPr lang="zh-CN"/>
            </a:defPPr>
            <a:lvl1pPr marL="0" algn="l" defTabSz="875030" rtl="0" eaLnBrk="1" latinLnBrk="0" hangingPunct="1">
              <a:defRPr sz="1700" kern="1200">
                <a:solidFill>
                  <a:schemeClr val="tx1"/>
                </a:solidFill>
                <a:latin typeface="+mn-lt"/>
                <a:ea typeface="+mn-ea"/>
                <a:cs typeface="+mn-cs"/>
              </a:defRPr>
            </a:lvl1pPr>
            <a:lvl2pPr marL="437515" algn="l" defTabSz="875030" rtl="0" eaLnBrk="1" latinLnBrk="0" hangingPunct="1">
              <a:defRPr sz="1700" kern="1200">
                <a:solidFill>
                  <a:schemeClr val="tx1"/>
                </a:solidFill>
                <a:latin typeface="+mn-lt"/>
                <a:ea typeface="+mn-ea"/>
                <a:cs typeface="+mn-cs"/>
              </a:defRPr>
            </a:lvl2pPr>
            <a:lvl3pPr marL="875665" algn="l" defTabSz="875030" rtl="0" eaLnBrk="1" latinLnBrk="0" hangingPunct="1">
              <a:defRPr sz="1700" kern="1200">
                <a:solidFill>
                  <a:schemeClr val="tx1"/>
                </a:solidFill>
                <a:latin typeface="+mn-lt"/>
                <a:ea typeface="+mn-ea"/>
                <a:cs typeface="+mn-cs"/>
              </a:defRPr>
            </a:lvl3pPr>
            <a:lvl4pPr marL="1313180" algn="l" defTabSz="875030" rtl="0" eaLnBrk="1" latinLnBrk="0" hangingPunct="1">
              <a:defRPr sz="1700" kern="1200">
                <a:solidFill>
                  <a:schemeClr val="tx1"/>
                </a:solidFill>
                <a:latin typeface="+mn-lt"/>
                <a:ea typeface="+mn-ea"/>
                <a:cs typeface="+mn-cs"/>
              </a:defRPr>
            </a:lvl4pPr>
            <a:lvl5pPr marL="1750695" algn="l" defTabSz="875030" rtl="0" eaLnBrk="1" latinLnBrk="0" hangingPunct="1">
              <a:defRPr sz="1700" kern="1200">
                <a:solidFill>
                  <a:schemeClr val="tx1"/>
                </a:solidFill>
                <a:latin typeface="+mn-lt"/>
                <a:ea typeface="+mn-ea"/>
                <a:cs typeface="+mn-cs"/>
              </a:defRPr>
            </a:lvl5pPr>
            <a:lvl6pPr marL="2188845" algn="l" defTabSz="875030" rtl="0" eaLnBrk="1" latinLnBrk="0" hangingPunct="1">
              <a:defRPr sz="1700" kern="1200">
                <a:solidFill>
                  <a:schemeClr val="tx1"/>
                </a:solidFill>
                <a:latin typeface="+mn-lt"/>
                <a:ea typeface="+mn-ea"/>
                <a:cs typeface="+mn-cs"/>
              </a:defRPr>
            </a:lvl6pPr>
            <a:lvl7pPr marL="2626360" algn="l" defTabSz="875030" rtl="0" eaLnBrk="1" latinLnBrk="0" hangingPunct="1">
              <a:defRPr sz="1700" kern="1200">
                <a:solidFill>
                  <a:schemeClr val="tx1"/>
                </a:solidFill>
                <a:latin typeface="+mn-lt"/>
                <a:ea typeface="+mn-ea"/>
                <a:cs typeface="+mn-cs"/>
              </a:defRPr>
            </a:lvl7pPr>
            <a:lvl8pPr marL="3063875" algn="l" defTabSz="875030" rtl="0" eaLnBrk="1" latinLnBrk="0" hangingPunct="1">
              <a:defRPr sz="1700" kern="1200">
                <a:solidFill>
                  <a:schemeClr val="tx1"/>
                </a:solidFill>
                <a:latin typeface="+mn-lt"/>
                <a:ea typeface="+mn-ea"/>
                <a:cs typeface="+mn-cs"/>
              </a:defRPr>
            </a:lvl8pPr>
            <a:lvl9pPr marL="3502025" algn="l" defTabSz="875030" rtl="0" eaLnBrk="1" latinLnBrk="0" hangingPunct="1">
              <a:defRPr sz="1700" kern="1200">
                <a:solidFill>
                  <a:schemeClr val="tx1"/>
                </a:solidFill>
                <a:latin typeface="+mn-lt"/>
                <a:ea typeface="+mn-ea"/>
                <a:cs typeface="+mn-cs"/>
              </a:defRPr>
            </a:lvl9pPr>
          </a:lstStyle>
          <a:p>
            <a:pPr algn="ctr">
              <a:lnSpc>
                <a:spcPct val="125000"/>
              </a:lnSpc>
              <a:defRPr/>
            </a:pPr>
            <a:r>
              <a:rPr lang="zh-CN" altLang="en-US" sz="2400" b="1" kern="0" dirty="0">
                <a:solidFill>
                  <a:srgbClr val="FFFFFF"/>
                </a:solidFill>
                <a:latin typeface="Arial" panose="020B0604020202090204" pitchFamily="34" charset="0"/>
                <a:ea typeface="黑体" panose="02010609060101010101" charset="-122"/>
              </a:rPr>
              <a:t>公司愿景：</a:t>
            </a:r>
            <a:endParaRPr lang="en-US" altLang="zh-CN" sz="2400" b="1" kern="0" dirty="0">
              <a:solidFill>
                <a:srgbClr val="FFFFFF"/>
              </a:solidFill>
              <a:latin typeface="Arial" panose="020B0604020202090204" pitchFamily="34" charset="0"/>
              <a:ea typeface="黑体" panose="02010609060101010101" charset="-122"/>
            </a:endParaRPr>
          </a:p>
          <a:p>
            <a:pPr algn="ctr">
              <a:lnSpc>
                <a:spcPct val="125000"/>
              </a:lnSpc>
              <a:defRPr/>
            </a:pPr>
            <a:r>
              <a:rPr lang="zh-CN" altLang="en-US" sz="1800" kern="0" dirty="0">
                <a:solidFill>
                  <a:srgbClr val="FFFFFF"/>
                </a:solidFill>
                <a:latin typeface="Arial" panose="020B0604020202090204" pitchFamily="34" charset="0"/>
                <a:ea typeface="黑体" panose="02010609060101010101" charset="-122"/>
              </a:rPr>
              <a:t>通过点滴积累与持续努力致力成为专业精密环境控制领域的国际一流企业！</a:t>
            </a:r>
            <a:endParaRPr lang="zh-CN" altLang="en-US" sz="1800" kern="0" dirty="0">
              <a:solidFill>
                <a:srgbClr val="000000"/>
              </a:solidFill>
              <a:latin typeface="Arial" panose="020B0604020202090204" pitchFamily="34" charset="0"/>
              <a:ea typeface="黑体" panose="02010609060101010101" charset="-122"/>
            </a:endParaRPr>
          </a:p>
        </p:txBody>
      </p:sp>
      <p:sp>
        <p:nvSpPr>
          <p:cNvPr id="57" name="椭圆 56"/>
          <p:cNvSpPr/>
          <p:nvPr/>
        </p:nvSpPr>
        <p:spPr bwMode="auto">
          <a:xfrm>
            <a:off x="5132705" y="3221990"/>
            <a:ext cx="1260475" cy="1189355"/>
          </a:xfrm>
          <a:prstGeom prst="ellipse">
            <a:avLst/>
          </a:prstGeom>
          <a:solidFill>
            <a:srgbClr val="E08F08"/>
          </a:solidFill>
          <a:ln w="38100">
            <a:solidFill>
              <a:srgbClr val="FFFFFF"/>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a:lstStyle>
            <a:defPPr>
              <a:defRPr lang="zh-CN"/>
            </a:defPPr>
            <a:lvl1pPr marL="0" algn="l" defTabSz="875030" rtl="0" eaLnBrk="1" latinLnBrk="0" hangingPunct="1">
              <a:defRPr sz="1700" kern="1200">
                <a:solidFill>
                  <a:schemeClr val="dk1"/>
                </a:solidFill>
                <a:latin typeface="+mn-lt"/>
                <a:ea typeface="+mn-ea"/>
                <a:cs typeface="+mn-cs"/>
              </a:defRPr>
            </a:lvl1pPr>
            <a:lvl2pPr marL="437515" algn="l" defTabSz="875030" rtl="0" eaLnBrk="1" latinLnBrk="0" hangingPunct="1">
              <a:defRPr sz="1700" kern="1200">
                <a:solidFill>
                  <a:schemeClr val="dk1"/>
                </a:solidFill>
                <a:latin typeface="+mn-lt"/>
                <a:ea typeface="+mn-ea"/>
                <a:cs typeface="+mn-cs"/>
              </a:defRPr>
            </a:lvl2pPr>
            <a:lvl3pPr marL="875665" algn="l" defTabSz="875030" rtl="0" eaLnBrk="1" latinLnBrk="0" hangingPunct="1">
              <a:defRPr sz="1700" kern="1200">
                <a:solidFill>
                  <a:schemeClr val="dk1"/>
                </a:solidFill>
                <a:latin typeface="+mn-lt"/>
                <a:ea typeface="+mn-ea"/>
                <a:cs typeface="+mn-cs"/>
              </a:defRPr>
            </a:lvl3pPr>
            <a:lvl4pPr marL="1313180" algn="l" defTabSz="875030" rtl="0" eaLnBrk="1" latinLnBrk="0" hangingPunct="1">
              <a:defRPr sz="1700" kern="1200">
                <a:solidFill>
                  <a:schemeClr val="dk1"/>
                </a:solidFill>
                <a:latin typeface="+mn-lt"/>
                <a:ea typeface="+mn-ea"/>
                <a:cs typeface="+mn-cs"/>
              </a:defRPr>
            </a:lvl4pPr>
            <a:lvl5pPr marL="1750695" algn="l" defTabSz="875030" rtl="0" eaLnBrk="1" latinLnBrk="0" hangingPunct="1">
              <a:defRPr sz="1700" kern="1200">
                <a:solidFill>
                  <a:schemeClr val="dk1"/>
                </a:solidFill>
                <a:latin typeface="+mn-lt"/>
                <a:ea typeface="+mn-ea"/>
                <a:cs typeface="+mn-cs"/>
              </a:defRPr>
            </a:lvl5pPr>
            <a:lvl6pPr marL="2188845" algn="l" defTabSz="875030" rtl="0" eaLnBrk="1" latinLnBrk="0" hangingPunct="1">
              <a:defRPr sz="1700" kern="1200">
                <a:solidFill>
                  <a:schemeClr val="dk1"/>
                </a:solidFill>
                <a:latin typeface="+mn-lt"/>
                <a:ea typeface="+mn-ea"/>
                <a:cs typeface="+mn-cs"/>
              </a:defRPr>
            </a:lvl6pPr>
            <a:lvl7pPr marL="2626360" algn="l" defTabSz="875030" rtl="0" eaLnBrk="1" latinLnBrk="0" hangingPunct="1">
              <a:defRPr sz="1700" kern="1200">
                <a:solidFill>
                  <a:schemeClr val="dk1"/>
                </a:solidFill>
                <a:latin typeface="+mn-lt"/>
                <a:ea typeface="+mn-ea"/>
                <a:cs typeface="+mn-cs"/>
              </a:defRPr>
            </a:lvl7pPr>
            <a:lvl8pPr marL="3063875" algn="l" defTabSz="875030" rtl="0" eaLnBrk="1" latinLnBrk="0" hangingPunct="1">
              <a:defRPr sz="1700" kern="1200">
                <a:solidFill>
                  <a:schemeClr val="dk1"/>
                </a:solidFill>
                <a:latin typeface="+mn-lt"/>
                <a:ea typeface="+mn-ea"/>
                <a:cs typeface="+mn-cs"/>
              </a:defRPr>
            </a:lvl8pPr>
            <a:lvl9pPr marL="3502025" algn="l" defTabSz="875030" rtl="0" eaLnBrk="1" latinLnBrk="0" hangingPunct="1">
              <a:defRPr sz="1700" kern="1200">
                <a:solidFill>
                  <a:schemeClr val="dk1"/>
                </a:solidFill>
                <a:latin typeface="+mn-lt"/>
                <a:ea typeface="+mn-ea"/>
                <a:cs typeface="+mn-cs"/>
              </a:defRPr>
            </a:lvl9pPr>
          </a:lstStyle>
          <a:p>
            <a:pPr algn="ctr">
              <a:defRPr/>
            </a:pPr>
            <a:endParaRPr lang="zh-CN" altLang="en-US" b="1" kern="0" dirty="0">
              <a:solidFill>
                <a:srgbClr val="FFC000"/>
              </a:solidFill>
              <a:latin typeface="微软雅黑" panose="020B0503020204020204" charset="-122"/>
              <a:ea typeface="黑体" panose="02010609060101010101" charset="-122"/>
            </a:endParaRPr>
          </a:p>
        </p:txBody>
      </p:sp>
      <p:sp>
        <p:nvSpPr>
          <p:cNvPr id="59" name="椭圆 58"/>
          <p:cNvSpPr/>
          <p:nvPr/>
        </p:nvSpPr>
        <p:spPr bwMode="auto">
          <a:xfrm>
            <a:off x="3694430" y="4787265"/>
            <a:ext cx="1260475" cy="1189355"/>
          </a:xfrm>
          <a:prstGeom prst="ellipse">
            <a:avLst/>
          </a:prstGeom>
          <a:solidFill>
            <a:srgbClr val="E08F08"/>
          </a:solidFill>
          <a:ln w="38100">
            <a:solidFill>
              <a:srgbClr val="FFFFFF"/>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a:lstStyle>
            <a:defPPr>
              <a:defRPr lang="zh-CN"/>
            </a:defPPr>
            <a:lvl1pPr marL="0" algn="l" defTabSz="875030" rtl="0" eaLnBrk="1" latinLnBrk="0" hangingPunct="1">
              <a:defRPr sz="1700" kern="1200">
                <a:solidFill>
                  <a:schemeClr val="dk1"/>
                </a:solidFill>
                <a:latin typeface="+mn-lt"/>
                <a:ea typeface="+mn-ea"/>
                <a:cs typeface="+mn-cs"/>
              </a:defRPr>
            </a:lvl1pPr>
            <a:lvl2pPr marL="437515" algn="l" defTabSz="875030" rtl="0" eaLnBrk="1" latinLnBrk="0" hangingPunct="1">
              <a:defRPr sz="1700" kern="1200">
                <a:solidFill>
                  <a:schemeClr val="dk1"/>
                </a:solidFill>
                <a:latin typeface="+mn-lt"/>
                <a:ea typeface="+mn-ea"/>
                <a:cs typeface="+mn-cs"/>
              </a:defRPr>
            </a:lvl2pPr>
            <a:lvl3pPr marL="875665" algn="l" defTabSz="875030" rtl="0" eaLnBrk="1" latinLnBrk="0" hangingPunct="1">
              <a:defRPr sz="1700" kern="1200">
                <a:solidFill>
                  <a:schemeClr val="dk1"/>
                </a:solidFill>
                <a:latin typeface="+mn-lt"/>
                <a:ea typeface="+mn-ea"/>
                <a:cs typeface="+mn-cs"/>
              </a:defRPr>
            </a:lvl3pPr>
            <a:lvl4pPr marL="1313180" algn="l" defTabSz="875030" rtl="0" eaLnBrk="1" latinLnBrk="0" hangingPunct="1">
              <a:defRPr sz="1700" kern="1200">
                <a:solidFill>
                  <a:schemeClr val="dk1"/>
                </a:solidFill>
                <a:latin typeface="+mn-lt"/>
                <a:ea typeface="+mn-ea"/>
                <a:cs typeface="+mn-cs"/>
              </a:defRPr>
            </a:lvl4pPr>
            <a:lvl5pPr marL="1750695" algn="l" defTabSz="875030" rtl="0" eaLnBrk="1" latinLnBrk="0" hangingPunct="1">
              <a:defRPr sz="1700" kern="1200">
                <a:solidFill>
                  <a:schemeClr val="dk1"/>
                </a:solidFill>
                <a:latin typeface="+mn-lt"/>
                <a:ea typeface="+mn-ea"/>
                <a:cs typeface="+mn-cs"/>
              </a:defRPr>
            </a:lvl5pPr>
            <a:lvl6pPr marL="2188845" algn="l" defTabSz="875030" rtl="0" eaLnBrk="1" latinLnBrk="0" hangingPunct="1">
              <a:defRPr sz="1700" kern="1200">
                <a:solidFill>
                  <a:schemeClr val="dk1"/>
                </a:solidFill>
                <a:latin typeface="+mn-lt"/>
                <a:ea typeface="+mn-ea"/>
                <a:cs typeface="+mn-cs"/>
              </a:defRPr>
            </a:lvl6pPr>
            <a:lvl7pPr marL="2626360" algn="l" defTabSz="875030" rtl="0" eaLnBrk="1" latinLnBrk="0" hangingPunct="1">
              <a:defRPr sz="1700" kern="1200">
                <a:solidFill>
                  <a:schemeClr val="dk1"/>
                </a:solidFill>
                <a:latin typeface="+mn-lt"/>
                <a:ea typeface="+mn-ea"/>
                <a:cs typeface="+mn-cs"/>
              </a:defRPr>
            </a:lvl7pPr>
            <a:lvl8pPr marL="3063875" algn="l" defTabSz="875030" rtl="0" eaLnBrk="1" latinLnBrk="0" hangingPunct="1">
              <a:defRPr sz="1700" kern="1200">
                <a:solidFill>
                  <a:schemeClr val="dk1"/>
                </a:solidFill>
                <a:latin typeface="+mn-lt"/>
                <a:ea typeface="+mn-ea"/>
                <a:cs typeface="+mn-cs"/>
              </a:defRPr>
            </a:lvl8pPr>
            <a:lvl9pPr marL="3502025" algn="l" defTabSz="875030" rtl="0" eaLnBrk="1" latinLnBrk="0" hangingPunct="1">
              <a:defRPr sz="1700" kern="1200">
                <a:solidFill>
                  <a:schemeClr val="dk1"/>
                </a:solidFill>
                <a:latin typeface="+mn-lt"/>
                <a:ea typeface="+mn-ea"/>
                <a:cs typeface="+mn-cs"/>
              </a:defRPr>
            </a:lvl9pPr>
          </a:lstStyle>
          <a:p>
            <a:pPr algn="ctr">
              <a:defRPr/>
            </a:pPr>
            <a:endParaRPr lang="zh-CN" altLang="en-US" b="1" kern="0" dirty="0">
              <a:solidFill>
                <a:srgbClr val="FFC000"/>
              </a:solidFill>
              <a:latin typeface="微软雅黑" panose="020B0503020204020204" charset="-122"/>
              <a:ea typeface="黑体" panose="02010609060101010101" charset="-122"/>
            </a:endParaRPr>
          </a:p>
        </p:txBody>
      </p:sp>
      <p:sp>
        <p:nvSpPr>
          <p:cNvPr id="60" name="Rectangle 2"/>
          <p:cNvSpPr txBox="1">
            <a:spLocks noChangeArrowheads="1"/>
          </p:cNvSpPr>
          <p:nvPr/>
        </p:nvSpPr>
        <p:spPr>
          <a:xfrm>
            <a:off x="5264150" y="3583940"/>
            <a:ext cx="980440" cy="521970"/>
          </a:xfrm>
          <a:prstGeom prst="rect">
            <a:avLst/>
          </a:prstGeom>
        </p:spPr>
        <p:txBody>
          <a:bodyPr/>
          <a:lstStyle>
            <a:defPPr>
              <a:defRPr lang="zh-CN"/>
            </a:defPPr>
            <a:lvl1pPr marL="0" algn="l" defTabSz="875030" rtl="0" eaLnBrk="1" latinLnBrk="0" hangingPunct="1">
              <a:defRPr sz="1700" kern="1200">
                <a:solidFill>
                  <a:schemeClr val="tx1"/>
                </a:solidFill>
                <a:latin typeface="+mn-lt"/>
                <a:ea typeface="+mn-ea"/>
                <a:cs typeface="+mn-cs"/>
              </a:defRPr>
            </a:lvl1pPr>
            <a:lvl2pPr marL="437515" algn="l" defTabSz="875030" rtl="0" eaLnBrk="1" latinLnBrk="0" hangingPunct="1">
              <a:defRPr sz="1700" kern="1200">
                <a:solidFill>
                  <a:schemeClr val="tx1"/>
                </a:solidFill>
                <a:latin typeface="+mn-lt"/>
                <a:ea typeface="+mn-ea"/>
                <a:cs typeface="+mn-cs"/>
              </a:defRPr>
            </a:lvl2pPr>
            <a:lvl3pPr marL="875665" algn="l" defTabSz="875030" rtl="0" eaLnBrk="1" latinLnBrk="0" hangingPunct="1">
              <a:defRPr sz="1700" kern="1200">
                <a:solidFill>
                  <a:schemeClr val="tx1"/>
                </a:solidFill>
                <a:latin typeface="+mn-lt"/>
                <a:ea typeface="+mn-ea"/>
                <a:cs typeface="+mn-cs"/>
              </a:defRPr>
            </a:lvl3pPr>
            <a:lvl4pPr marL="1313180" algn="l" defTabSz="875030" rtl="0" eaLnBrk="1" latinLnBrk="0" hangingPunct="1">
              <a:defRPr sz="1700" kern="1200">
                <a:solidFill>
                  <a:schemeClr val="tx1"/>
                </a:solidFill>
                <a:latin typeface="+mn-lt"/>
                <a:ea typeface="+mn-ea"/>
                <a:cs typeface="+mn-cs"/>
              </a:defRPr>
            </a:lvl4pPr>
            <a:lvl5pPr marL="1750695" algn="l" defTabSz="875030" rtl="0" eaLnBrk="1" latinLnBrk="0" hangingPunct="1">
              <a:defRPr sz="1700" kern="1200">
                <a:solidFill>
                  <a:schemeClr val="tx1"/>
                </a:solidFill>
                <a:latin typeface="+mn-lt"/>
                <a:ea typeface="+mn-ea"/>
                <a:cs typeface="+mn-cs"/>
              </a:defRPr>
            </a:lvl5pPr>
            <a:lvl6pPr marL="2188845" algn="l" defTabSz="875030" rtl="0" eaLnBrk="1" latinLnBrk="0" hangingPunct="1">
              <a:defRPr sz="1700" kern="1200">
                <a:solidFill>
                  <a:schemeClr val="tx1"/>
                </a:solidFill>
                <a:latin typeface="+mn-lt"/>
                <a:ea typeface="+mn-ea"/>
                <a:cs typeface="+mn-cs"/>
              </a:defRPr>
            </a:lvl6pPr>
            <a:lvl7pPr marL="2626360" algn="l" defTabSz="875030" rtl="0" eaLnBrk="1" latinLnBrk="0" hangingPunct="1">
              <a:defRPr sz="1700" kern="1200">
                <a:solidFill>
                  <a:schemeClr val="tx1"/>
                </a:solidFill>
                <a:latin typeface="+mn-lt"/>
                <a:ea typeface="+mn-ea"/>
                <a:cs typeface="+mn-cs"/>
              </a:defRPr>
            </a:lvl7pPr>
            <a:lvl8pPr marL="3063875" algn="l" defTabSz="875030" rtl="0" eaLnBrk="1" latinLnBrk="0" hangingPunct="1">
              <a:defRPr sz="1700" kern="1200">
                <a:solidFill>
                  <a:schemeClr val="tx1"/>
                </a:solidFill>
                <a:latin typeface="+mn-lt"/>
                <a:ea typeface="+mn-ea"/>
                <a:cs typeface="+mn-cs"/>
              </a:defRPr>
            </a:lvl8pPr>
            <a:lvl9pPr marL="3502025" algn="l" defTabSz="875030" rtl="0" eaLnBrk="1" latinLnBrk="0" hangingPunct="1">
              <a:defRPr sz="1700" kern="1200">
                <a:solidFill>
                  <a:schemeClr val="tx1"/>
                </a:solidFill>
                <a:latin typeface="+mn-lt"/>
                <a:ea typeface="+mn-ea"/>
                <a:cs typeface="+mn-cs"/>
              </a:defRPr>
            </a:lvl9pPr>
          </a:lstStyle>
          <a:p>
            <a:pPr algn="ctr" fontAlgn="base">
              <a:spcBef>
                <a:spcPct val="0"/>
              </a:spcBef>
              <a:spcAft>
                <a:spcPct val="0"/>
              </a:spcAft>
              <a:defRPr/>
            </a:pPr>
            <a:r>
              <a:rPr lang="zh-CN" altLang="en-US" sz="2400" b="1" kern="0" dirty="0">
                <a:solidFill>
                  <a:schemeClr val="bg1"/>
                </a:solidFill>
                <a:latin typeface="Arial" panose="020B0604020202090204" pitchFamily="34" charset="0"/>
                <a:ea typeface="黑体" panose="02010609060101010101" charset="-122"/>
                <a:cs typeface="Arial" panose="020B0604020202090204" pitchFamily="34" charset="0"/>
              </a:rPr>
              <a:t>价值</a:t>
            </a:r>
            <a:endParaRPr lang="zh-CN" altLang="en-US" sz="2400" b="1" kern="0" dirty="0">
              <a:solidFill>
                <a:schemeClr val="bg1"/>
              </a:solidFill>
              <a:latin typeface="Arial" panose="020B0604020202090204" pitchFamily="34" charset="0"/>
              <a:ea typeface="黑体" panose="02010609060101010101" charset="-122"/>
              <a:cs typeface="Arial" panose="020B0604020202090204" pitchFamily="34" charset="0"/>
            </a:endParaRPr>
          </a:p>
        </p:txBody>
      </p:sp>
      <p:sp>
        <p:nvSpPr>
          <p:cNvPr id="61" name="Rectangle 2"/>
          <p:cNvSpPr txBox="1">
            <a:spLocks noChangeArrowheads="1"/>
          </p:cNvSpPr>
          <p:nvPr/>
        </p:nvSpPr>
        <p:spPr>
          <a:xfrm>
            <a:off x="3818890" y="5149215"/>
            <a:ext cx="1006475" cy="521970"/>
          </a:xfrm>
          <a:prstGeom prst="rect">
            <a:avLst/>
          </a:prstGeom>
        </p:spPr>
        <p:txBody>
          <a:bodyPr/>
          <a:lstStyle>
            <a:defPPr>
              <a:defRPr lang="zh-CN"/>
            </a:defPPr>
            <a:lvl1pPr marL="0" algn="l" defTabSz="875030" rtl="0" eaLnBrk="1" latinLnBrk="0" hangingPunct="1">
              <a:defRPr sz="1700" kern="1200">
                <a:solidFill>
                  <a:schemeClr val="tx1"/>
                </a:solidFill>
                <a:latin typeface="+mn-lt"/>
                <a:ea typeface="+mn-ea"/>
                <a:cs typeface="+mn-cs"/>
              </a:defRPr>
            </a:lvl1pPr>
            <a:lvl2pPr marL="437515" algn="l" defTabSz="875030" rtl="0" eaLnBrk="1" latinLnBrk="0" hangingPunct="1">
              <a:defRPr sz="1700" kern="1200">
                <a:solidFill>
                  <a:schemeClr val="tx1"/>
                </a:solidFill>
                <a:latin typeface="+mn-lt"/>
                <a:ea typeface="+mn-ea"/>
                <a:cs typeface="+mn-cs"/>
              </a:defRPr>
            </a:lvl2pPr>
            <a:lvl3pPr marL="875665" algn="l" defTabSz="875030" rtl="0" eaLnBrk="1" latinLnBrk="0" hangingPunct="1">
              <a:defRPr sz="1700" kern="1200">
                <a:solidFill>
                  <a:schemeClr val="tx1"/>
                </a:solidFill>
                <a:latin typeface="+mn-lt"/>
                <a:ea typeface="+mn-ea"/>
                <a:cs typeface="+mn-cs"/>
              </a:defRPr>
            </a:lvl3pPr>
            <a:lvl4pPr marL="1313180" algn="l" defTabSz="875030" rtl="0" eaLnBrk="1" latinLnBrk="0" hangingPunct="1">
              <a:defRPr sz="1700" kern="1200">
                <a:solidFill>
                  <a:schemeClr val="tx1"/>
                </a:solidFill>
                <a:latin typeface="+mn-lt"/>
                <a:ea typeface="+mn-ea"/>
                <a:cs typeface="+mn-cs"/>
              </a:defRPr>
            </a:lvl4pPr>
            <a:lvl5pPr marL="1750695" algn="l" defTabSz="875030" rtl="0" eaLnBrk="1" latinLnBrk="0" hangingPunct="1">
              <a:defRPr sz="1700" kern="1200">
                <a:solidFill>
                  <a:schemeClr val="tx1"/>
                </a:solidFill>
                <a:latin typeface="+mn-lt"/>
                <a:ea typeface="+mn-ea"/>
                <a:cs typeface="+mn-cs"/>
              </a:defRPr>
            </a:lvl5pPr>
            <a:lvl6pPr marL="2188845" algn="l" defTabSz="875030" rtl="0" eaLnBrk="1" latinLnBrk="0" hangingPunct="1">
              <a:defRPr sz="1700" kern="1200">
                <a:solidFill>
                  <a:schemeClr val="tx1"/>
                </a:solidFill>
                <a:latin typeface="+mn-lt"/>
                <a:ea typeface="+mn-ea"/>
                <a:cs typeface="+mn-cs"/>
              </a:defRPr>
            </a:lvl6pPr>
            <a:lvl7pPr marL="2626360" algn="l" defTabSz="875030" rtl="0" eaLnBrk="1" latinLnBrk="0" hangingPunct="1">
              <a:defRPr sz="1700" kern="1200">
                <a:solidFill>
                  <a:schemeClr val="tx1"/>
                </a:solidFill>
                <a:latin typeface="+mn-lt"/>
                <a:ea typeface="+mn-ea"/>
                <a:cs typeface="+mn-cs"/>
              </a:defRPr>
            </a:lvl7pPr>
            <a:lvl8pPr marL="3063875" algn="l" defTabSz="875030" rtl="0" eaLnBrk="1" latinLnBrk="0" hangingPunct="1">
              <a:defRPr sz="1700" kern="1200">
                <a:solidFill>
                  <a:schemeClr val="tx1"/>
                </a:solidFill>
                <a:latin typeface="+mn-lt"/>
                <a:ea typeface="+mn-ea"/>
                <a:cs typeface="+mn-cs"/>
              </a:defRPr>
            </a:lvl8pPr>
            <a:lvl9pPr marL="3502025" algn="l" defTabSz="875030" rtl="0" eaLnBrk="1" latinLnBrk="0" hangingPunct="1">
              <a:defRPr sz="1700" kern="1200">
                <a:solidFill>
                  <a:schemeClr val="tx1"/>
                </a:solidFill>
                <a:latin typeface="+mn-lt"/>
                <a:ea typeface="+mn-ea"/>
                <a:cs typeface="+mn-cs"/>
              </a:defRPr>
            </a:lvl9pPr>
          </a:lstStyle>
          <a:p>
            <a:pPr algn="ctr" fontAlgn="base">
              <a:spcBef>
                <a:spcPct val="0"/>
              </a:spcBef>
              <a:spcAft>
                <a:spcPct val="0"/>
              </a:spcAft>
              <a:defRPr/>
            </a:pPr>
            <a:r>
              <a:rPr lang="zh-CN" altLang="en-US" sz="2400" b="1" kern="0" dirty="0" smtClean="0">
                <a:solidFill>
                  <a:schemeClr val="bg1"/>
                </a:solidFill>
                <a:latin typeface="Arial" panose="020B0604020202090204" pitchFamily="34" charset="0"/>
                <a:ea typeface="黑体" panose="02010609060101010101" charset="-122"/>
                <a:cs typeface="Arial" panose="020B0604020202090204" pitchFamily="34" charset="0"/>
              </a:rPr>
              <a:t>信赖</a:t>
            </a:r>
            <a:endParaRPr lang="zh-CN" altLang="en-US" sz="2400" b="1" kern="0" dirty="0" smtClean="0">
              <a:solidFill>
                <a:schemeClr val="bg1"/>
              </a:solidFill>
              <a:latin typeface="Arial" panose="020B0604020202090204" pitchFamily="34" charset="0"/>
              <a:ea typeface="黑体" panose="02010609060101010101" charset="-122"/>
              <a:cs typeface="Arial" panose="020B0604020202090204" pitchFamily="34" charset="0"/>
            </a:endParaRPr>
          </a:p>
        </p:txBody>
      </p:sp>
      <p:sp>
        <p:nvSpPr>
          <p:cNvPr id="71" name="Rectangle 2"/>
          <p:cNvSpPr txBox="1">
            <a:spLocks noChangeArrowheads="1"/>
          </p:cNvSpPr>
          <p:nvPr/>
        </p:nvSpPr>
        <p:spPr>
          <a:xfrm>
            <a:off x="5394960" y="5096510"/>
            <a:ext cx="1045210" cy="521970"/>
          </a:xfrm>
          <a:prstGeom prst="rect">
            <a:avLst/>
          </a:prstGeom>
        </p:spPr>
        <p:txBody>
          <a:bodyPr/>
          <a:lstStyle>
            <a:defPPr>
              <a:defRPr lang="zh-CN"/>
            </a:defPPr>
            <a:lvl1pPr marL="0" algn="l" defTabSz="875030" rtl="0" eaLnBrk="1" latinLnBrk="0" hangingPunct="1">
              <a:defRPr sz="1700" kern="1200">
                <a:solidFill>
                  <a:schemeClr val="tx1"/>
                </a:solidFill>
                <a:latin typeface="+mn-lt"/>
                <a:ea typeface="+mn-ea"/>
                <a:cs typeface="+mn-cs"/>
              </a:defRPr>
            </a:lvl1pPr>
            <a:lvl2pPr marL="437515" algn="l" defTabSz="875030" rtl="0" eaLnBrk="1" latinLnBrk="0" hangingPunct="1">
              <a:defRPr sz="1700" kern="1200">
                <a:solidFill>
                  <a:schemeClr val="tx1"/>
                </a:solidFill>
                <a:latin typeface="+mn-lt"/>
                <a:ea typeface="+mn-ea"/>
                <a:cs typeface="+mn-cs"/>
              </a:defRPr>
            </a:lvl2pPr>
            <a:lvl3pPr marL="875665" algn="l" defTabSz="875030" rtl="0" eaLnBrk="1" latinLnBrk="0" hangingPunct="1">
              <a:defRPr sz="1700" kern="1200">
                <a:solidFill>
                  <a:schemeClr val="tx1"/>
                </a:solidFill>
                <a:latin typeface="+mn-lt"/>
                <a:ea typeface="+mn-ea"/>
                <a:cs typeface="+mn-cs"/>
              </a:defRPr>
            </a:lvl3pPr>
            <a:lvl4pPr marL="1313180" algn="l" defTabSz="875030" rtl="0" eaLnBrk="1" latinLnBrk="0" hangingPunct="1">
              <a:defRPr sz="1700" kern="1200">
                <a:solidFill>
                  <a:schemeClr val="tx1"/>
                </a:solidFill>
                <a:latin typeface="+mn-lt"/>
                <a:ea typeface="+mn-ea"/>
                <a:cs typeface="+mn-cs"/>
              </a:defRPr>
            </a:lvl4pPr>
            <a:lvl5pPr marL="1750695" algn="l" defTabSz="875030" rtl="0" eaLnBrk="1" latinLnBrk="0" hangingPunct="1">
              <a:defRPr sz="1700" kern="1200">
                <a:solidFill>
                  <a:schemeClr val="tx1"/>
                </a:solidFill>
                <a:latin typeface="+mn-lt"/>
                <a:ea typeface="+mn-ea"/>
                <a:cs typeface="+mn-cs"/>
              </a:defRPr>
            </a:lvl5pPr>
            <a:lvl6pPr marL="2188845" algn="l" defTabSz="875030" rtl="0" eaLnBrk="1" latinLnBrk="0" hangingPunct="1">
              <a:defRPr sz="1700" kern="1200">
                <a:solidFill>
                  <a:schemeClr val="tx1"/>
                </a:solidFill>
                <a:latin typeface="+mn-lt"/>
                <a:ea typeface="+mn-ea"/>
                <a:cs typeface="+mn-cs"/>
              </a:defRPr>
            </a:lvl6pPr>
            <a:lvl7pPr marL="2626360" algn="l" defTabSz="875030" rtl="0" eaLnBrk="1" latinLnBrk="0" hangingPunct="1">
              <a:defRPr sz="1700" kern="1200">
                <a:solidFill>
                  <a:schemeClr val="tx1"/>
                </a:solidFill>
                <a:latin typeface="+mn-lt"/>
                <a:ea typeface="+mn-ea"/>
                <a:cs typeface="+mn-cs"/>
              </a:defRPr>
            </a:lvl7pPr>
            <a:lvl8pPr marL="3063875" algn="l" defTabSz="875030" rtl="0" eaLnBrk="1" latinLnBrk="0" hangingPunct="1">
              <a:defRPr sz="1700" kern="1200">
                <a:solidFill>
                  <a:schemeClr val="tx1"/>
                </a:solidFill>
                <a:latin typeface="+mn-lt"/>
                <a:ea typeface="+mn-ea"/>
                <a:cs typeface="+mn-cs"/>
              </a:defRPr>
            </a:lvl8pPr>
            <a:lvl9pPr marL="3502025" algn="l" defTabSz="875030" rtl="0" eaLnBrk="1" latinLnBrk="0" hangingPunct="1">
              <a:defRPr sz="1700" kern="1200">
                <a:solidFill>
                  <a:schemeClr val="tx1"/>
                </a:solidFill>
                <a:latin typeface="+mn-lt"/>
                <a:ea typeface="+mn-ea"/>
                <a:cs typeface="+mn-cs"/>
              </a:defRPr>
            </a:lvl9pPr>
          </a:lstStyle>
          <a:p>
            <a:pPr>
              <a:defRPr/>
            </a:pPr>
            <a:r>
              <a:rPr lang="en-US" altLang="zh-CN" sz="1800" b="1" kern="0" dirty="0">
                <a:solidFill>
                  <a:schemeClr val="bg2">
                    <a:lumMod val="25000"/>
                  </a:schemeClr>
                </a:solidFill>
                <a:latin typeface="Arial" panose="020B0604020202090204" pitchFamily="34" charset="0"/>
                <a:ea typeface="黑体" panose="02010609060101010101" charset="-122"/>
                <a:cs typeface="Arial" panose="020B0604020202090204" pitchFamily="34" charset="0"/>
              </a:rPr>
              <a:t>Trust</a:t>
            </a:r>
            <a:endParaRPr lang="en-US" altLang="zh-CN" sz="1800" b="1" kern="0" dirty="0">
              <a:solidFill>
                <a:schemeClr val="bg2">
                  <a:lumMod val="25000"/>
                </a:schemeClr>
              </a:solidFill>
              <a:latin typeface="Arial" panose="020B0604020202090204" pitchFamily="34" charset="0"/>
              <a:ea typeface="黑体" panose="02010609060101010101" charset="-122"/>
              <a:cs typeface="Arial" panose="020B0604020202090204" pitchFamily="34" charset="0"/>
            </a:endParaRPr>
          </a:p>
          <a:p>
            <a:pPr>
              <a:defRPr/>
            </a:pPr>
            <a:endParaRPr lang="en-US" altLang="zh-CN" sz="1800" b="1" kern="0" dirty="0">
              <a:solidFill>
                <a:schemeClr val="bg2">
                  <a:lumMod val="25000"/>
                </a:schemeClr>
              </a:solidFill>
              <a:latin typeface="Arial" panose="020B0604020202090204" pitchFamily="34" charset="0"/>
              <a:ea typeface="黑体" panose="02010609060101010101" charset="-122"/>
              <a:cs typeface="Arial" panose="020B060402020209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kern="0" dirty="0" err="1" smtClean="0">
                <a:latin typeface="Arial" panose="020B0604020202090204" pitchFamily="34" charset="0"/>
                <a:ea typeface="黑体" panose="02010609060101010101" charset="-122"/>
                <a:cs typeface="+mn-cs"/>
                <a:sym typeface="+mn-ea"/>
              </a:rPr>
              <a:t>英维克</a:t>
            </a:r>
            <a:r>
              <a:rPr lang="zh-CN" sz="3200" b="1" kern="0" dirty="0" smtClean="0">
                <a:latin typeface="Arial" panose="020B0604020202090204" pitchFamily="34" charset="0"/>
                <a:ea typeface="黑体" panose="02010609060101010101" charset="-122"/>
                <a:cs typeface="+mn-cs"/>
                <a:sym typeface="+mn-ea"/>
              </a:rPr>
              <a:t>核心</a:t>
            </a:r>
            <a:r>
              <a:rPr lang="zh-CN" altLang="en-US" sz="3200" b="1" kern="0" dirty="0" smtClean="0">
                <a:latin typeface="Arial" panose="020B0604020202090204" pitchFamily="34" charset="0"/>
                <a:ea typeface="黑体" panose="02010609060101010101" charset="-122"/>
                <a:cs typeface="+mn-cs"/>
                <a:sym typeface="+mn-ea"/>
              </a:rPr>
              <a:t>竞争力和</a:t>
            </a:r>
            <a:r>
              <a:rPr lang="zh-CN" altLang="en-US" sz="3200" b="1" kern="0" dirty="0" smtClean="0">
                <a:latin typeface="Arial" panose="020B0604020202090204" pitchFamily="34" charset="0"/>
                <a:ea typeface="黑体" panose="02010609060101010101" charset="-122"/>
                <a:cs typeface="+mn-cs"/>
                <a:sym typeface="+mn-ea"/>
              </a:rPr>
              <a:t>使命</a:t>
            </a:r>
            <a:endParaRPr lang="en-US" altLang="zh-CN" sz="3200" b="1" kern="0" dirty="0">
              <a:latin typeface="Arial" panose="020B0604020202090204" pitchFamily="34" charset="0"/>
              <a:ea typeface="黑体" panose="02010609060101010101" charset="-122"/>
              <a:cs typeface="+mn-cs"/>
              <a:sym typeface="+mn-ea"/>
            </a:endParaRPr>
          </a:p>
        </p:txBody>
      </p:sp>
      <p:sp>
        <p:nvSpPr>
          <p:cNvPr id="16" name="任意多边形 15"/>
          <p:cNvSpPr/>
          <p:nvPr>
            <p:custDataLst>
              <p:tags r:id="rId1"/>
            </p:custDataLst>
          </p:nvPr>
        </p:nvSpPr>
        <p:spPr>
          <a:xfrm>
            <a:off x="2480310" y="1386205"/>
            <a:ext cx="7231380" cy="488251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1687" h="7884">
                <a:moveTo>
                  <a:pt x="0" y="5837"/>
                </a:moveTo>
                <a:cubicBezTo>
                  <a:pt x="-101" y="2561"/>
                  <a:pt x="2899" y="-80"/>
                  <a:pt x="5837" y="0"/>
                </a:cubicBezTo>
                <a:cubicBezTo>
                  <a:pt x="9113" y="-101"/>
                  <a:pt x="11754" y="2899"/>
                  <a:pt x="11674" y="5837"/>
                </a:cubicBezTo>
                <a:cubicBezTo>
                  <a:pt x="11729" y="6519"/>
                  <a:pt x="11386" y="7732"/>
                  <a:pt x="11306" y="7882"/>
                </a:cubicBezTo>
                <a:lnTo>
                  <a:pt x="368" y="7882"/>
                </a:lnTo>
                <a:cubicBezTo>
                  <a:pt x="194" y="7542"/>
                  <a:pt x="-50" y="6246"/>
                  <a:pt x="0" y="5837"/>
                </a:cubicBezTo>
                <a:close/>
              </a:path>
            </a:pathLst>
          </a:custGeom>
          <a:solidFill>
            <a:srgbClr val="EC721E"/>
          </a:solidFill>
          <a:ln>
            <a:noFill/>
          </a:ln>
          <a:effectLst>
            <a:outerShdw blurRad="165100" dist="38100" dir="16200000" rotWithShape="0">
              <a:prstClr val="black">
                <a:alpha val="38000"/>
              </a:prstClr>
            </a:outerShdw>
          </a:effectLst>
          <a:scene3d>
            <a:camera prst="orthographicFront"/>
            <a:lightRig rig="threePt" dir="t"/>
          </a:scene3d>
          <a:sp3d>
            <a:extrusionClr>
              <a:srgbClr val="E28E0A"/>
            </a:extrusionClr>
            <a:contourClr>
              <a:schemeClr val="accent2">
                <a:lumMod val="40000"/>
                <a:lumOff val="60000"/>
              </a:schemeClr>
            </a:contourClr>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en-US" altLang="zh-CN"/>
          </a:p>
        </p:txBody>
      </p:sp>
      <p:pic>
        <p:nvPicPr>
          <p:cNvPr id="29" name="图片 28" descr="20aeb0f2d6e1006324c5df95e35ecaba_3"/>
          <p:cNvPicPr>
            <a:picLocks noChangeAspect="1"/>
          </p:cNvPicPr>
          <p:nvPr/>
        </p:nvPicPr>
        <p:blipFill>
          <a:blip r:embed="rId2"/>
          <a:stretch>
            <a:fillRect/>
          </a:stretch>
        </p:blipFill>
        <p:spPr>
          <a:xfrm>
            <a:off x="1925638" y="-460375"/>
            <a:ext cx="8772525" cy="7923530"/>
          </a:xfrm>
          <a:prstGeom prst="rect">
            <a:avLst/>
          </a:prstGeom>
        </p:spPr>
      </p:pic>
      <p:sp>
        <p:nvSpPr>
          <p:cNvPr id="14" name="圆角矩形 13"/>
          <p:cNvSpPr/>
          <p:nvPr/>
        </p:nvSpPr>
        <p:spPr>
          <a:xfrm>
            <a:off x="1168400" y="3829050"/>
            <a:ext cx="9855200" cy="2498725"/>
          </a:xfrm>
          <a:prstGeom prst="roundRect">
            <a:avLst/>
          </a:prstGeom>
          <a:solidFill>
            <a:schemeClr val="accent3">
              <a:lumMod val="40000"/>
              <a:lumOff val="60000"/>
            </a:schemeClr>
          </a:solidFill>
          <a:ln>
            <a:noFill/>
          </a:ln>
          <a:effectLst>
            <a:outerShdw blurRad="50800" dist="50800" dir="5400000" sx="99000" sy="99000" algn="ctr" rotWithShape="0">
              <a:srgbClr val="000000">
                <a:alpha val="28000"/>
              </a:srgbClr>
            </a:outerShdw>
            <a:reflection stA="99000" endPos="22000" dist="76200" dir="5400000" sy="-100000" algn="bl" rotWithShape="0"/>
          </a:effectLst>
        </p:spPr>
        <p:style>
          <a:lnRef idx="2">
            <a:schemeClr val="accent3">
              <a:shade val="50000"/>
            </a:schemeClr>
          </a:lnRef>
          <a:fillRef idx="1">
            <a:schemeClr val="accent3"/>
          </a:fillRef>
          <a:effectRef idx="0">
            <a:schemeClr val="accent3"/>
          </a:effectRef>
          <a:fontRef idx="minor">
            <a:schemeClr val="lt1"/>
          </a:fontRef>
        </p:style>
        <p:txBody>
          <a:bodyPr rtlCol="0" anchor="ctr"/>
          <a:p>
            <a:pPr algn="ctr"/>
            <a:endParaRPr lang="en-US" altLang="zh-CN"/>
          </a:p>
        </p:txBody>
      </p:sp>
      <p:grpSp>
        <p:nvGrpSpPr>
          <p:cNvPr id="24" name="组合 23"/>
          <p:cNvGrpSpPr/>
          <p:nvPr/>
        </p:nvGrpSpPr>
        <p:grpSpPr>
          <a:xfrm rot="0">
            <a:off x="4138930" y="5042535"/>
            <a:ext cx="3923214" cy="803252"/>
            <a:chOff x="1743" y="7142"/>
            <a:chExt cx="15623" cy="3201"/>
          </a:xfrm>
        </p:grpSpPr>
        <p:pic>
          <p:nvPicPr>
            <p:cNvPr id="4" name="图片 3" descr="图标-02"/>
            <p:cNvPicPr>
              <a:picLocks noChangeAspect="1"/>
            </p:cNvPicPr>
            <p:nvPr/>
          </p:nvPicPr>
          <p:blipFill>
            <a:blip r:embed="rId3"/>
            <a:stretch>
              <a:fillRect/>
            </a:stretch>
          </p:blipFill>
          <p:spPr>
            <a:xfrm>
              <a:off x="11861" y="7323"/>
              <a:ext cx="2335" cy="1831"/>
            </a:xfrm>
            <a:prstGeom prst="rect">
              <a:avLst/>
            </a:prstGeom>
          </p:spPr>
        </p:pic>
        <p:pic>
          <p:nvPicPr>
            <p:cNvPr id="5" name="图片 4" descr="图标-03"/>
            <p:cNvPicPr>
              <a:picLocks noChangeAspect="1"/>
            </p:cNvPicPr>
            <p:nvPr>
              <p:custDataLst>
                <p:tags r:id="rId4"/>
              </p:custDataLst>
            </p:nvPr>
          </p:nvPicPr>
          <p:blipFill>
            <a:blip r:embed="rId5"/>
            <a:stretch>
              <a:fillRect/>
            </a:stretch>
          </p:blipFill>
          <p:spPr>
            <a:xfrm>
              <a:off x="1743" y="7223"/>
              <a:ext cx="2335" cy="1831"/>
            </a:xfrm>
            <a:prstGeom prst="rect">
              <a:avLst/>
            </a:prstGeom>
          </p:spPr>
        </p:pic>
        <p:pic>
          <p:nvPicPr>
            <p:cNvPr id="6" name="图片 5" descr="图标-04"/>
            <p:cNvPicPr>
              <a:picLocks noChangeAspect="1"/>
            </p:cNvPicPr>
            <p:nvPr/>
          </p:nvPicPr>
          <p:blipFill>
            <a:blip r:embed="rId6"/>
            <a:stretch>
              <a:fillRect/>
            </a:stretch>
          </p:blipFill>
          <p:spPr>
            <a:xfrm>
              <a:off x="15221" y="7305"/>
              <a:ext cx="2002" cy="1831"/>
            </a:xfrm>
            <a:prstGeom prst="rect">
              <a:avLst/>
            </a:prstGeom>
          </p:spPr>
        </p:pic>
        <p:pic>
          <p:nvPicPr>
            <p:cNvPr id="7" name="图片 6" descr="图标-05"/>
            <p:cNvPicPr>
              <a:picLocks noChangeAspect="1"/>
            </p:cNvPicPr>
            <p:nvPr/>
          </p:nvPicPr>
          <p:blipFill>
            <a:blip r:embed="rId7"/>
            <a:stretch>
              <a:fillRect/>
            </a:stretch>
          </p:blipFill>
          <p:spPr>
            <a:xfrm>
              <a:off x="5427" y="7142"/>
              <a:ext cx="2002" cy="1831"/>
            </a:xfrm>
            <a:prstGeom prst="rect">
              <a:avLst/>
            </a:prstGeom>
          </p:spPr>
        </p:pic>
        <p:pic>
          <p:nvPicPr>
            <p:cNvPr id="8" name="图片 7" descr="图标-01"/>
            <p:cNvPicPr>
              <a:picLocks noChangeAspect="1"/>
            </p:cNvPicPr>
            <p:nvPr/>
          </p:nvPicPr>
          <p:blipFill>
            <a:blip r:embed="rId8"/>
            <a:stretch>
              <a:fillRect/>
            </a:stretch>
          </p:blipFill>
          <p:spPr>
            <a:xfrm>
              <a:off x="8622" y="7185"/>
              <a:ext cx="2335" cy="1831"/>
            </a:xfrm>
            <a:prstGeom prst="rect">
              <a:avLst/>
            </a:prstGeom>
          </p:spPr>
        </p:pic>
        <p:sp>
          <p:nvSpPr>
            <p:cNvPr id="2" name="文本框 1"/>
            <p:cNvSpPr txBox="1"/>
            <p:nvPr/>
          </p:nvSpPr>
          <p:spPr>
            <a:xfrm>
              <a:off x="2188" y="8693"/>
              <a:ext cx="2356" cy="1650"/>
            </a:xfrm>
            <a:prstGeom prst="rect">
              <a:avLst/>
            </a:prstGeom>
            <a:ln w="12700">
              <a:miter lim="400000"/>
            </a:ln>
          </p:spPr>
          <p:txBody>
            <a:bodyPr wrap="square" lIns="45719" rIns="45719">
              <a:spAutoFit/>
            </a:bodyPr>
            <a:p>
              <a:pPr indent="0" algn="just">
                <a:lnSpc>
                  <a:spcPct val="150000"/>
                </a:lnSpc>
                <a:buFont typeface="Arial" panose="020B0604020202090204" pitchFamily="34" charset="0"/>
                <a:buNone/>
              </a:pPr>
              <a:r>
                <a:rPr lang="zh-CN" altLang="en-US" sz="1400">
                  <a:latin typeface="黑体" panose="02010609060101010101" charset="-122"/>
                  <a:ea typeface="黑体" panose="02010609060101010101" charset="-122"/>
                  <a:cs typeface="+mn-cs"/>
                  <a:sym typeface="阿里巴巴普惠体 R" panose="00020600040101010101" charset="-122"/>
                </a:rPr>
                <a:t>温度</a:t>
              </a:r>
              <a:endParaRPr lang="zh-CN" altLang="en-US" sz="1400">
                <a:latin typeface="黑体" panose="02010609060101010101" charset="-122"/>
                <a:ea typeface="黑体" panose="02010609060101010101" charset="-122"/>
                <a:cs typeface="+mn-cs"/>
                <a:sym typeface="阿里巴巴普惠体 R" panose="00020600040101010101" charset="-122"/>
              </a:endParaRPr>
            </a:p>
          </p:txBody>
        </p:sp>
        <p:sp>
          <p:nvSpPr>
            <p:cNvPr id="9" name="文本框 8"/>
            <p:cNvSpPr txBox="1"/>
            <p:nvPr/>
          </p:nvSpPr>
          <p:spPr>
            <a:xfrm>
              <a:off x="5515" y="8693"/>
              <a:ext cx="2347" cy="1650"/>
            </a:xfrm>
            <a:prstGeom prst="rect">
              <a:avLst/>
            </a:prstGeom>
            <a:ln w="12700">
              <a:miter lim="400000"/>
            </a:ln>
          </p:spPr>
          <p:txBody>
            <a:bodyPr wrap="square" lIns="45719" rIns="45719">
              <a:spAutoFit/>
            </a:bodyPr>
            <a:p>
              <a:pPr indent="0" algn="just">
                <a:lnSpc>
                  <a:spcPct val="150000"/>
                </a:lnSpc>
                <a:buFont typeface="Arial" panose="020B0604020202090204" pitchFamily="34" charset="0"/>
                <a:buNone/>
              </a:pPr>
              <a:r>
                <a:rPr lang="zh-CN" altLang="en-US" sz="1400">
                  <a:latin typeface="黑体" panose="02010609060101010101" charset="-122"/>
                  <a:ea typeface="黑体" panose="02010609060101010101" charset="-122"/>
                  <a:cs typeface="+mn-cs"/>
                  <a:sym typeface="阿里巴巴普惠体 R" panose="00020600040101010101" charset="-122"/>
                </a:rPr>
                <a:t>湿度</a:t>
              </a:r>
              <a:endParaRPr lang="zh-CN" altLang="en-US" sz="1400">
                <a:latin typeface="黑体" panose="02010609060101010101" charset="-122"/>
                <a:ea typeface="黑体" panose="02010609060101010101" charset="-122"/>
                <a:cs typeface="+mn-cs"/>
                <a:sym typeface="阿里巴巴普惠体 R" panose="00020600040101010101" charset="-122"/>
              </a:endParaRPr>
            </a:p>
          </p:txBody>
        </p:sp>
        <p:sp>
          <p:nvSpPr>
            <p:cNvPr id="10" name="文本框 9"/>
            <p:cNvSpPr txBox="1"/>
            <p:nvPr/>
          </p:nvSpPr>
          <p:spPr>
            <a:xfrm>
              <a:off x="8543" y="8693"/>
              <a:ext cx="2938" cy="1650"/>
            </a:xfrm>
            <a:prstGeom prst="rect">
              <a:avLst/>
            </a:prstGeom>
            <a:ln w="12700">
              <a:miter lim="400000"/>
            </a:ln>
          </p:spPr>
          <p:txBody>
            <a:bodyPr wrap="square" lIns="45719" rIns="45719">
              <a:spAutoFit/>
            </a:bodyPr>
            <a:p>
              <a:pPr indent="0" algn="just">
                <a:lnSpc>
                  <a:spcPct val="150000"/>
                </a:lnSpc>
                <a:buFont typeface="Arial" panose="020B0604020202090204" pitchFamily="34" charset="0"/>
                <a:buNone/>
              </a:pPr>
              <a:r>
                <a:rPr lang="zh-CN" altLang="en-US" sz="1400">
                  <a:latin typeface="黑体" panose="02010609060101010101" charset="-122"/>
                  <a:ea typeface="黑体" panose="02010609060101010101" charset="-122"/>
                  <a:cs typeface="+mn-cs"/>
                  <a:sym typeface="阿里巴巴普惠体 R" panose="00020600040101010101" charset="-122"/>
                </a:rPr>
                <a:t>洁净度</a:t>
              </a:r>
              <a:endParaRPr lang="zh-CN" altLang="en-US" sz="1400">
                <a:latin typeface="黑体" panose="02010609060101010101" charset="-122"/>
                <a:ea typeface="黑体" panose="02010609060101010101" charset="-122"/>
                <a:cs typeface="+mn-cs"/>
                <a:sym typeface="阿里巴巴普惠体 R" panose="00020600040101010101" charset="-122"/>
              </a:endParaRPr>
            </a:p>
          </p:txBody>
        </p:sp>
        <p:sp>
          <p:nvSpPr>
            <p:cNvPr id="11" name="文本框 10"/>
            <p:cNvSpPr txBox="1"/>
            <p:nvPr/>
          </p:nvSpPr>
          <p:spPr>
            <a:xfrm>
              <a:off x="12178" y="8692"/>
              <a:ext cx="1933" cy="1650"/>
            </a:xfrm>
            <a:prstGeom prst="rect">
              <a:avLst/>
            </a:prstGeom>
            <a:ln w="12700">
              <a:miter lim="400000"/>
            </a:ln>
          </p:spPr>
          <p:txBody>
            <a:bodyPr wrap="square" lIns="45719" rIns="45719">
              <a:spAutoFit/>
            </a:bodyPr>
            <a:p>
              <a:pPr indent="0" algn="just">
                <a:lnSpc>
                  <a:spcPct val="150000"/>
                </a:lnSpc>
                <a:buFont typeface="Arial" panose="020B0604020202090204" pitchFamily="34" charset="0"/>
                <a:buNone/>
              </a:pPr>
              <a:r>
                <a:rPr lang="zh-CN" altLang="en-US" sz="1400">
                  <a:latin typeface="黑体" panose="02010609060101010101" charset="-122"/>
                  <a:ea typeface="黑体" panose="02010609060101010101" charset="-122"/>
                  <a:cs typeface="+mn-cs"/>
                  <a:sym typeface="阿里巴巴普惠体 R" panose="00020600040101010101" charset="-122"/>
                </a:rPr>
                <a:t>电度</a:t>
              </a:r>
              <a:endParaRPr lang="zh-CN" altLang="en-US" sz="1400">
                <a:latin typeface="黑体" panose="02010609060101010101" charset="-122"/>
                <a:ea typeface="黑体" panose="02010609060101010101" charset="-122"/>
                <a:cs typeface="+mn-cs"/>
                <a:sym typeface="阿里巴巴普惠体 R" panose="00020600040101010101" charset="-122"/>
              </a:endParaRPr>
            </a:p>
          </p:txBody>
        </p:sp>
        <p:sp>
          <p:nvSpPr>
            <p:cNvPr id="12" name="文本框 11"/>
            <p:cNvSpPr txBox="1"/>
            <p:nvPr/>
          </p:nvSpPr>
          <p:spPr>
            <a:xfrm>
              <a:off x="15383" y="8692"/>
              <a:ext cx="1983" cy="1650"/>
            </a:xfrm>
            <a:prstGeom prst="rect">
              <a:avLst/>
            </a:prstGeom>
            <a:ln w="12700">
              <a:miter lim="400000"/>
            </a:ln>
          </p:spPr>
          <p:txBody>
            <a:bodyPr wrap="square" lIns="45719" rIns="45719">
              <a:spAutoFit/>
            </a:bodyPr>
            <a:p>
              <a:pPr indent="0" algn="just">
                <a:lnSpc>
                  <a:spcPct val="150000"/>
                </a:lnSpc>
                <a:buFont typeface="Arial" panose="020B0604020202090204" pitchFamily="34" charset="0"/>
                <a:buNone/>
              </a:pPr>
              <a:r>
                <a:rPr lang="zh-CN" altLang="en-US" sz="1400">
                  <a:latin typeface="黑体" panose="02010609060101010101" charset="-122"/>
                  <a:ea typeface="黑体" panose="02010609060101010101" charset="-122"/>
                  <a:cs typeface="+mn-cs"/>
                  <a:sym typeface="阿里巴巴普惠体 R" panose="00020600040101010101" charset="-122"/>
                </a:rPr>
                <a:t>精度</a:t>
              </a:r>
              <a:endParaRPr lang="zh-CN" altLang="en-US" sz="1400">
                <a:latin typeface="黑体" panose="02010609060101010101" charset="-122"/>
                <a:ea typeface="黑体" panose="02010609060101010101" charset="-122"/>
                <a:cs typeface="+mn-cs"/>
                <a:sym typeface="阿里巴巴普惠体 R" panose="00020600040101010101" charset="-122"/>
              </a:endParaRPr>
            </a:p>
          </p:txBody>
        </p:sp>
      </p:grpSp>
      <p:sp>
        <p:nvSpPr>
          <p:cNvPr id="15" name="文本框 14"/>
          <p:cNvSpPr txBox="1"/>
          <p:nvPr/>
        </p:nvSpPr>
        <p:spPr>
          <a:xfrm>
            <a:off x="4620260" y="2677795"/>
            <a:ext cx="3237865" cy="1453515"/>
          </a:xfrm>
          <a:prstGeom prst="rect">
            <a:avLst/>
          </a:prstGeom>
          <a:ln w="12700">
            <a:miter lim="400000"/>
          </a:ln>
        </p:spPr>
        <p:txBody>
          <a:bodyPr wrap="square" lIns="45719" rIns="45719">
            <a:noAutofit/>
          </a:bodyPr>
          <a:p>
            <a:pPr indent="0" algn="just">
              <a:lnSpc>
                <a:spcPct val="110000"/>
              </a:lnSpc>
              <a:buFont typeface="Arial" panose="020B0604020202090204" pitchFamily="34" charset="0"/>
              <a:buNone/>
            </a:pPr>
            <a:r>
              <a:rPr lang="zh-CN" altLang="en-US" sz="2800" b="1" dirty="0" smtClean="0">
                <a:solidFill>
                  <a:schemeClr val="bg1"/>
                </a:solidFill>
                <a:latin typeface="黑体" panose="02010609060101010101" charset="-122"/>
                <a:ea typeface="黑体" panose="02010609060101010101" charset="-122"/>
                <a:sym typeface="+mn-ea"/>
              </a:rPr>
              <a:t>深刻理解客户需求</a:t>
            </a:r>
            <a:endParaRPr lang="zh-CN" altLang="en-US" sz="2800" b="1" dirty="0" smtClean="0">
              <a:solidFill>
                <a:schemeClr val="bg1"/>
              </a:solidFill>
              <a:latin typeface="黑体" panose="02010609060101010101" charset="-122"/>
              <a:ea typeface="黑体" panose="02010609060101010101" charset="-122"/>
              <a:sym typeface="+mn-ea"/>
            </a:endParaRPr>
          </a:p>
          <a:p>
            <a:pPr indent="0" algn="just">
              <a:lnSpc>
                <a:spcPct val="110000"/>
              </a:lnSpc>
              <a:buFont typeface="Arial" panose="020B0604020202090204" pitchFamily="34" charset="0"/>
              <a:buNone/>
            </a:pPr>
            <a:r>
              <a:rPr lang="zh-CN" altLang="en-US" sz="2800" b="1" dirty="0" smtClean="0">
                <a:solidFill>
                  <a:schemeClr val="bg1"/>
                </a:solidFill>
                <a:latin typeface="黑体" panose="02010609060101010101" charset="-122"/>
                <a:ea typeface="黑体" panose="02010609060101010101" charset="-122"/>
                <a:sym typeface="+mn-ea"/>
              </a:rPr>
              <a:t>快速推出优质产品</a:t>
            </a:r>
            <a:endParaRPr lang="zh-CN" altLang="en-US" sz="3200" b="1" dirty="0">
              <a:solidFill>
                <a:schemeClr val="bg1"/>
              </a:solidFill>
              <a:latin typeface="黑体" panose="02010609060101010101" charset="-122"/>
              <a:ea typeface="黑体" panose="02010609060101010101" charset="-122"/>
            </a:endParaRPr>
          </a:p>
          <a:p>
            <a:pPr marL="342900" indent="-342900" algn="just">
              <a:lnSpc>
                <a:spcPct val="150000"/>
              </a:lnSpc>
              <a:buFont typeface="Arial" panose="020B0604020202090204" pitchFamily="34" charset="0"/>
              <a:buChar char="•"/>
            </a:pPr>
            <a:endParaRPr lang="zh-CN" altLang="en-US" sz="3200" b="1" dirty="0">
              <a:solidFill>
                <a:schemeClr val="bg1"/>
              </a:solidFill>
              <a:latin typeface="黑体" panose="02010609060101010101" charset="-122"/>
              <a:ea typeface="黑体" panose="02010609060101010101" charset="-122"/>
              <a:cs typeface="+mn-cs"/>
              <a:sym typeface="阿里巴巴普惠体 R" panose="00020600040101010101" charset="-122"/>
            </a:endParaRPr>
          </a:p>
        </p:txBody>
      </p:sp>
      <p:sp>
        <p:nvSpPr>
          <p:cNvPr id="17" name="文本框 16"/>
          <p:cNvSpPr txBox="1"/>
          <p:nvPr/>
        </p:nvSpPr>
        <p:spPr>
          <a:xfrm>
            <a:off x="4756785" y="2259965"/>
            <a:ext cx="2708275" cy="537210"/>
          </a:xfrm>
          <a:prstGeom prst="rect">
            <a:avLst/>
          </a:prstGeom>
          <a:ln w="12700">
            <a:miter lim="400000"/>
          </a:ln>
        </p:spPr>
        <p:txBody>
          <a:bodyPr wrap="square" lIns="45719" rIns="45719">
            <a:noAutofit/>
          </a:bodyPr>
          <a:p>
            <a:pPr indent="0" algn="ctr">
              <a:lnSpc>
                <a:spcPct val="100000"/>
              </a:lnSpc>
              <a:buFont typeface="Arial" panose="020B0604020202090204" pitchFamily="34" charset="0"/>
              <a:buNone/>
            </a:pPr>
            <a:r>
              <a:rPr lang="zh-CN" altLang="en-US" sz="2000" dirty="0" smtClean="0">
                <a:solidFill>
                  <a:srgbClr val="0E3573"/>
                </a:solidFill>
                <a:latin typeface="黑体" panose="02010609060101010101" charset="-122"/>
                <a:ea typeface="黑体" panose="02010609060101010101" charset="-122"/>
                <a:sym typeface="+mn-ea"/>
              </a:rPr>
              <a:t>核心竞争力</a:t>
            </a:r>
            <a:endParaRPr lang="zh-CN" altLang="en-US" sz="2000" dirty="0" smtClean="0">
              <a:solidFill>
                <a:srgbClr val="0E3573"/>
              </a:solidFill>
              <a:latin typeface="黑体" panose="02010609060101010101" charset="-122"/>
              <a:ea typeface="黑体" panose="02010609060101010101" charset="-122"/>
              <a:cs typeface="+mn-cs"/>
              <a:sym typeface="+mn-ea"/>
            </a:endParaRPr>
          </a:p>
        </p:txBody>
      </p:sp>
      <p:sp>
        <p:nvSpPr>
          <p:cNvPr id="13" name="文本框 12"/>
          <p:cNvSpPr txBox="1"/>
          <p:nvPr/>
        </p:nvSpPr>
        <p:spPr>
          <a:xfrm>
            <a:off x="4010025" y="4142105"/>
            <a:ext cx="4550410" cy="1080135"/>
          </a:xfrm>
          <a:prstGeom prst="rect">
            <a:avLst/>
          </a:prstGeom>
          <a:ln w="12700">
            <a:miter lim="400000"/>
          </a:ln>
        </p:spPr>
        <p:txBody>
          <a:bodyPr wrap="square" lIns="45719" rIns="45719">
            <a:noAutofit/>
          </a:bodyPr>
          <a:p>
            <a:pPr indent="0" algn="just">
              <a:lnSpc>
                <a:spcPct val="150000"/>
              </a:lnSpc>
              <a:buFont typeface="Arial" panose="020B0604020202090204" pitchFamily="34" charset="0"/>
              <a:buNone/>
            </a:pPr>
            <a:r>
              <a:rPr lang="zh-CN" altLang="en-US" sz="3200" b="1" dirty="0" smtClean="0">
                <a:solidFill>
                  <a:srgbClr val="0E3573"/>
                </a:solidFill>
                <a:latin typeface="黑体" panose="02010609060101010101" charset="-122"/>
                <a:ea typeface="黑体" panose="02010609060101010101" charset="-122"/>
                <a:sym typeface="+mn-ea"/>
              </a:rPr>
              <a:t>使命：</a:t>
            </a:r>
            <a:endParaRPr lang="zh-CN" altLang="en-US" sz="3200" b="1" dirty="0" smtClean="0">
              <a:solidFill>
                <a:srgbClr val="0E3573"/>
              </a:solidFill>
              <a:latin typeface="黑体" panose="02010609060101010101" charset="-122"/>
              <a:ea typeface="黑体" panose="02010609060101010101" charset="-122"/>
              <a:cs typeface="+mn-cs"/>
              <a:sym typeface="+mn-ea"/>
            </a:endParaRPr>
          </a:p>
        </p:txBody>
      </p:sp>
      <p:pic>
        <p:nvPicPr>
          <p:cNvPr id="20" name="图片 19" descr="英维克管好每一度-01"/>
          <p:cNvPicPr>
            <a:picLocks noChangeAspect="1"/>
          </p:cNvPicPr>
          <p:nvPr/>
        </p:nvPicPr>
        <p:blipFill>
          <a:blip r:embed="rId9"/>
          <a:srcRect l="53958" t="24955" b="28854"/>
          <a:stretch>
            <a:fillRect/>
          </a:stretch>
        </p:blipFill>
        <p:spPr>
          <a:xfrm>
            <a:off x="5064125" y="3930015"/>
            <a:ext cx="3950335" cy="112839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81"/>
          <p:cNvSpPr txBox="1"/>
          <p:nvPr/>
        </p:nvSpPr>
        <p:spPr>
          <a:xfrm rot="5400000">
            <a:off x="1109345" y="4525010"/>
            <a:ext cx="3177540" cy="397510"/>
          </a:xfrm>
          <a:prstGeom prst="rect">
            <a:avLst/>
          </a:prstGeom>
          <a:solidFill>
            <a:srgbClr val="E08F08"/>
          </a:solidFill>
          <a:ln w="12700">
            <a:noFill/>
            <a:miter lim="400000"/>
          </a:ln>
        </p:spPr>
        <p:txBody>
          <a:bodyPr wrap="square" lIns="45588" tIns="45588" rIns="45588" bIns="45588" anchor="ctr">
            <a:spAutoFit/>
          </a:bodyPr>
          <a:lstStyle/>
          <a:p>
            <a:pPr algn="l">
              <a:defRPr sz="1300">
                <a:solidFill>
                  <a:srgbClr val="FFFFFF"/>
                </a:solidFill>
                <a:latin typeface="+mn-lt"/>
                <a:ea typeface="+mn-ea"/>
                <a:cs typeface="+mn-cs"/>
                <a:sym typeface="阿里巴巴普惠体 R" panose="00020600040101010101" charset="-122"/>
              </a:defRPr>
            </a:pPr>
            <a:endParaRPr sz="1000" dirty="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endParaRPr>
          </a:p>
          <a:p>
            <a:pPr algn="l">
              <a:defRPr sz="1300">
                <a:solidFill>
                  <a:srgbClr val="FFFFFF"/>
                </a:solidFill>
                <a:latin typeface="+mn-lt"/>
                <a:ea typeface="+mn-ea"/>
                <a:cs typeface="+mn-cs"/>
                <a:sym typeface="阿里巴巴普惠体 R" panose="00020600040101010101" charset="-122"/>
              </a:defRPr>
            </a:pPr>
            <a:endParaRPr sz="1000" dirty="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26" name="TextBox 81"/>
          <p:cNvSpPr txBox="1"/>
          <p:nvPr/>
        </p:nvSpPr>
        <p:spPr>
          <a:xfrm rot="5400000">
            <a:off x="7800340" y="4526280"/>
            <a:ext cx="3177540" cy="397510"/>
          </a:xfrm>
          <a:prstGeom prst="rect">
            <a:avLst/>
          </a:prstGeom>
          <a:solidFill>
            <a:srgbClr val="E08F08"/>
          </a:solidFill>
          <a:ln w="12700">
            <a:noFill/>
            <a:miter lim="400000"/>
          </a:ln>
        </p:spPr>
        <p:txBody>
          <a:bodyPr wrap="square" lIns="45588" tIns="45588" rIns="45588" bIns="45588" anchor="ctr">
            <a:spAutoFit/>
          </a:bodyPr>
          <a:lstStyle/>
          <a:p>
            <a:pPr algn="l">
              <a:defRPr sz="1300">
                <a:solidFill>
                  <a:srgbClr val="FFFFFF"/>
                </a:solidFill>
                <a:latin typeface="+mn-lt"/>
                <a:ea typeface="+mn-ea"/>
                <a:cs typeface="+mn-cs"/>
                <a:sym typeface="阿里巴巴普惠体 R" panose="00020600040101010101" charset="-122"/>
              </a:defRPr>
            </a:pPr>
            <a:endParaRPr sz="1000" dirty="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endParaRPr>
          </a:p>
          <a:p>
            <a:pPr algn="l">
              <a:defRPr sz="1300">
                <a:solidFill>
                  <a:srgbClr val="FFFFFF"/>
                </a:solidFill>
                <a:latin typeface="+mn-lt"/>
                <a:ea typeface="+mn-ea"/>
                <a:cs typeface="+mn-cs"/>
                <a:sym typeface="阿里巴巴普惠体 R" panose="00020600040101010101" charset="-122"/>
              </a:defRPr>
            </a:pPr>
            <a:endParaRPr sz="1000" dirty="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3" name="标题 1"/>
          <p:cNvSpPr>
            <a:spLocks noGrp="1"/>
          </p:cNvSpPr>
          <p:nvPr/>
        </p:nvSpPr>
        <p:spPr>
          <a:xfrm>
            <a:off x="1472565" y="248920"/>
            <a:ext cx="9117330" cy="687070"/>
          </a:xfrm>
          <a:prstGeom prst="rect">
            <a:avLst/>
          </a:prstGeom>
          <a:noFill/>
        </p:spPr>
        <p:txBody>
          <a:bodyPr vert="horz" lIns="91440" tIns="45720" rIns="91440" bIns="45720" rtlCol="0" anchor="ctr">
            <a:normAutofit/>
          </a:bodyPr>
          <a:lstStyle>
            <a:lvl1pPr algn="l" defTabSz="1222375" rtl="0" eaLnBrk="1" latinLnBrk="0" hangingPunct="1">
              <a:lnSpc>
                <a:spcPct val="100000"/>
              </a:lnSpc>
              <a:spcBef>
                <a:spcPct val="0"/>
              </a:spcBef>
              <a:buNone/>
              <a:defRPr sz="3745" kern="1200">
                <a:solidFill>
                  <a:schemeClr val="bg1"/>
                </a:solidFill>
                <a:latin typeface="思源黑体 CN Bold" panose="020B0800000000000000" pitchFamily="34" charset="-122"/>
                <a:ea typeface="思源黑体 CN Bold" panose="020B0800000000000000" pitchFamily="34" charset="-122"/>
                <a:cs typeface="+mj-cs"/>
              </a:defRPr>
            </a:lvl1pPr>
          </a:lstStyle>
          <a:p>
            <a:pPr lvl="0"/>
            <a:r>
              <a:rPr sz="3200" b="1" dirty="0">
                <a:latin typeface="Arial" panose="020B0604020202090204" pitchFamily="34" charset="0"/>
                <a:ea typeface="黑体" panose="02010609060101010101" charset="-122"/>
                <a:cs typeface="+mn-cs"/>
                <a:sym typeface="+mn-ea"/>
              </a:rPr>
              <a:t>英维克组织架构</a:t>
            </a:r>
            <a:endParaRPr sz="3200" b="1" dirty="0">
              <a:latin typeface="Arial" panose="020B0604020202090204" pitchFamily="34" charset="0"/>
              <a:ea typeface="黑体" panose="02010609060101010101" charset="-122"/>
              <a:cs typeface="+mn-cs"/>
              <a:sym typeface="+mn-ea"/>
            </a:endParaRPr>
          </a:p>
        </p:txBody>
      </p:sp>
      <p:sp>
        <p:nvSpPr>
          <p:cNvPr id="23" name="直接箭头连接符 20"/>
          <p:cNvSpPr/>
          <p:nvPr/>
        </p:nvSpPr>
        <p:spPr>
          <a:xfrm>
            <a:off x="2886710" y="5952490"/>
            <a:ext cx="6220460" cy="1270"/>
          </a:xfrm>
          <a:prstGeom prst="line">
            <a:avLst/>
          </a:prstGeom>
          <a:ln w="12700" cmpd="sng">
            <a:solidFill>
              <a:schemeClr val="tx1">
                <a:lumMod val="65000"/>
                <a:lumOff val="35000"/>
              </a:schemeClr>
            </a:solidFill>
            <a:prstDash val="dash"/>
            <a:tailEnd type="triangle" w="med" len="med"/>
          </a:ln>
        </p:spPr>
        <p:style>
          <a:lnRef idx="2">
            <a:schemeClr val="dk1"/>
          </a:lnRef>
          <a:fillRef idx="0">
            <a:schemeClr val="dk1"/>
          </a:fillRef>
          <a:effectRef idx="1">
            <a:schemeClr val="dk1"/>
          </a:effectRef>
          <a:fontRef idx="minor">
            <a:schemeClr val="tx1"/>
          </a:fontRef>
        </p:style>
        <p:txBody>
          <a:bodyPr lIns="45719" rIns="45719"/>
          <a:lstStyle/>
          <a:p>
            <a:endParaRPr dirty="0">
              <a:latin typeface="思源黑体 CN Regular" panose="020B0500000000000000" pitchFamily="34" charset="-122"/>
              <a:ea typeface="思源黑体 CN Regular" panose="020B0500000000000000" pitchFamily="34" charset="-122"/>
            </a:endParaRPr>
          </a:p>
        </p:txBody>
      </p:sp>
      <p:sp>
        <p:nvSpPr>
          <p:cNvPr id="24" name="直接箭头连接符 21"/>
          <p:cNvSpPr/>
          <p:nvPr/>
        </p:nvSpPr>
        <p:spPr>
          <a:xfrm>
            <a:off x="2886710" y="5844540"/>
            <a:ext cx="6221730" cy="1270"/>
          </a:xfrm>
          <a:prstGeom prst="line">
            <a:avLst/>
          </a:prstGeom>
          <a:ln w="12700" cmpd="sng">
            <a:solidFill>
              <a:schemeClr val="tx1">
                <a:lumMod val="65000"/>
                <a:lumOff val="35000"/>
              </a:schemeClr>
            </a:solidFill>
            <a:prstDash val="dash"/>
            <a:tailEnd type="triangle" w="med" len="med"/>
          </a:ln>
        </p:spPr>
        <p:style>
          <a:lnRef idx="2">
            <a:schemeClr val="dk1"/>
          </a:lnRef>
          <a:fillRef idx="0">
            <a:schemeClr val="dk1"/>
          </a:fillRef>
          <a:effectRef idx="1">
            <a:schemeClr val="dk1"/>
          </a:effectRef>
          <a:fontRef idx="minor">
            <a:schemeClr val="tx1"/>
          </a:fontRef>
        </p:style>
        <p:txBody>
          <a:bodyPr lIns="45719" rIns="45719"/>
          <a:lstStyle/>
          <a:p>
            <a:endParaRPr dirty="0">
              <a:latin typeface="思源黑体 CN Regular" panose="020B0500000000000000" pitchFamily="34" charset="-122"/>
              <a:ea typeface="思源黑体 CN Regular" panose="020B0500000000000000" pitchFamily="34" charset="-122"/>
            </a:endParaRPr>
          </a:p>
        </p:txBody>
      </p:sp>
      <p:sp>
        <p:nvSpPr>
          <p:cNvPr id="20" name="直接箭头连接符 44"/>
          <p:cNvSpPr/>
          <p:nvPr/>
        </p:nvSpPr>
        <p:spPr>
          <a:xfrm>
            <a:off x="2885440" y="3967480"/>
            <a:ext cx="6220460" cy="1270"/>
          </a:xfrm>
          <a:prstGeom prst="line">
            <a:avLst/>
          </a:prstGeom>
          <a:ln w="12700" cmpd="sng">
            <a:solidFill>
              <a:schemeClr val="tx1">
                <a:lumMod val="65000"/>
                <a:lumOff val="35000"/>
              </a:schemeClr>
            </a:solidFill>
            <a:prstDash val="dash"/>
            <a:tailEnd type="triangle" w="med" len="med"/>
          </a:ln>
        </p:spPr>
        <p:style>
          <a:lnRef idx="2">
            <a:schemeClr val="dk1"/>
          </a:lnRef>
          <a:fillRef idx="0">
            <a:schemeClr val="dk1"/>
          </a:fillRef>
          <a:effectRef idx="1">
            <a:schemeClr val="dk1"/>
          </a:effectRef>
          <a:fontRef idx="minor">
            <a:schemeClr val="tx1"/>
          </a:fontRef>
        </p:style>
        <p:txBody>
          <a:bodyPr lIns="45719" rIns="45719"/>
          <a:lstStyle/>
          <a:p>
            <a:endParaRPr dirty="0">
              <a:latin typeface="思源黑体 CN Regular" panose="020B0500000000000000" pitchFamily="34" charset="-122"/>
              <a:ea typeface="思源黑体 CN Regular" panose="020B0500000000000000" pitchFamily="34" charset="-122"/>
            </a:endParaRPr>
          </a:p>
        </p:txBody>
      </p:sp>
      <p:sp>
        <p:nvSpPr>
          <p:cNvPr id="21" name="直接箭头连接符 45"/>
          <p:cNvSpPr/>
          <p:nvPr/>
        </p:nvSpPr>
        <p:spPr>
          <a:xfrm>
            <a:off x="2885440" y="3873500"/>
            <a:ext cx="6221730" cy="1270"/>
          </a:xfrm>
          <a:prstGeom prst="line">
            <a:avLst/>
          </a:prstGeom>
          <a:ln w="12700" cmpd="sng">
            <a:solidFill>
              <a:schemeClr val="tx1">
                <a:lumMod val="65000"/>
                <a:lumOff val="35000"/>
              </a:schemeClr>
            </a:solidFill>
            <a:prstDash val="dash"/>
            <a:tailEnd type="triangle" w="med" len="med"/>
          </a:ln>
        </p:spPr>
        <p:style>
          <a:lnRef idx="2">
            <a:schemeClr val="dk1"/>
          </a:lnRef>
          <a:fillRef idx="0">
            <a:schemeClr val="dk1"/>
          </a:fillRef>
          <a:effectRef idx="1">
            <a:schemeClr val="dk1"/>
          </a:effectRef>
          <a:fontRef idx="minor">
            <a:schemeClr val="tx1"/>
          </a:fontRef>
        </p:style>
        <p:txBody>
          <a:bodyPr lIns="45719" rIns="45719"/>
          <a:lstStyle/>
          <a:p>
            <a:endParaRPr dirty="0">
              <a:latin typeface="思源黑体 CN Regular" panose="020B0500000000000000" pitchFamily="34" charset="-122"/>
              <a:ea typeface="思源黑体 CN Regular" panose="020B0500000000000000" pitchFamily="34" charset="-122"/>
            </a:endParaRPr>
          </a:p>
        </p:txBody>
      </p:sp>
      <p:sp>
        <p:nvSpPr>
          <p:cNvPr id="14" name="直接箭头连接符 44"/>
          <p:cNvSpPr/>
          <p:nvPr/>
        </p:nvSpPr>
        <p:spPr>
          <a:xfrm>
            <a:off x="2886710" y="4319270"/>
            <a:ext cx="6220460" cy="1270"/>
          </a:xfrm>
          <a:prstGeom prst="line">
            <a:avLst/>
          </a:prstGeom>
          <a:ln w="12700" cmpd="sng">
            <a:solidFill>
              <a:schemeClr val="tx1">
                <a:lumMod val="65000"/>
                <a:lumOff val="35000"/>
              </a:schemeClr>
            </a:solidFill>
            <a:prstDash val="dash"/>
            <a:tailEnd type="triangle" w="med" len="med"/>
          </a:ln>
        </p:spPr>
        <p:style>
          <a:lnRef idx="2">
            <a:schemeClr val="dk1"/>
          </a:lnRef>
          <a:fillRef idx="0">
            <a:schemeClr val="dk1"/>
          </a:fillRef>
          <a:effectRef idx="1">
            <a:schemeClr val="dk1"/>
          </a:effectRef>
          <a:fontRef idx="minor">
            <a:schemeClr val="tx1"/>
          </a:fontRef>
        </p:style>
        <p:txBody>
          <a:bodyPr lIns="45719" rIns="45719"/>
          <a:lstStyle/>
          <a:p>
            <a:endParaRPr dirty="0">
              <a:latin typeface="思源黑体 CN Regular" panose="020B0500000000000000" pitchFamily="34" charset="-122"/>
              <a:ea typeface="思源黑体 CN Regular" panose="020B0500000000000000" pitchFamily="34" charset="-122"/>
            </a:endParaRPr>
          </a:p>
        </p:txBody>
      </p:sp>
      <p:sp>
        <p:nvSpPr>
          <p:cNvPr id="913" name="直接箭头连接符 5"/>
          <p:cNvSpPr/>
          <p:nvPr/>
        </p:nvSpPr>
        <p:spPr>
          <a:xfrm>
            <a:off x="2886710" y="4596765"/>
            <a:ext cx="6220460" cy="1270"/>
          </a:xfrm>
          <a:prstGeom prst="line">
            <a:avLst/>
          </a:prstGeom>
          <a:ln w="12700" cmpd="sng">
            <a:solidFill>
              <a:schemeClr val="tx1">
                <a:lumMod val="65000"/>
                <a:lumOff val="35000"/>
              </a:schemeClr>
            </a:solidFill>
            <a:prstDash val="dash"/>
            <a:tailEnd type="triangle" w="med" len="med"/>
          </a:ln>
        </p:spPr>
        <p:style>
          <a:lnRef idx="2">
            <a:schemeClr val="dk1"/>
          </a:lnRef>
          <a:fillRef idx="0">
            <a:schemeClr val="dk1"/>
          </a:fillRef>
          <a:effectRef idx="1">
            <a:schemeClr val="dk1"/>
          </a:effectRef>
          <a:fontRef idx="minor">
            <a:schemeClr val="tx1"/>
          </a:fontRef>
        </p:style>
        <p:txBody>
          <a:bodyPr lIns="45719" rIns="45719"/>
          <a:lstStyle/>
          <a:p>
            <a:endParaRPr dirty="0">
              <a:latin typeface="思源黑体 CN Regular" panose="020B0500000000000000" pitchFamily="34" charset="-122"/>
              <a:ea typeface="思源黑体 CN Regular" panose="020B0500000000000000" pitchFamily="34" charset="-122"/>
            </a:endParaRPr>
          </a:p>
        </p:txBody>
      </p:sp>
      <p:sp>
        <p:nvSpPr>
          <p:cNvPr id="914" name="直接箭头连接符 6"/>
          <p:cNvSpPr/>
          <p:nvPr/>
        </p:nvSpPr>
        <p:spPr>
          <a:xfrm>
            <a:off x="2886710" y="4502785"/>
            <a:ext cx="6221730" cy="1270"/>
          </a:xfrm>
          <a:prstGeom prst="line">
            <a:avLst/>
          </a:prstGeom>
          <a:ln w="12700" cmpd="sng">
            <a:solidFill>
              <a:schemeClr val="tx1">
                <a:lumMod val="65000"/>
                <a:lumOff val="35000"/>
              </a:schemeClr>
            </a:solidFill>
            <a:prstDash val="dash"/>
            <a:tailEnd type="triangle" w="med" len="med"/>
          </a:ln>
        </p:spPr>
        <p:style>
          <a:lnRef idx="2">
            <a:schemeClr val="dk1"/>
          </a:lnRef>
          <a:fillRef idx="0">
            <a:schemeClr val="dk1"/>
          </a:fillRef>
          <a:effectRef idx="1">
            <a:schemeClr val="dk1"/>
          </a:effectRef>
          <a:fontRef idx="minor">
            <a:schemeClr val="tx1"/>
          </a:fontRef>
        </p:style>
        <p:txBody>
          <a:bodyPr lIns="45719" rIns="45719"/>
          <a:lstStyle/>
          <a:p>
            <a:endParaRPr dirty="0">
              <a:latin typeface="思源黑体 CN Regular" panose="020B0500000000000000" pitchFamily="34" charset="-122"/>
              <a:ea typeface="思源黑体 CN Regular" panose="020B0500000000000000" pitchFamily="34" charset="-122"/>
            </a:endParaRPr>
          </a:p>
        </p:txBody>
      </p:sp>
      <p:sp>
        <p:nvSpPr>
          <p:cNvPr id="69" name="Line 5"/>
          <p:cNvSpPr/>
          <p:nvPr/>
        </p:nvSpPr>
        <p:spPr>
          <a:xfrm>
            <a:off x="5396865" y="2985135"/>
            <a:ext cx="635" cy="770255"/>
          </a:xfrm>
          <a:prstGeom prst="line">
            <a:avLst/>
          </a:prstGeom>
          <a:ln w="25400">
            <a:solidFill>
              <a:schemeClr val="tx1">
                <a:lumMod val="50000"/>
                <a:lumOff val="50000"/>
              </a:schemeClr>
            </a:solidFill>
          </a:ln>
        </p:spPr>
        <p:txBody>
          <a:bodyPr lIns="45719" rIns="45719"/>
          <a:lstStyle/>
          <a:p>
            <a:endParaRPr dirty="0">
              <a:latin typeface="思源黑体 CN Regular" panose="020B0500000000000000" pitchFamily="34" charset="-122"/>
              <a:ea typeface="思源黑体 CN Regular" panose="020B0500000000000000" pitchFamily="34" charset="-122"/>
            </a:endParaRPr>
          </a:p>
        </p:txBody>
      </p:sp>
      <p:sp>
        <p:nvSpPr>
          <p:cNvPr id="67" name="直接箭头连接符 44"/>
          <p:cNvSpPr/>
          <p:nvPr/>
        </p:nvSpPr>
        <p:spPr>
          <a:xfrm>
            <a:off x="2886710" y="3328035"/>
            <a:ext cx="6220460" cy="1270"/>
          </a:xfrm>
          <a:prstGeom prst="line">
            <a:avLst/>
          </a:prstGeom>
          <a:ln w="12700" cmpd="sng">
            <a:solidFill>
              <a:schemeClr val="tx1">
                <a:lumMod val="65000"/>
                <a:lumOff val="35000"/>
              </a:schemeClr>
            </a:solidFill>
            <a:prstDash val="dash"/>
            <a:tailEnd type="triangle" w="med" len="med"/>
          </a:ln>
        </p:spPr>
        <p:style>
          <a:lnRef idx="2">
            <a:schemeClr val="dk1"/>
          </a:lnRef>
          <a:fillRef idx="0">
            <a:schemeClr val="dk1"/>
          </a:fillRef>
          <a:effectRef idx="1">
            <a:schemeClr val="dk1"/>
          </a:effectRef>
          <a:fontRef idx="minor">
            <a:schemeClr val="tx1"/>
          </a:fontRef>
        </p:style>
        <p:txBody>
          <a:bodyPr lIns="45719" rIns="45719"/>
          <a:lstStyle/>
          <a:p>
            <a:endParaRPr dirty="0">
              <a:latin typeface="思源黑体 CN Regular" panose="020B0500000000000000" pitchFamily="34" charset="-122"/>
              <a:ea typeface="思源黑体 CN Regular" panose="020B0500000000000000" pitchFamily="34" charset="-122"/>
            </a:endParaRPr>
          </a:p>
        </p:txBody>
      </p:sp>
      <p:sp>
        <p:nvSpPr>
          <p:cNvPr id="68" name="直接箭头连接符 45"/>
          <p:cNvSpPr/>
          <p:nvPr/>
        </p:nvSpPr>
        <p:spPr>
          <a:xfrm>
            <a:off x="2886710" y="3234055"/>
            <a:ext cx="6221730" cy="1270"/>
          </a:xfrm>
          <a:prstGeom prst="line">
            <a:avLst/>
          </a:prstGeom>
          <a:ln w="12700" cmpd="sng">
            <a:solidFill>
              <a:schemeClr val="tx1">
                <a:lumMod val="65000"/>
                <a:lumOff val="35000"/>
              </a:schemeClr>
            </a:solidFill>
            <a:prstDash val="dash"/>
            <a:tailEnd type="triangle" w="med" len="med"/>
          </a:ln>
        </p:spPr>
        <p:style>
          <a:lnRef idx="2">
            <a:schemeClr val="dk1"/>
          </a:lnRef>
          <a:fillRef idx="0">
            <a:schemeClr val="dk1"/>
          </a:fillRef>
          <a:effectRef idx="1">
            <a:schemeClr val="dk1"/>
          </a:effectRef>
          <a:fontRef idx="minor">
            <a:schemeClr val="tx1"/>
          </a:fontRef>
        </p:style>
        <p:txBody>
          <a:bodyPr lIns="45719" rIns="45719"/>
          <a:lstStyle/>
          <a:p>
            <a:endParaRPr dirty="0">
              <a:latin typeface="思源黑体 CN Regular" panose="020B0500000000000000" pitchFamily="34" charset="-122"/>
              <a:ea typeface="思源黑体 CN Regular" panose="020B0500000000000000" pitchFamily="34" charset="-122"/>
            </a:endParaRPr>
          </a:p>
        </p:txBody>
      </p:sp>
      <p:sp>
        <p:nvSpPr>
          <p:cNvPr id="907" name="直接箭头连接符 12"/>
          <p:cNvSpPr/>
          <p:nvPr/>
        </p:nvSpPr>
        <p:spPr>
          <a:xfrm>
            <a:off x="2886710" y="4959350"/>
            <a:ext cx="6221730" cy="1270"/>
          </a:xfrm>
          <a:prstGeom prst="line">
            <a:avLst/>
          </a:prstGeom>
          <a:ln w="12700" cmpd="sng">
            <a:solidFill>
              <a:schemeClr val="tx1">
                <a:lumMod val="65000"/>
                <a:lumOff val="35000"/>
              </a:schemeClr>
            </a:solidFill>
            <a:prstDash val="dash"/>
            <a:tailEnd type="triangle" w="med" len="med"/>
          </a:ln>
        </p:spPr>
        <p:style>
          <a:lnRef idx="2">
            <a:schemeClr val="dk1"/>
          </a:lnRef>
          <a:fillRef idx="0">
            <a:schemeClr val="dk1"/>
          </a:fillRef>
          <a:effectRef idx="1">
            <a:schemeClr val="dk1"/>
          </a:effectRef>
          <a:fontRef idx="minor">
            <a:schemeClr val="tx1"/>
          </a:fontRef>
        </p:style>
        <p:txBody>
          <a:bodyPr lIns="45719" rIns="45719"/>
          <a:lstStyle/>
          <a:p>
            <a:endParaRPr dirty="0">
              <a:latin typeface="思源黑体 CN Regular" panose="020B0500000000000000" pitchFamily="34" charset="-122"/>
              <a:ea typeface="思源黑体 CN Regular" panose="020B0500000000000000" pitchFamily="34" charset="-122"/>
            </a:endParaRPr>
          </a:p>
        </p:txBody>
      </p:sp>
      <p:sp>
        <p:nvSpPr>
          <p:cNvPr id="908" name="直接箭头连接符 44"/>
          <p:cNvSpPr/>
          <p:nvPr/>
        </p:nvSpPr>
        <p:spPr>
          <a:xfrm>
            <a:off x="2886710" y="3670300"/>
            <a:ext cx="6220460" cy="1270"/>
          </a:xfrm>
          <a:prstGeom prst="line">
            <a:avLst/>
          </a:prstGeom>
          <a:ln w="12700" cmpd="sng">
            <a:solidFill>
              <a:schemeClr val="tx1">
                <a:lumMod val="65000"/>
                <a:lumOff val="35000"/>
              </a:schemeClr>
            </a:solidFill>
            <a:prstDash val="dash"/>
            <a:tailEnd type="triangle" w="med" len="med"/>
          </a:ln>
        </p:spPr>
        <p:style>
          <a:lnRef idx="2">
            <a:schemeClr val="dk1"/>
          </a:lnRef>
          <a:fillRef idx="0">
            <a:schemeClr val="dk1"/>
          </a:fillRef>
          <a:effectRef idx="1">
            <a:schemeClr val="dk1"/>
          </a:effectRef>
          <a:fontRef idx="minor">
            <a:schemeClr val="tx1"/>
          </a:fontRef>
        </p:style>
        <p:txBody>
          <a:bodyPr lIns="45719" rIns="45719"/>
          <a:lstStyle/>
          <a:p>
            <a:endParaRPr dirty="0">
              <a:latin typeface="思源黑体 CN Regular" panose="020B0500000000000000" pitchFamily="34" charset="-122"/>
              <a:ea typeface="思源黑体 CN Regular" panose="020B0500000000000000" pitchFamily="34" charset="-122"/>
            </a:endParaRPr>
          </a:p>
        </p:txBody>
      </p:sp>
      <p:sp>
        <p:nvSpPr>
          <p:cNvPr id="909" name="直接箭头连接符 45"/>
          <p:cNvSpPr/>
          <p:nvPr/>
        </p:nvSpPr>
        <p:spPr>
          <a:xfrm>
            <a:off x="2886710" y="3576320"/>
            <a:ext cx="6221730" cy="1270"/>
          </a:xfrm>
          <a:prstGeom prst="line">
            <a:avLst/>
          </a:prstGeom>
          <a:ln w="12700" cmpd="sng">
            <a:solidFill>
              <a:schemeClr val="tx1">
                <a:lumMod val="65000"/>
                <a:lumOff val="35000"/>
              </a:schemeClr>
            </a:solidFill>
            <a:prstDash val="dash"/>
            <a:tailEnd type="triangle" w="med" len="med"/>
          </a:ln>
        </p:spPr>
        <p:style>
          <a:lnRef idx="2">
            <a:schemeClr val="dk1"/>
          </a:lnRef>
          <a:fillRef idx="0">
            <a:schemeClr val="dk1"/>
          </a:fillRef>
          <a:effectRef idx="1">
            <a:schemeClr val="dk1"/>
          </a:effectRef>
          <a:fontRef idx="minor">
            <a:schemeClr val="tx1"/>
          </a:fontRef>
        </p:style>
        <p:txBody>
          <a:bodyPr lIns="45719" rIns="45719"/>
          <a:lstStyle/>
          <a:p>
            <a:endParaRPr dirty="0">
              <a:latin typeface="思源黑体 CN Regular" panose="020B0500000000000000" pitchFamily="34" charset="-122"/>
              <a:ea typeface="思源黑体 CN Regular" panose="020B0500000000000000" pitchFamily="34" charset="-122"/>
            </a:endParaRPr>
          </a:p>
        </p:txBody>
      </p:sp>
      <p:sp>
        <p:nvSpPr>
          <p:cNvPr id="911" name="IDC事业部"/>
          <p:cNvSpPr txBox="1"/>
          <p:nvPr/>
        </p:nvSpPr>
        <p:spPr>
          <a:xfrm>
            <a:off x="3041015" y="3124200"/>
            <a:ext cx="1830070" cy="257810"/>
          </a:xfrm>
          <a:prstGeom prst="rect">
            <a:avLst/>
          </a:prstGeom>
          <a:solidFill>
            <a:srgbClr val="03327F"/>
          </a:solidFill>
          <a:ln w="12700" cap="flat">
            <a:noFill/>
            <a:miter lim="400000"/>
          </a:ln>
          <a:effectLst/>
        </p:spPr>
        <p:txBody>
          <a:bodyPr wrap="square" lIns="26918" tIns="26918" rIns="26918" bIns="26918" numCol="1" anchor="ctr">
            <a:spAutoFit/>
          </a:bodyPr>
          <a:lstStyle>
            <a:lvl1pPr algn="ctr">
              <a:lnSpc>
                <a:spcPct val="85000"/>
              </a:lnSpc>
              <a:defRPr sz="1300">
                <a:solidFill>
                  <a:srgbClr val="FFFFFF"/>
                </a:solidFill>
                <a:latin typeface="+mn-lt"/>
                <a:ea typeface="+mn-ea"/>
                <a:cs typeface="+mn-cs"/>
                <a:sym typeface="阿里巴巴普惠体 R" panose="00020600040101010101" charset="-122"/>
              </a:defRPr>
            </a:lvl1pPr>
          </a:lstStyle>
          <a:p>
            <a:pPr algn="ctr">
              <a:lnSpc>
                <a:spcPct val="95000"/>
              </a:lnSpc>
            </a:pPr>
            <a:r>
              <a:rPr lang="zh-CN" sz="1400" dirty="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rPr>
              <a:t>机房</a:t>
            </a:r>
            <a:r>
              <a:rPr lang="zh-CN" sz="1400" dirty="0" smtClean="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rPr>
              <a:t>温控</a:t>
            </a:r>
            <a:r>
              <a:rPr lang="zh-CN" altLang="en-US" sz="1400" dirty="0" smtClean="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rPr>
              <a:t>事业部</a:t>
            </a:r>
            <a:endParaRPr lang="zh-CN" altLang="en-US" sz="1400" dirty="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918" name="直接箭头连接符 11"/>
          <p:cNvSpPr/>
          <p:nvPr/>
        </p:nvSpPr>
        <p:spPr>
          <a:xfrm>
            <a:off x="2886710" y="4848860"/>
            <a:ext cx="6220460" cy="1270"/>
          </a:xfrm>
          <a:prstGeom prst="line">
            <a:avLst/>
          </a:prstGeom>
          <a:ln w="12700" cmpd="sng">
            <a:solidFill>
              <a:schemeClr val="tx1">
                <a:lumMod val="65000"/>
                <a:lumOff val="35000"/>
              </a:schemeClr>
            </a:solidFill>
            <a:prstDash val="dash"/>
            <a:tailEnd type="triangle" w="med" len="med"/>
          </a:ln>
        </p:spPr>
        <p:style>
          <a:lnRef idx="2">
            <a:schemeClr val="dk1"/>
          </a:lnRef>
          <a:fillRef idx="0">
            <a:schemeClr val="dk1"/>
          </a:fillRef>
          <a:effectRef idx="1">
            <a:schemeClr val="dk1"/>
          </a:effectRef>
          <a:fontRef idx="minor">
            <a:schemeClr val="tx1"/>
          </a:fontRef>
        </p:style>
        <p:txBody>
          <a:bodyPr lIns="45719" rIns="45719"/>
          <a:lstStyle/>
          <a:p>
            <a:endParaRPr dirty="0">
              <a:latin typeface="思源黑体 CN Regular" panose="020B0500000000000000" pitchFamily="34" charset="-122"/>
              <a:ea typeface="思源黑体 CN Regular" panose="020B0500000000000000" pitchFamily="34" charset="-122"/>
            </a:endParaRPr>
          </a:p>
        </p:txBody>
      </p:sp>
      <p:sp>
        <p:nvSpPr>
          <p:cNvPr id="922" name="直接箭头连接符 14"/>
          <p:cNvSpPr/>
          <p:nvPr/>
        </p:nvSpPr>
        <p:spPr>
          <a:xfrm>
            <a:off x="2886710" y="5279390"/>
            <a:ext cx="6220460" cy="1270"/>
          </a:xfrm>
          <a:prstGeom prst="line">
            <a:avLst/>
          </a:prstGeom>
          <a:ln w="12700" cmpd="sng">
            <a:solidFill>
              <a:schemeClr val="tx1">
                <a:lumMod val="65000"/>
                <a:lumOff val="35000"/>
              </a:schemeClr>
            </a:solidFill>
            <a:prstDash val="dash"/>
            <a:tailEnd type="triangle" w="med" len="med"/>
          </a:ln>
        </p:spPr>
        <p:style>
          <a:lnRef idx="2">
            <a:schemeClr val="dk1"/>
          </a:lnRef>
          <a:fillRef idx="0">
            <a:schemeClr val="dk1"/>
          </a:fillRef>
          <a:effectRef idx="1">
            <a:schemeClr val="dk1"/>
          </a:effectRef>
          <a:fontRef idx="minor">
            <a:schemeClr val="tx1"/>
          </a:fontRef>
        </p:style>
        <p:txBody>
          <a:bodyPr lIns="45719" rIns="45719"/>
          <a:lstStyle/>
          <a:p>
            <a:endParaRPr dirty="0">
              <a:latin typeface="思源黑体 CN Regular" panose="020B0500000000000000" pitchFamily="34" charset="-122"/>
              <a:ea typeface="思源黑体 CN Regular" panose="020B0500000000000000" pitchFamily="34" charset="-122"/>
            </a:endParaRPr>
          </a:p>
        </p:txBody>
      </p:sp>
      <p:sp>
        <p:nvSpPr>
          <p:cNvPr id="923" name="直接箭头连接符 15"/>
          <p:cNvSpPr/>
          <p:nvPr/>
        </p:nvSpPr>
        <p:spPr>
          <a:xfrm>
            <a:off x="2886710" y="5185410"/>
            <a:ext cx="6221730" cy="1270"/>
          </a:xfrm>
          <a:prstGeom prst="line">
            <a:avLst/>
          </a:prstGeom>
          <a:ln w="12700" cmpd="sng">
            <a:solidFill>
              <a:schemeClr val="tx1">
                <a:lumMod val="65000"/>
                <a:lumOff val="35000"/>
              </a:schemeClr>
            </a:solidFill>
            <a:prstDash val="dash"/>
            <a:tailEnd type="triangle" w="med" len="med"/>
          </a:ln>
        </p:spPr>
        <p:style>
          <a:lnRef idx="2">
            <a:schemeClr val="dk1"/>
          </a:lnRef>
          <a:fillRef idx="0">
            <a:schemeClr val="dk1"/>
          </a:fillRef>
          <a:effectRef idx="1">
            <a:schemeClr val="dk1"/>
          </a:effectRef>
          <a:fontRef idx="minor">
            <a:schemeClr val="tx1"/>
          </a:fontRef>
        </p:style>
        <p:txBody>
          <a:bodyPr lIns="45719" rIns="45719"/>
          <a:lstStyle/>
          <a:p>
            <a:endParaRPr dirty="0">
              <a:latin typeface="思源黑体 CN Regular" panose="020B0500000000000000" pitchFamily="34" charset="-122"/>
              <a:ea typeface="思源黑体 CN Regular" panose="020B0500000000000000" pitchFamily="34" charset="-122"/>
            </a:endParaRPr>
          </a:p>
        </p:txBody>
      </p:sp>
      <p:sp>
        <p:nvSpPr>
          <p:cNvPr id="927" name="直接箭头连接符 17"/>
          <p:cNvSpPr/>
          <p:nvPr/>
        </p:nvSpPr>
        <p:spPr>
          <a:xfrm>
            <a:off x="2886710" y="5595620"/>
            <a:ext cx="6220460" cy="1270"/>
          </a:xfrm>
          <a:prstGeom prst="line">
            <a:avLst/>
          </a:prstGeom>
          <a:ln w="12700" cmpd="sng">
            <a:solidFill>
              <a:schemeClr val="tx1">
                <a:lumMod val="65000"/>
                <a:lumOff val="35000"/>
              </a:schemeClr>
            </a:solidFill>
            <a:prstDash val="dash"/>
            <a:tailEnd type="triangle" w="med" len="med"/>
          </a:ln>
        </p:spPr>
        <p:style>
          <a:lnRef idx="2">
            <a:schemeClr val="dk1"/>
          </a:lnRef>
          <a:fillRef idx="0">
            <a:schemeClr val="dk1"/>
          </a:fillRef>
          <a:effectRef idx="1">
            <a:schemeClr val="dk1"/>
          </a:effectRef>
          <a:fontRef idx="minor">
            <a:schemeClr val="tx1"/>
          </a:fontRef>
        </p:style>
        <p:txBody>
          <a:bodyPr lIns="45719" rIns="45719"/>
          <a:lstStyle/>
          <a:p>
            <a:endParaRPr dirty="0">
              <a:latin typeface="思源黑体 CN Regular" panose="020B0500000000000000" pitchFamily="34" charset="-122"/>
              <a:ea typeface="思源黑体 CN Regular" panose="020B0500000000000000" pitchFamily="34" charset="-122"/>
            </a:endParaRPr>
          </a:p>
        </p:txBody>
      </p:sp>
      <p:sp>
        <p:nvSpPr>
          <p:cNvPr id="928" name="直接箭头连接符 18"/>
          <p:cNvSpPr/>
          <p:nvPr/>
        </p:nvSpPr>
        <p:spPr>
          <a:xfrm>
            <a:off x="2886710" y="5501005"/>
            <a:ext cx="6221730" cy="1270"/>
          </a:xfrm>
          <a:prstGeom prst="line">
            <a:avLst/>
          </a:prstGeom>
          <a:ln w="12700" cmpd="sng">
            <a:solidFill>
              <a:schemeClr val="tx1">
                <a:lumMod val="65000"/>
                <a:lumOff val="35000"/>
              </a:schemeClr>
            </a:solidFill>
            <a:prstDash val="dash"/>
            <a:tailEnd type="triangle" w="med" len="med"/>
          </a:ln>
        </p:spPr>
        <p:style>
          <a:lnRef idx="2">
            <a:schemeClr val="dk1"/>
          </a:lnRef>
          <a:fillRef idx="0">
            <a:schemeClr val="dk1"/>
          </a:fillRef>
          <a:effectRef idx="1">
            <a:schemeClr val="dk1"/>
          </a:effectRef>
          <a:fontRef idx="minor">
            <a:schemeClr val="tx1"/>
          </a:fontRef>
        </p:style>
        <p:txBody>
          <a:bodyPr lIns="45719" rIns="45719"/>
          <a:lstStyle/>
          <a:p>
            <a:endParaRPr dirty="0">
              <a:latin typeface="思源黑体 CN Regular" panose="020B0500000000000000" pitchFamily="34" charset="-122"/>
              <a:ea typeface="思源黑体 CN Regular" panose="020B0500000000000000" pitchFamily="34" charset="-122"/>
            </a:endParaRPr>
          </a:p>
        </p:txBody>
      </p:sp>
      <p:sp>
        <p:nvSpPr>
          <p:cNvPr id="932" name="直接箭头连接符 20"/>
          <p:cNvSpPr/>
          <p:nvPr/>
        </p:nvSpPr>
        <p:spPr>
          <a:xfrm>
            <a:off x="2886710" y="6247765"/>
            <a:ext cx="6220460" cy="1270"/>
          </a:xfrm>
          <a:prstGeom prst="line">
            <a:avLst/>
          </a:prstGeom>
          <a:ln w="12700" cmpd="sng">
            <a:solidFill>
              <a:schemeClr val="tx1">
                <a:lumMod val="65000"/>
                <a:lumOff val="35000"/>
              </a:schemeClr>
            </a:solidFill>
            <a:prstDash val="dash"/>
            <a:tailEnd type="triangle" w="med" len="med"/>
          </a:ln>
        </p:spPr>
        <p:style>
          <a:lnRef idx="2">
            <a:schemeClr val="dk1"/>
          </a:lnRef>
          <a:fillRef idx="0">
            <a:schemeClr val="dk1"/>
          </a:fillRef>
          <a:effectRef idx="1">
            <a:schemeClr val="dk1"/>
          </a:effectRef>
          <a:fontRef idx="minor">
            <a:schemeClr val="tx1"/>
          </a:fontRef>
        </p:style>
        <p:txBody>
          <a:bodyPr lIns="45719" rIns="45719"/>
          <a:lstStyle/>
          <a:p>
            <a:endParaRPr dirty="0">
              <a:latin typeface="思源黑体 CN Regular" panose="020B0500000000000000" pitchFamily="34" charset="-122"/>
              <a:ea typeface="思源黑体 CN Regular" panose="020B0500000000000000" pitchFamily="34" charset="-122"/>
            </a:endParaRPr>
          </a:p>
        </p:txBody>
      </p:sp>
      <p:sp>
        <p:nvSpPr>
          <p:cNvPr id="933" name="直接箭头连接符 21"/>
          <p:cNvSpPr/>
          <p:nvPr/>
        </p:nvSpPr>
        <p:spPr>
          <a:xfrm>
            <a:off x="2886710" y="6153785"/>
            <a:ext cx="6221730" cy="1270"/>
          </a:xfrm>
          <a:prstGeom prst="line">
            <a:avLst/>
          </a:prstGeom>
          <a:ln w="12700" cmpd="sng">
            <a:solidFill>
              <a:schemeClr val="tx1">
                <a:lumMod val="65000"/>
                <a:lumOff val="35000"/>
              </a:schemeClr>
            </a:solidFill>
            <a:prstDash val="dash"/>
            <a:tailEnd type="triangle" w="med" len="med"/>
          </a:ln>
        </p:spPr>
        <p:style>
          <a:lnRef idx="2">
            <a:schemeClr val="dk1"/>
          </a:lnRef>
          <a:fillRef idx="0">
            <a:schemeClr val="dk1"/>
          </a:fillRef>
          <a:effectRef idx="1">
            <a:schemeClr val="dk1"/>
          </a:effectRef>
          <a:fontRef idx="minor">
            <a:schemeClr val="tx1"/>
          </a:fontRef>
        </p:style>
        <p:txBody>
          <a:bodyPr lIns="45719" rIns="45719"/>
          <a:lstStyle/>
          <a:p>
            <a:endParaRPr dirty="0">
              <a:latin typeface="思源黑体 CN Regular" panose="020B0500000000000000" pitchFamily="34" charset="-122"/>
              <a:ea typeface="思源黑体 CN Regular" panose="020B0500000000000000" pitchFamily="34" charset="-122"/>
            </a:endParaRPr>
          </a:p>
        </p:txBody>
      </p:sp>
      <p:sp>
        <p:nvSpPr>
          <p:cNvPr id="939" name="Line 6"/>
          <p:cNvSpPr/>
          <p:nvPr/>
        </p:nvSpPr>
        <p:spPr>
          <a:xfrm>
            <a:off x="5393055" y="2990215"/>
            <a:ext cx="2644140" cy="8255"/>
          </a:xfrm>
          <a:prstGeom prst="line">
            <a:avLst/>
          </a:prstGeom>
          <a:ln w="12700">
            <a:solidFill>
              <a:schemeClr val="tx1">
                <a:lumMod val="50000"/>
                <a:lumOff val="50000"/>
              </a:schemeClr>
            </a:solidFill>
          </a:ln>
        </p:spPr>
        <p:style>
          <a:lnRef idx="2">
            <a:schemeClr val="dk1"/>
          </a:lnRef>
          <a:fillRef idx="0">
            <a:schemeClr val="dk1"/>
          </a:fillRef>
          <a:effectRef idx="1">
            <a:schemeClr val="dk1"/>
          </a:effectRef>
          <a:fontRef idx="minor">
            <a:schemeClr val="tx1"/>
          </a:fontRef>
        </p:style>
        <p:txBody>
          <a:bodyPr lIns="45719" rIns="45719"/>
          <a:lstStyle/>
          <a:p>
            <a:endParaRPr dirty="0">
              <a:latin typeface="思源黑体 CN Regular" panose="020B0500000000000000" pitchFamily="34" charset="-122"/>
              <a:ea typeface="思源黑体 CN Regular" panose="020B0500000000000000" pitchFamily="34" charset="-122"/>
            </a:endParaRPr>
          </a:p>
        </p:txBody>
      </p:sp>
      <p:grpSp>
        <p:nvGrpSpPr>
          <p:cNvPr id="944" name="Rectangle 14"/>
          <p:cNvGrpSpPr/>
          <p:nvPr/>
        </p:nvGrpSpPr>
        <p:grpSpPr>
          <a:xfrm>
            <a:off x="5847080" y="1146810"/>
            <a:ext cx="1816735" cy="347345"/>
            <a:chOff x="0" y="0"/>
            <a:chExt cx="1532721" cy="454105"/>
          </a:xfrm>
          <a:solidFill>
            <a:srgbClr val="03327F"/>
          </a:solidFill>
        </p:grpSpPr>
        <p:sp>
          <p:nvSpPr>
            <p:cNvPr id="942" name="圆角矩形"/>
            <p:cNvSpPr/>
            <p:nvPr/>
          </p:nvSpPr>
          <p:spPr>
            <a:xfrm>
              <a:off x="0" y="0"/>
              <a:ext cx="1532721" cy="454105"/>
            </a:xfrm>
            <a:prstGeom prst="roundRect">
              <a:avLst>
                <a:gd name="adj" fmla="val 16667"/>
              </a:avLst>
            </a:prstGeom>
            <a:grpFill/>
            <a:ln w="12700" cap="flat">
              <a:noFill/>
              <a:miter lim="400000"/>
            </a:ln>
            <a:effectLst/>
          </p:spPr>
          <p:txBody>
            <a:bodyPr wrap="square" lIns="45719" tIns="45719" rIns="45719" bIns="45719" numCol="1" anchor="ctr">
              <a:noAutofit/>
            </a:bodyPr>
            <a:lstStyle/>
            <a:p>
              <a:pPr algn="ctr">
                <a:lnSpc>
                  <a:spcPct val="85000"/>
                </a:lnSpc>
                <a:defRPr sz="1600">
                  <a:solidFill>
                    <a:srgbClr val="FFFFFF"/>
                  </a:solidFill>
                  <a:latin typeface="+mn-lt"/>
                  <a:ea typeface="+mn-ea"/>
                  <a:cs typeface="+mn-cs"/>
                  <a:sym typeface="阿里巴巴普惠体 R" panose="00020600040101010101" charset="-122"/>
                </a:defRPr>
              </a:pPr>
              <a:endParaRPr sz="1000" dirty="0">
                <a:latin typeface="思源黑体 CN Regular" panose="020B0500000000000000" pitchFamily="34" charset="-122"/>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943" name="总经理"/>
            <p:cNvSpPr txBox="1"/>
            <p:nvPr/>
          </p:nvSpPr>
          <p:spPr>
            <a:xfrm>
              <a:off x="280561" y="38333"/>
              <a:ext cx="823451" cy="376583"/>
            </a:xfrm>
            <a:prstGeom prst="rect">
              <a:avLst/>
            </a:prstGeom>
            <a:grpFill/>
            <a:ln w="12700" cap="flat">
              <a:noFill/>
              <a:miter lim="400000"/>
            </a:ln>
            <a:effectLst/>
          </p:spPr>
          <p:txBody>
            <a:bodyPr wrap="square" lIns="26918" tIns="26918" rIns="26918" bIns="26918" numCol="1" anchor="ctr">
              <a:spAutoFit/>
            </a:bodyPr>
            <a:lstStyle>
              <a:lvl1pPr algn="ctr">
                <a:lnSpc>
                  <a:spcPct val="85000"/>
                </a:lnSpc>
                <a:defRPr sz="1600">
                  <a:solidFill>
                    <a:srgbClr val="FFFFFF"/>
                  </a:solidFill>
                  <a:latin typeface="+mn-lt"/>
                  <a:ea typeface="+mn-ea"/>
                  <a:cs typeface="+mn-cs"/>
                  <a:sym typeface="阿里巴巴普惠体 R" panose="00020600040101010101" charset="-122"/>
                </a:defRPr>
              </a:lvl1pPr>
            </a:lstStyle>
            <a:p>
              <a:r>
                <a:rPr lang="zh-CN" altLang="en-US" sz="1800" dirty="0" smtClean="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rPr>
                <a:t>总经理</a:t>
              </a:r>
              <a:endParaRPr lang="zh-CN" altLang="en-US" sz="1800" dirty="0" smtClean="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endParaRPr>
            </a:p>
          </p:txBody>
        </p:sp>
      </p:grpSp>
      <p:sp>
        <p:nvSpPr>
          <p:cNvPr id="945" name="TextBox 81"/>
          <p:cNvSpPr txBox="1"/>
          <p:nvPr/>
        </p:nvSpPr>
        <p:spPr>
          <a:xfrm rot="5400000">
            <a:off x="3744595" y="4526280"/>
            <a:ext cx="3177540" cy="397510"/>
          </a:xfrm>
          <a:prstGeom prst="rect">
            <a:avLst/>
          </a:prstGeom>
          <a:solidFill>
            <a:srgbClr val="595959"/>
          </a:solidFill>
          <a:ln w="12700">
            <a:solidFill>
              <a:schemeClr val="tx1">
                <a:lumMod val="65000"/>
                <a:lumOff val="35000"/>
              </a:schemeClr>
            </a:solidFill>
            <a:miter lim="400000"/>
          </a:ln>
        </p:spPr>
        <p:txBody>
          <a:bodyPr wrap="square" lIns="45588" tIns="45588" rIns="45588" bIns="45588" anchor="ctr">
            <a:spAutoFit/>
          </a:bodyPr>
          <a:lstStyle/>
          <a:p>
            <a:pPr algn="l">
              <a:defRPr sz="1300">
                <a:solidFill>
                  <a:srgbClr val="FFFFFF"/>
                </a:solidFill>
                <a:latin typeface="+mn-lt"/>
                <a:ea typeface="+mn-ea"/>
                <a:cs typeface="+mn-cs"/>
                <a:sym typeface="阿里巴巴普惠体 R" panose="00020600040101010101" charset="-122"/>
              </a:defRPr>
            </a:pPr>
            <a:endParaRPr sz="1000" dirty="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endParaRPr>
          </a:p>
          <a:p>
            <a:pPr algn="l">
              <a:defRPr sz="1300">
                <a:solidFill>
                  <a:srgbClr val="FFFFFF"/>
                </a:solidFill>
                <a:latin typeface="+mn-lt"/>
                <a:ea typeface="+mn-ea"/>
                <a:cs typeface="+mn-cs"/>
                <a:sym typeface="阿里巴巴普惠体 R" panose="00020600040101010101" charset="-122"/>
              </a:defRPr>
            </a:pPr>
            <a:endParaRPr sz="1000" dirty="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947" name="Line 5"/>
          <p:cNvSpPr/>
          <p:nvPr/>
        </p:nvSpPr>
        <p:spPr>
          <a:xfrm>
            <a:off x="8036560" y="2998470"/>
            <a:ext cx="635" cy="770255"/>
          </a:xfrm>
          <a:prstGeom prst="line">
            <a:avLst/>
          </a:prstGeom>
          <a:ln w="25400">
            <a:solidFill>
              <a:schemeClr val="tx1">
                <a:lumMod val="50000"/>
                <a:lumOff val="50000"/>
              </a:schemeClr>
            </a:solidFill>
          </a:ln>
        </p:spPr>
        <p:txBody>
          <a:bodyPr lIns="45719" rIns="45719"/>
          <a:lstStyle/>
          <a:p>
            <a:endParaRPr dirty="0">
              <a:latin typeface="思源黑体 CN Regular" panose="020B0500000000000000" pitchFamily="34" charset="-122"/>
              <a:ea typeface="思源黑体 CN Regular" panose="020B0500000000000000" pitchFamily="34" charset="-122"/>
            </a:endParaRPr>
          </a:p>
        </p:txBody>
      </p:sp>
      <p:sp>
        <p:nvSpPr>
          <p:cNvPr id="948" name="Line 6"/>
          <p:cNvSpPr/>
          <p:nvPr/>
        </p:nvSpPr>
        <p:spPr>
          <a:xfrm>
            <a:off x="6104890" y="2140585"/>
            <a:ext cx="1162050" cy="5080"/>
          </a:xfrm>
          <a:prstGeom prst="line">
            <a:avLst/>
          </a:prstGeom>
          <a:ln w="12700">
            <a:solidFill>
              <a:schemeClr val="tx1">
                <a:lumMod val="50000"/>
                <a:lumOff val="50000"/>
              </a:schemeClr>
            </a:solidFill>
            <a:miter/>
          </a:ln>
        </p:spPr>
        <p:txBody>
          <a:bodyPr lIns="45719" rIns="45719"/>
          <a:lstStyle/>
          <a:p>
            <a:endParaRPr dirty="0">
              <a:latin typeface="思源黑体 CN Regular" panose="020B0500000000000000" pitchFamily="34" charset="-122"/>
              <a:ea typeface="思源黑体 CN Regular" panose="020B0500000000000000" pitchFamily="34" charset="-122"/>
            </a:endParaRPr>
          </a:p>
        </p:txBody>
      </p:sp>
      <p:grpSp>
        <p:nvGrpSpPr>
          <p:cNvPr id="951" name="Rectangle 14"/>
          <p:cNvGrpSpPr/>
          <p:nvPr/>
        </p:nvGrpSpPr>
        <p:grpSpPr>
          <a:xfrm>
            <a:off x="4029075" y="1821180"/>
            <a:ext cx="1785620" cy="302260"/>
            <a:chOff x="0" y="13651"/>
            <a:chExt cx="1506541" cy="255137"/>
          </a:xfrm>
        </p:grpSpPr>
        <p:sp>
          <p:nvSpPr>
            <p:cNvPr id="949" name="圆角矩形"/>
            <p:cNvSpPr/>
            <p:nvPr/>
          </p:nvSpPr>
          <p:spPr>
            <a:xfrm>
              <a:off x="0" y="13651"/>
              <a:ext cx="1506541" cy="255137"/>
            </a:xfrm>
            <a:prstGeom prst="roundRect">
              <a:avLst>
                <a:gd name="adj" fmla="val 16667"/>
              </a:avLst>
            </a:prstGeom>
            <a:solidFill>
              <a:srgbClr val="3E5C94"/>
            </a:solidFill>
            <a:ln w="12700" cap="flat">
              <a:noFill/>
              <a:miter lim="400000"/>
            </a:ln>
            <a:effectLst/>
          </p:spPr>
          <p:txBody>
            <a:bodyPr wrap="square" lIns="45719" tIns="45719" rIns="45719" bIns="45719" numCol="1" anchor="ctr">
              <a:noAutofit/>
            </a:bodyPr>
            <a:lstStyle/>
            <a:p>
              <a:pPr algn="ctr">
                <a:lnSpc>
                  <a:spcPct val="85000"/>
                </a:lnSpc>
                <a:defRPr sz="1300">
                  <a:solidFill>
                    <a:srgbClr val="FFFFFF"/>
                  </a:solidFill>
                  <a:latin typeface="+mn-lt"/>
                  <a:ea typeface="+mn-ea"/>
                  <a:cs typeface="+mn-cs"/>
                  <a:sym typeface="阿里巴巴普惠体 R" panose="00020600040101010101" charset="-122"/>
                </a:defRPr>
              </a:pPr>
              <a:endParaRPr sz="1000" dirty="0">
                <a:latin typeface="思源黑体 CN Regular" panose="020B0500000000000000" pitchFamily="34" charset="-122"/>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950" name="产品规划委员会"/>
            <p:cNvSpPr txBox="1"/>
            <p:nvPr/>
          </p:nvSpPr>
          <p:spPr>
            <a:xfrm>
              <a:off x="2929" y="55200"/>
              <a:ext cx="1481632" cy="198706"/>
            </a:xfrm>
            <a:prstGeom prst="rect">
              <a:avLst/>
            </a:prstGeom>
            <a:noFill/>
            <a:ln w="12700" cap="flat">
              <a:noFill/>
              <a:miter lim="400000"/>
            </a:ln>
            <a:effectLst/>
          </p:spPr>
          <p:txBody>
            <a:bodyPr wrap="square" lIns="26918" tIns="26918" rIns="26918" bIns="26918" numCol="1" anchor="ctr">
              <a:spAutoFit/>
            </a:bodyPr>
            <a:lstStyle>
              <a:lvl1pPr algn="ctr">
                <a:lnSpc>
                  <a:spcPct val="85000"/>
                </a:lnSpc>
                <a:defRPr sz="1300">
                  <a:solidFill>
                    <a:srgbClr val="FFFFFF"/>
                  </a:solidFill>
                  <a:latin typeface="+mn-lt"/>
                  <a:ea typeface="+mn-ea"/>
                  <a:cs typeface="+mn-cs"/>
                  <a:sym typeface="阿里巴巴普惠体 R" panose="00020600040101010101" charset="-122"/>
                </a:defRPr>
              </a:lvl1pPr>
            </a:lstStyle>
            <a:p>
              <a:r>
                <a:rPr lang="zh-CN" altLang="en-US" sz="1400" dirty="0" smtClean="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rPr>
                <a:t>产品规划委员会</a:t>
              </a:r>
              <a:endParaRPr lang="zh-CN" altLang="en-US" sz="1400" dirty="0" smtClean="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endParaRPr>
            </a:p>
          </p:txBody>
        </p:sp>
      </p:grpSp>
      <p:grpSp>
        <p:nvGrpSpPr>
          <p:cNvPr id="954" name="Rectangle 14"/>
          <p:cNvGrpSpPr/>
          <p:nvPr/>
        </p:nvGrpSpPr>
        <p:grpSpPr>
          <a:xfrm>
            <a:off x="4022090" y="2187575"/>
            <a:ext cx="1792605" cy="302260"/>
            <a:chOff x="-5961" y="13651"/>
            <a:chExt cx="1512502" cy="255137"/>
          </a:xfrm>
        </p:grpSpPr>
        <p:sp>
          <p:nvSpPr>
            <p:cNvPr id="952" name="圆角矩形"/>
            <p:cNvSpPr/>
            <p:nvPr/>
          </p:nvSpPr>
          <p:spPr>
            <a:xfrm>
              <a:off x="0" y="13651"/>
              <a:ext cx="1506541" cy="255137"/>
            </a:xfrm>
            <a:prstGeom prst="roundRect">
              <a:avLst>
                <a:gd name="adj" fmla="val 16667"/>
              </a:avLst>
            </a:prstGeom>
            <a:solidFill>
              <a:srgbClr val="3E5C94"/>
            </a:solidFill>
            <a:ln w="12700" cap="flat">
              <a:noFill/>
              <a:miter lim="400000"/>
            </a:ln>
            <a:effectLst/>
          </p:spPr>
          <p:txBody>
            <a:bodyPr wrap="square" lIns="45719" tIns="45719" rIns="45719" bIns="45719" numCol="1" anchor="ctr">
              <a:noAutofit/>
            </a:bodyPr>
            <a:lstStyle/>
            <a:p>
              <a:pPr algn="ctr">
                <a:lnSpc>
                  <a:spcPct val="85000"/>
                </a:lnSpc>
                <a:defRPr sz="1300">
                  <a:solidFill>
                    <a:srgbClr val="FFFFFF"/>
                  </a:solidFill>
                  <a:latin typeface="+mn-lt"/>
                  <a:ea typeface="+mn-ea"/>
                  <a:cs typeface="+mn-cs"/>
                  <a:sym typeface="阿里巴巴普惠体 R" panose="00020600040101010101" charset="-122"/>
                </a:defRPr>
              </a:pPr>
              <a:endParaRPr sz="1000" dirty="0">
                <a:latin typeface="思源黑体 CN Regular" panose="020B0500000000000000" pitchFamily="34" charset="-122"/>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953" name="流程优化委员会"/>
            <p:cNvSpPr txBox="1"/>
            <p:nvPr/>
          </p:nvSpPr>
          <p:spPr>
            <a:xfrm>
              <a:off x="-5961" y="58374"/>
              <a:ext cx="1481632" cy="198706"/>
            </a:xfrm>
            <a:prstGeom prst="rect">
              <a:avLst/>
            </a:prstGeom>
            <a:noFill/>
            <a:ln w="12700" cap="flat">
              <a:noFill/>
              <a:miter lim="400000"/>
            </a:ln>
            <a:effectLst/>
          </p:spPr>
          <p:txBody>
            <a:bodyPr wrap="square" lIns="26918" tIns="26918" rIns="26918" bIns="26918" numCol="1" anchor="ctr">
              <a:spAutoFit/>
            </a:bodyPr>
            <a:lstStyle>
              <a:lvl1pPr algn="ctr">
                <a:lnSpc>
                  <a:spcPct val="85000"/>
                </a:lnSpc>
                <a:defRPr sz="1300">
                  <a:solidFill>
                    <a:srgbClr val="FFFFFF"/>
                  </a:solidFill>
                  <a:latin typeface="+mn-lt"/>
                  <a:ea typeface="+mn-ea"/>
                  <a:cs typeface="+mn-cs"/>
                  <a:sym typeface="阿里巴巴普惠体 R" panose="00020600040101010101" charset="-122"/>
                </a:defRPr>
              </a:lvl1pPr>
            </a:lstStyle>
            <a:p>
              <a:r>
                <a:rPr lang="zh-CN" altLang="en-US" sz="1400" dirty="0" smtClean="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rPr>
                <a:t>流程优化委员会</a:t>
              </a:r>
              <a:endParaRPr lang="zh-CN" altLang="en-US" sz="1400" dirty="0" smtClean="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endParaRPr>
            </a:p>
          </p:txBody>
        </p:sp>
      </p:grpSp>
      <p:grpSp>
        <p:nvGrpSpPr>
          <p:cNvPr id="957" name="Rectangle 14"/>
          <p:cNvGrpSpPr/>
          <p:nvPr/>
        </p:nvGrpSpPr>
        <p:grpSpPr>
          <a:xfrm>
            <a:off x="4022090" y="2541905"/>
            <a:ext cx="1798955" cy="302260"/>
            <a:chOff x="0" y="13651"/>
            <a:chExt cx="1518216" cy="255137"/>
          </a:xfrm>
        </p:grpSpPr>
        <p:sp>
          <p:nvSpPr>
            <p:cNvPr id="955" name="圆角矩形"/>
            <p:cNvSpPr/>
            <p:nvPr/>
          </p:nvSpPr>
          <p:spPr>
            <a:xfrm>
              <a:off x="0" y="13651"/>
              <a:ext cx="1506541" cy="255137"/>
            </a:xfrm>
            <a:prstGeom prst="roundRect">
              <a:avLst>
                <a:gd name="adj" fmla="val 16667"/>
              </a:avLst>
            </a:prstGeom>
            <a:solidFill>
              <a:srgbClr val="3E5C94"/>
            </a:solidFill>
            <a:ln w="12700" cap="flat">
              <a:noFill/>
              <a:miter lim="400000"/>
            </a:ln>
            <a:effectLst/>
          </p:spPr>
          <p:txBody>
            <a:bodyPr wrap="square" lIns="45719" tIns="45719" rIns="45719" bIns="45719" numCol="1" anchor="ctr">
              <a:noAutofit/>
            </a:bodyPr>
            <a:lstStyle/>
            <a:p>
              <a:pPr algn="ctr">
                <a:lnSpc>
                  <a:spcPct val="85000"/>
                </a:lnSpc>
                <a:defRPr sz="1300">
                  <a:solidFill>
                    <a:srgbClr val="FFFFFF"/>
                  </a:solidFill>
                  <a:latin typeface="+mn-lt"/>
                  <a:ea typeface="+mn-ea"/>
                  <a:cs typeface="+mn-cs"/>
                  <a:sym typeface="阿里巴巴普惠体 R" panose="00020600040101010101" charset="-122"/>
                </a:defRPr>
              </a:pPr>
              <a:endParaRPr sz="1000" dirty="0">
                <a:latin typeface="思源黑体 CN Regular" panose="020B0500000000000000" pitchFamily="34" charset="-122"/>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956" name="成本管理委员会"/>
            <p:cNvSpPr txBox="1"/>
            <p:nvPr/>
          </p:nvSpPr>
          <p:spPr>
            <a:xfrm>
              <a:off x="36584" y="55200"/>
              <a:ext cx="1481632" cy="198706"/>
            </a:xfrm>
            <a:prstGeom prst="rect">
              <a:avLst/>
            </a:prstGeom>
            <a:noFill/>
            <a:ln w="12700" cap="flat">
              <a:noFill/>
              <a:miter lim="400000"/>
            </a:ln>
            <a:effectLst/>
          </p:spPr>
          <p:txBody>
            <a:bodyPr wrap="square" lIns="26918" tIns="26918" rIns="26918" bIns="26918" numCol="1" anchor="ctr">
              <a:spAutoFit/>
            </a:bodyPr>
            <a:lstStyle>
              <a:lvl1pPr algn="ctr">
                <a:lnSpc>
                  <a:spcPct val="85000"/>
                </a:lnSpc>
                <a:defRPr sz="1300">
                  <a:solidFill>
                    <a:srgbClr val="FFFFFF"/>
                  </a:solidFill>
                  <a:latin typeface="+mn-lt"/>
                  <a:ea typeface="+mn-ea"/>
                  <a:cs typeface="+mn-cs"/>
                  <a:sym typeface="阿里巴巴普惠体 R" panose="00020600040101010101" charset="-122"/>
                </a:defRPr>
              </a:lvl1pPr>
            </a:lstStyle>
            <a:p>
              <a:r>
                <a:rPr lang="zh-CN" altLang="en-US" sz="1400" dirty="0" smtClean="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rPr>
                <a:t>成本管理委员会</a:t>
              </a:r>
              <a:endParaRPr lang="zh-CN" altLang="en-US" sz="1400" dirty="0" smtClean="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endParaRPr>
            </a:p>
          </p:txBody>
        </p:sp>
      </p:grpSp>
      <p:grpSp>
        <p:nvGrpSpPr>
          <p:cNvPr id="960" name="Rectangle 14"/>
          <p:cNvGrpSpPr/>
          <p:nvPr/>
        </p:nvGrpSpPr>
        <p:grpSpPr>
          <a:xfrm>
            <a:off x="4022090" y="1479550"/>
            <a:ext cx="1797685" cy="302260"/>
            <a:chOff x="-10406" y="13651"/>
            <a:chExt cx="1516947" cy="255137"/>
          </a:xfrm>
        </p:grpSpPr>
        <p:sp>
          <p:nvSpPr>
            <p:cNvPr id="958" name="圆角矩形"/>
            <p:cNvSpPr/>
            <p:nvPr/>
          </p:nvSpPr>
          <p:spPr>
            <a:xfrm>
              <a:off x="0" y="13651"/>
              <a:ext cx="1506541" cy="255137"/>
            </a:xfrm>
            <a:prstGeom prst="roundRect">
              <a:avLst>
                <a:gd name="adj" fmla="val 16667"/>
              </a:avLst>
            </a:prstGeom>
            <a:solidFill>
              <a:srgbClr val="3E5C94"/>
            </a:solidFill>
            <a:ln w="12700" cap="flat">
              <a:noFill/>
              <a:miter lim="400000"/>
            </a:ln>
            <a:effectLst/>
          </p:spPr>
          <p:txBody>
            <a:bodyPr wrap="square" lIns="45719" tIns="45719" rIns="45719" bIns="45719" numCol="1" anchor="ctr">
              <a:noAutofit/>
            </a:bodyPr>
            <a:lstStyle/>
            <a:p>
              <a:pPr algn="ctr">
                <a:lnSpc>
                  <a:spcPct val="85000"/>
                </a:lnSpc>
                <a:defRPr sz="1300">
                  <a:solidFill>
                    <a:srgbClr val="FFFFFF"/>
                  </a:solidFill>
                  <a:latin typeface="+mn-lt"/>
                  <a:ea typeface="+mn-ea"/>
                  <a:cs typeface="+mn-cs"/>
                  <a:sym typeface="阿里巴巴普惠体 R" panose="00020600040101010101" charset="-122"/>
                </a:defRPr>
              </a:pPr>
              <a:endParaRPr sz="1000" dirty="0">
                <a:latin typeface="思源黑体 CN Regular" panose="020B0500000000000000" pitchFamily="34" charset="-122"/>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959" name="人力资源委员会"/>
            <p:cNvSpPr txBox="1"/>
            <p:nvPr/>
          </p:nvSpPr>
          <p:spPr>
            <a:xfrm>
              <a:off x="-10406" y="68535"/>
              <a:ext cx="1481632" cy="198706"/>
            </a:xfrm>
            <a:prstGeom prst="rect">
              <a:avLst/>
            </a:prstGeom>
            <a:noFill/>
            <a:ln w="12700" cap="flat">
              <a:noFill/>
              <a:miter lim="400000"/>
            </a:ln>
            <a:effectLst/>
          </p:spPr>
          <p:txBody>
            <a:bodyPr wrap="square" lIns="26918" tIns="26918" rIns="26918" bIns="26918" numCol="1" anchor="ctr">
              <a:spAutoFit/>
            </a:bodyPr>
            <a:lstStyle>
              <a:lvl1pPr algn="ctr">
                <a:lnSpc>
                  <a:spcPct val="85000"/>
                </a:lnSpc>
                <a:defRPr sz="1300">
                  <a:solidFill>
                    <a:srgbClr val="FFFFFF"/>
                  </a:solidFill>
                  <a:latin typeface="+mn-lt"/>
                  <a:ea typeface="+mn-ea"/>
                  <a:cs typeface="+mn-cs"/>
                  <a:sym typeface="阿里巴巴普惠体 R" panose="00020600040101010101" charset="-122"/>
                </a:defRPr>
              </a:lvl1pPr>
            </a:lstStyle>
            <a:p>
              <a:r>
                <a:rPr lang="zh-CN" altLang="en-US" sz="1400" dirty="0" smtClean="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rPr>
                <a:t>人力资源委员会</a:t>
              </a:r>
              <a:endParaRPr lang="zh-CN" altLang="en-US" sz="1400" dirty="0" smtClean="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endParaRPr>
            </a:p>
          </p:txBody>
        </p:sp>
      </p:grpSp>
      <p:sp>
        <p:nvSpPr>
          <p:cNvPr id="963" name="Line 5"/>
          <p:cNvSpPr/>
          <p:nvPr/>
        </p:nvSpPr>
        <p:spPr>
          <a:xfrm>
            <a:off x="6109970" y="1631315"/>
            <a:ext cx="1270" cy="1022350"/>
          </a:xfrm>
          <a:prstGeom prst="line">
            <a:avLst/>
          </a:prstGeom>
          <a:ln w="12700">
            <a:solidFill>
              <a:schemeClr val="tx1">
                <a:lumMod val="50000"/>
                <a:lumOff val="50000"/>
              </a:schemeClr>
            </a:solidFill>
            <a:miter/>
          </a:ln>
        </p:spPr>
        <p:txBody>
          <a:bodyPr lIns="45719" rIns="45719"/>
          <a:lstStyle/>
          <a:p>
            <a:endParaRPr dirty="0">
              <a:latin typeface="思源黑体 CN Regular" panose="020B0500000000000000" pitchFamily="34" charset="-122"/>
              <a:ea typeface="思源黑体 CN Regular" panose="020B0500000000000000" pitchFamily="34" charset="-122"/>
            </a:endParaRPr>
          </a:p>
        </p:txBody>
      </p:sp>
      <p:sp>
        <p:nvSpPr>
          <p:cNvPr id="964" name="Line 6"/>
          <p:cNvSpPr/>
          <p:nvPr/>
        </p:nvSpPr>
        <p:spPr>
          <a:xfrm>
            <a:off x="7255510" y="1917065"/>
            <a:ext cx="240665" cy="4445"/>
          </a:xfrm>
          <a:prstGeom prst="line">
            <a:avLst/>
          </a:prstGeom>
          <a:ln w="12700">
            <a:solidFill>
              <a:schemeClr val="tx1">
                <a:lumMod val="50000"/>
                <a:lumOff val="50000"/>
              </a:schemeClr>
            </a:solidFill>
            <a:miter/>
          </a:ln>
        </p:spPr>
        <p:txBody>
          <a:bodyPr lIns="45719" rIns="45719"/>
          <a:lstStyle/>
          <a:p>
            <a:endParaRPr dirty="0">
              <a:latin typeface="思源黑体 CN Regular" panose="020B0500000000000000" pitchFamily="34" charset="-122"/>
              <a:ea typeface="思源黑体 CN Regular" panose="020B0500000000000000" pitchFamily="34" charset="-122"/>
            </a:endParaRPr>
          </a:p>
        </p:txBody>
      </p:sp>
      <p:grpSp>
        <p:nvGrpSpPr>
          <p:cNvPr id="972" name="Rectangle 14"/>
          <p:cNvGrpSpPr/>
          <p:nvPr/>
        </p:nvGrpSpPr>
        <p:grpSpPr>
          <a:xfrm>
            <a:off x="7496810" y="1769110"/>
            <a:ext cx="1785620" cy="302260"/>
            <a:chOff x="0" y="13651"/>
            <a:chExt cx="1506541" cy="255137"/>
          </a:xfrm>
        </p:grpSpPr>
        <p:sp>
          <p:nvSpPr>
            <p:cNvPr id="970" name="圆角矩形"/>
            <p:cNvSpPr/>
            <p:nvPr/>
          </p:nvSpPr>
          <p:spPr>
            <a:xfrm>
              <a:off x="0" y="13651"/>
              <a:ext cx="1506541" cy="255137"/>
            </a:xfrm>
            <a:prstGeom prst="roundRect">
              <a:avLst>
                <a:gd name="adj" fmla="val 16667"/>
              </a:avLst>
            </a:prstGeom>
            <a:solidFill>
              <a:srgbClr val="3E5C94"/>
            </a:solidFill>
            <a:ln w="12700" cap="flat">
              <a:noFill/>
              <a:miter lim="400000"/>
            </a:ln>
            <a:effectLst/>
          </p:spPr>
          <p:txBody>
            <a:bodyPr wrap="square" lIns="45719" tIns="45719" rIns="45719" bIns="45719" numCol="1" anchor="ctr">
              <a:noAutofit/>
            </a:bodyPr>
            <a:lstStyle/>
            <a:p>
              <a:pPr algn="ctr">
                <a:lnSpc>
                  <a:spcPct val="85000"/>
                </a:lnSpc>
                <a:defRPr sz="1300">
                  <a:solidFill>
                    <a:srgbClr val="FFFFFF"/>
                  </a:solidFill>
                  <a:latin typeface="+mn-lt"/>
                  <a:ea typeface="+mn-ea"/>
                  <a:cs typeface="+mn-cs"/>
                  <a:sym typeface="阿里巴巴普惠体 R" panose="00020600040101010101" charset="-122"/>
                </a:defRPr>
              </a:pPr>
              <a:endParaRPr sz="1000" dirty="0">
                <a:latin typeface="思源黑体 CN Regular" panose="020B0500000000000000" pitchFamily="34" charset="-122"/>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971" name="质量代表"/>
            <p:cNvSpPr txBox="1"/>
            <p:nvPr/>
          </p:nvSpPr>
          <p:spPr>
            <a:xfrm>
              <a:off x="288623" y="46974"/>
              <a:ext cx="928798" cy="198706"/>
            </a:xfrm>
            <a:prstGeom prst="rect">
              <a:avLst/>
            </a:prstGeom>
            <a:noFill/>
            <a:ln w="12700" cap="flat">
              <a:noFill/>
              <a:miter lim="400000"/>
            </a:ln>
            <a:effectLst/>
          </p:spPr>
          <p:txBody>
            <a:bodyPr wrap="square" lIns="26918" tIns="26918" rIns="26918" bIns="26918" numCol="1" anchor="ctr">
              <a:spAutoFit/>
            </a:bodyPr>
            <a:lstStyle>
              <a:lvl1pPr algn="ctr">
                <a:lnSpc>
                  <a:spcPct val="85000"/>
                </a:lnSpc>
                <a:defRPr sz="1300">
                  <a:solidFill>
                    <a:srgbClr val="FFFFFF"/>
                  </a:solidFill>
                  <a:latin typeface="+mn-lt"/>
                  <a:ea typeface="+mn-ea"/>
                  <a:cs typeface="+mn-cs"/>
                  <a:sym typeface="阿里巴巴普惠体 R" panose="00020600040101010101" charset="-122"/>
                </a:defRPr>
              </a:lvl1pPr>
            </a:lstStyle>
            <a:p>
              <a:r>
                <a:rPr lang="zh-CN" altLang="en-US" sz="1400" dirty="0" smtClean="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rPr>
                <a:t>质量代表</a:t>
              </a:r>
              <a:endParaRPr lang="zh-CN" altLang="en-US" sz="1400" dirty="0" smtClean="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endParaRPr>
            </a:p>
          </p:txBody>
        </p:sp>
      </p:grpSp>
      <p:sp>
        <p:nvSpPr>
          <p:cNvPr id="973" name="Line 6"/>
          <p:cNvSpPr/>
          <p:nvPr/>
        </p:nvSpPr>
        <p:spPr>
          <a:xfrm>
            <a:off x="7255510" y="2432050"/>
            <a:ext cx="264795" cy="635"/>
          </a:xfrm>
          <a:prstGeom prst="line">
            <a:avLst/>
          </a:prstGeom>
          <a:ln w="12700">
            <a:solidFill>
              <a:schemeClr val="tx1">
                <a:lumMod val="50000"/>
                <a:lumOff val="50000"/>
              </a:schemeClr>
            </a:solidFill>
            <a:miter/>
          </a:ln>
        </p:spPr>
        <p:txBody>
          <a:bodyPr lIns="45719" rIns="45719"/>
          <a:lstStyle/>
          <a:p>
            <a:endParaRPr dirty="0">
              <a:latin typeface="思源黑体 CN Regular" panose="020B0500000000000000" pitchFamily="34" charset="-122"/>
              <a:ea typeface="思源黑体 CN Regular" panose="020B0500000000000000" pitchFamily="34" charset="-122"/>
            </a:endParaRPr>
          </a:p>
        </p:txBody>
      </p:sp>
      <p:grpSp>
        <p:nvGrpSpPr>
          <p:cNvPr id="978" name="Rectangle 14"/>
          <p:cNvGrpSpPr/>
          <p:nvPr/>
        </p:nvGrpSpPr>
        <p:grpSpPr>
          <a:xfrm>
            <a:off x="7520940" y="2281555"/>
            <a:ext cx="1785620" cy="302260"/>
            <a:chOff x="0" y="13651"/>
            <a:chExt cx="1506541" cy="255137"/>
          </a:xfrm>
        </p:grpSpPr>
        <p:sp>
          <p:nvSpPr>
            <p:cNvPr id="976" name="圆角矩形"/>
            <p:cNvSpPr/>
            <p:nvPr/>
          </p:nvSpPr>
          <p:spPr>
            <a:xfrm>
              <a:off x="0" y="13651"/>
              <a:ext cx="1506541" cy="255137"/>
            </a:xfrm>
            <a:prstGeom prst="roundRect">
              <a:avLst>
                <a:gd name="adj" fmla="val 16667"/>
              </a:avLst>
            </a:prstGeom>
            <a:solidFill>
              <a:srgbClr val="3E5C94"/>
            </a:solidFill>
            <a:ln w="12700" cap="flat">
              <a:noFill/>
              <a:miter lim="400000"/>
            </a:ln>
            <a:effectLst/>
          </p:spPr>
          <p:txBody>
            <a:bodyPr wrap="square" lIns="45719" tIns="45719" rIns="45719" bIns="45719" numCol="1" anchor="ctr">
              <a:noAutofit/>
            </a:bodyPr>
            <a:lstStyle/>
            <a:p>
              <a:pPr algn="ctr">
                <a:lnSpc>
                  <a:spcPct val="85000"/>
                </a:lnSpc>
                <a:defRPr sz="1300">
                  <a:solidFill>
                    <a:srgbClr val="FFFFFF"/>
                  </a:solidFill>
                  <a:latin typeface="+mn-lt"/>
                  <a:ea typeface="+mn-ea"/>
                  <a:cs typeface="+mn-cs"/>
                  <a:sym typeface="阿里巴巴普惠体 R" panose="00020600040101010101" charset="-122"/>
                </a:defRPr>
              </a:pPr>
              <a:endParaRPr sz="1000" dirty="0">
                <a:latin typeface="思源黑体 CN Regular" panose="020B0500000000000000" pitchFamily="34" charset="-122"/>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977" name="财务部"/>
            <p:cNvSpPr txBox="1"/>
            <p:nvPr/>
          </p:nvSpPr>
          <p:spPr>
            <a:xfrm>
              <a:off x="389320" y="50944"/>
              <a:ext cx="749530" cy="198706"/>
            </a:xfrm>
            <a:prstGeom prst="rect">
              <a:avLst/>
            </a:prstGeom>
            <a:noFill/>
            <a:ln w="12700" cap="flat">
              <a:noFill/>
              <a:miter lim="400000"/>
            </a:ln>
            <a:effectLst/>
          </p:spPr>
          <p:txBody>
            <a:bodyPr wrap="square" lIns="26918" tIns="26918" rIns="26918" bIns="26918" numCol="1" anchor="ctr">
              <a:spAutoFit/>
            </a:bodyPr>
            <a:lstStyle>
              <a:lvl1pPr algn="ctr">
                <a:lnSpc>
                  <a:spcPct val="85000"/>
                </a:lnSpc>
                <a:defRPr sz="1300">
                  <a:solidFill>
                    <a:srgbClr val="FFFFFF"/>
                  </a:solidFill>
                  <a:latin typeface="+mn-lt"/>
                  <a:ea typeface="+mn-ea"/>
                  <a:cs typeface="+mn-cs"/>
                  <a:sym typeface="阿里巴巴普惠体 R" panose="00020600040101010101" charset="-122"/>
                </a:defRPr>
              </a:lvl1pPr>
            </a:lstStyle>
            <a:p>
              <a:r>
                <a:rPr lang="zh-CN" altLang="en-US" sz="1400" dirty="0" smtClean="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rPr>
                <a:t>财务部</a:t>
              </a:r>
              <a:endParaRPr lang="zh-CN" altLang="en-US" sz="1400" dirty="0" smtClean="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endParaRPr>
            </a:p>
          </p:txBody>
        </p:sp>
      </p:grpSp>
      <p:sp>
        <p:nvSpPr>
          <p:cNvPr id="2" name="Line 5"/>
          <p:cNvSpPr/>
          <p:nvPr/>
        </p:nvSpPr>
        <p:spPr>
          <a:xfrm>
            <a:off x="7249160" y="1903730"/>
            <a:ext cx="635" cy="535305"/>
          </a:xfrm>
          <a:prstGeom prst="line">
            <a:avLst/>
          </a:prstGeom>
          <a:ln w="12700">
            <a:solidFill>
              <a:schemeClr val="tx1">
                <a:lumMod val="50000"/>
                <a:lumOff val="50000"/>
              </a:schemeClr>
            </a:solidFill>
            <a:miter/>
          </a:ln>
        </p:spPr>
        <p:txBody>
          <a:bodyPr lIns="45719" rIns="45719"/>
          <a:lstStyle/>
          <a:p>
            <a:endParaRPr dirty="0">
              <a:latin typeface="思源黑体 CN Regular" panose="020B0500000000000000" pitchFamily="34" charset="-122"/>
              <a:ea typeface="思源黑体 CN Regular" panose="020B0500000000000000" pitchFamily="34" charset="-122"/>
            </a:endParaRPr>
          </a:p>
        </p:txBody>
      </p:sp>
      <p:sp>
        <p:nvSpPr>
          <p:cNvPr id="9" name="Line 6"/>
          <p:cNvSpPr/>
          <p:nvPr/>
        </p:nvSpPr>
        <p:spPr>
          <a:xfrm>
            <a:off x="5807710" y="2639695"/>
            <a:ext cx="315595" cy="635"/>
          </a:xfrm>
          <a:prstGeom prst="line">
            <a:avLst/>
          </a:prstGeom>
          <a:ln w="12700">
            <a:solidFill>
              <a:schemeClr val="tx1">
                <a:lumMod val="50000"/>
                <a:lumOff val="50000"/>
              </a:schemeClr>
            </a:solidFill>
            <a:miter/>
          </a:ln>
        </p:spPr>
        <p:txBody>
          <a:bodyPr lIns="45719" rIns="45719"/>
          <a:lstStyle/>
          <a:p>
            <a:endParaRPr dirty="0">
              <a:latin typeface="思源黑体 CN Regular" panose="020B0500000000000000" pitchFamily="34" charset="-122"/>
              <a:ea typeface="思源黑体 CN Regular" panose="020B0500000000000000" pitchFamily="34" charset="-122"/>
            </a:endParaRPr>
          </a:p>
        </p:txBody>
      </p:sp>
      <p:sp>
        <p:nvSpPr>
          <p:cNvPr id="8" name="IDC事业部"/>
          <p:cNvSpPr txBox="1"/>
          <p:nvPr/>
        </p:nvSpPr>
        <p:spPr>
          <a:xfrm>
            <a:off x="3041015" y="3776345"/>
            <a:ext cx="1830070" cy="257810"/>
          </a:xfrm>
          <a:prstGeom prst="rect">
            <a:avLst/>
          </a:prstGeom>
          <a:solidFill>
            <a:srgbClr val="03327F"/>
          </a:solidFill>
          <a:ln w="12700" cap="flat">
            <a:noFill/>
            <a:miter lim="400000"/>
          </a:ln>
          <a:effectLst/>
        </p:spPr>
        <p:txBody>
          <a:bodyPr wrap="square" lIns="26918" tIns="26918" rIns="26918" bIns="26918" numCol="1" anchor="ctr">
            <a:spAutoFit/>
          </a:bodyPr>
          <a:lstStyle>
            <a:lvl1pPr algn="ctr">
              <a:lnSpc>
                <a:spcPct val="85000"/>
              </a:lnSpc>
              <a:defRPr sz="1300">
                <a:solidFill>
                  <a:srgbClr val="FFFFFF"/>
                </a:solidFill>
                <a:latin typeface="+mn-lt"/>
                <a:ea typeface="+mn-ea"/>
                <a:cs typeface="+mn-cs"/>
                <a:sym typeface="阿里巴巴普惠体 R" panose="00020600040101010101" charset="-122"/>
              </a:defRPr>
            </a:lvl1pPr>
          </a:lstStyle>
          <a:p>
            <a:pPr algn="ctr">
              <a:lnSpc>
                <a:spcPct val="95000"/>
              </a:lnSpc>
            </a:pPr>
            <a:r>
              <a:rPr lang="zh-CN" sz="1400" dirty="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rPr>
              <a:t>机柜</a:t>
            </a:r>
            <a:r>
              <a:rPr lang="zh-CN" sz="1400" dirty="0" smtClean="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rPr>
              <a:t>温控</a:t>
            </a:r>
            <a:r>
              <a:rPr lang="zh-CN" altLang="en-US" sz="1400" dirty="0" smtClean="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rPr>
              <a:t>事业部</a:t>
            </a:r>
            <a:endParaRPr lang="zh-CN" altLang="en-US" sz="1400" dirty="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11" name="IDC事业部"/>
          <p:cNvSpPr txBox="1"/>
          <p:nvPr/>
        </p:nvSpPr>
        <p:spPr>
          <a:xfrm>
            <a:off x="3034665" y="5409565"/>
            <a:ext cx="1830070" cy="257810"/>
          </a:xfrm>
          <a:prstGeom prst="rect">
            <a:avLst/>
          </a:prstGeom>
          <a:solidFill>
            <a:srgbClr val="03327F"/>
          </a:solidFill>
          <a:ln w="12700" cap="flat">
            <a:noFill/>
            <a:miter lim="400000"/>
          </a:ln>
          <a:effectLst/>
        </p:spPr>
        <p:txBody>
          <a:bodyPr wrap="square" lIns="26918" tIns="26918" rIns="26918" bIns="26918" numCol="1" anchor="ctr">
            <a:spAutoFit/>
          </a:bodyPr>
          <a:lstStyle>
            <a:lvl1pPr algn="ctr">
              <a:lnSpc>
                <a:spcPct val="85000"/>
              </a:lnSpc>
              <a:defRPr sz="1300">
                <a:solidFill>
                  <a:srgbClr val="FFFFFF"/>
                </a:solidFill>
                <a:latin typeface="+mn-lt"/>
                <a:ea typeface="+mn-ea"/>
                <a:cs typeface="+mn-cs"/>
                <a:sym typeface="阿里巴巴普惠体 R" panose="00020600040101010101" charset="-122"/>
              </a:defRPr>
            </a:lvl1pPr>
          </a:lstStyle>
          <a:p>
            <a:pPr algn="ctr">
              <a:lnSpc>
                <a:spcPct val="95000"/>
              </a:lnSpc>
            </a:pPr>
            <a:r>
              <a:rPr lang="zh-CN" sz="1400" dirty="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rPr>
              <a:t>科泰事业部</a:t>
            </a:r>
            <a:endParaRPr lang="zh-CN" sz="1400" dirty="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12" name="IDC事业部"/>
          <p:cNvSpPr txBox="1"/>
          <p:nvPr/>
        </p:nvSpPr>
        <p:spPr>
          <a:xfrm>
            <a:off x="3034665" y="5743575"/>
            <a:ext cx="1830070" cy="257810"/>
          </a:xfrm>
          <a:prstGeom prst="rect">
            <a:avLst/>
          </a:prstGeom>
          <a:solidFill>
            <a:srgbClr val="03327F"/>
          </a:solidFill>
          <a:ln w="12700" cap="flat">
            <a:noFill/>
            <a:miter lim="400000"/>
          </a:ln>
          <a:effectLst/>
        </p:spPr>
        <p:txBody>
          <a:bodyPr wrap="square" lIns="26918" tIns="26918" rIns="26918" bIns="26918" numCol="1" anchor="ctr">
            <a:spAutoFit/>
          </a:bodyPr>
          <a:lstStyle>
            <a:lvl1pPr algn="ctr">
              <a:lnSpc>
                <a:spcPct val="85000"/>
              </a:lnSpc>
              <a:defRPr sz="1300">
                <a:solidFill>
                  <a:srgbClr val="FFFFFF"/>
                </a:solidFill>
                <a:latin typeface="+mn-lt"/>
                <a:ea typeface="+mn-ea"/>
                <a:cs typeface="+mn-cs"/>
                <a:sym typeface="阿里巴巴普惠体 R" panose="00020600040101010101" charset="-122"/>
              </a:defRPr>
            </a:lvl1pPr>
          </a:lstStyle>
          <a:p>
            <a:pPr algn="ctr">
              <a:lnSpc>
                <a:spcPct val="95000"/>
              </a:lnSpc>
            </a:pPr>
            <a:r>
              <a:rPr lang="zh-CN" sz="1400" dirty="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rPr>
              <a:t>冷链事业部</a:t>
            </a:r>
            <a:endParaRPr lang="zh-CN" sz="1400" dirty="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13" name="IDC事业部"/>
          <p:cNvSpPr txBox="1"/>
          <p:nvPr/>
        </p:nvSpPr>
        <p:spPr>
          <a:xfrm>
            <a:off x="3034665" y="5069840"/>
            <a:ext cx="1830070" cy="257810"/>
          </a:xfrm>
          <a:prstGeom prst="rect">
            <a:avLst/>
          </a:prstGeom>
          <a:solidFill>
            <a:srgbClr val="03327F"/>
          </a:solidFill>
          <a:ln w="12700" cap="flat">
            <a:noFill/>
            <a:miter lim="400000"/>
          </a:ln>
          <a:effectLst/>
        </p:spPr>
        <p:txBody>
          <a:bodyPr wrap="square" lIns="26918" tIns="26918" rIns="26918" bIns="26918" numCol="1" anchor="ctr">
            <a:spAutoFit/>
          </a:bodyPr>
          <a:lstStyle>
            <a:lvl1pPr algn="ctr">
              <a:lnSpc>
                <a:spcPct val="85000"/>
              </a:lnSpc>
              <a:defRPr sz="1300">
                <a:solidFill>
                  <a:srgbClr val="FFFFFF"/>
                </a:solidFill>
                <a:latin typeface="+mn-lt"/>
                <a:ea typeface="+mn-ea"/>
                <a:cs typeface="+mn-cs"/>
                <a:sym typeface="阿里巴巴普惠体 R" panose="00020600040101010101" charset="-122"/>
              </a:defRPr>
            </a:lvl1pPr>
          </a:lstStyle>
          <a:p>
            <a:pPr algn="ctr">
              <a:lnSpc>
                <a:spcPct val="95000"/>
              </a:lnSpc>
            </a:pPr>
            <a:r>
              <a:rPr lang="zh-CN" sz="1400" dirty="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rPr>
              <a:t>精机事业部</a:t>
            </a:r>
            <a:endParaRPr lang="zh-CN" sz="1400" dirty="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15" name="IDC事业部"/>
          <p:cNvSpPr txBox="1"/>
          <p:nvPr/>
        </p:nvSpPr>
        <p:spPr>
          <a:xfrm>
            <a:off x="3041015" y="6066155"/>
            <a:ext cx="1830070" cy="257810"/>
          </a:xfrm>
          <a:prstGeom prst="rect">
            <a:avLst/>
          </a:prstGeom>
          <a:solidFill>
            <a:srgbClr val="03327F"/>
          </a:solidFill>
          <a:ln w="12700" cap="flat">
            <a:noFill/>
            <a:miter lim="400000"/>
          </a:ln>
          <a:effectLst/>
        </p:spPr>
        <p:txBody>
          <a:bodyPr wrap="square" lIns="26918" tIns="26918" rIns="26918" bIns="26918" numCol="1" anchor="ctr">
            <a:spAutoFit/>
          </a:bodyPr>
          <a:lstStyle>
            <a:lvl1pPr algn="ctr">
              <a:lnSpc>
                <a:spcPct val="85000"/>
              </a:lnSpc>
              <a:defRPr sz="1300">
                <a:solidFill>
                  <a:srgbClr val="FFFFFF"/>
                </a:solidFill>
                <a:latin typeface="+mn-lt"/>
                <a:ea typeface="+mn-ea"/>
                <a:cs typeface="+mn-cs"/>
                <a:sym typeface="阿里巴巴普惠体 R" panose="00020600040101010101" charset="-122"/>
              </a:defRPr>
            </a:lvl1pPr>
          </a:lstStyle>
          <a:p>
            <a:pPr algn="ctr">
              <a:lnSpc>
                <a:spcPct val="95000"/>
              </a:lnSpc>
            </a:pPr>
            <a:r>
              <a:rPr lang="zh-CN" sz="1400" dirty="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rPr>
              <a:t>健康环境事业部</a:t>
            </a:r>
            <a:endParaRPr lang="zh-CN" sz="1400" dirty="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66" name="IDC事业部"/>
          <p:cNvSpPr txBox="1"/>
          <p:nvPr/>
        </p:nvSpPr>
        <p:spPr>
          <a:xfrm>
            <a:off x="3041015" y="3466465"/>
            <a:ext cx="1830070" cy="257810"/>
          </a:xfrm>
          <a:prstGeom prst="rect">
            <a:avLst/>
          </a:prstGeom>
          <a:solidFill>
            <a:srgbClr val="03327F"/>
          </a:solidFill>
          <a:ln w="12700" cap="flat">
            <a:noFill/>
            <a:miter lim="400000"/>
          </a:ln>
          <a:effectLst/>
        </p:spPr>
        <p:txBody>
          <a:bodyPr wrap="square" lIns="26918" tIns="26918" rIns="26918" bIns="26918" numCol="1" anchor="ctr">
            <a:spAutoFit/>
          </a:bodyPr>
          <a:lstStyle>
            <a:lvl1pPr algn="ctr">
              <a:lnSpc>
                <a:spcPct val="85000"/>
              </a:lnSpc>
              <a:defRPr sz="1300">
                <a:solidFill>
                  <a:srgbClr val="FFFFFF"/>
                </a:solidFill>
                <a:latin typeface="+mn-lt"/>
                <a:ea typeface="+mn-ea"/>
                <a:cs typeface="+mn-cs"/>
                <a:sym typeface="阿里巴巴普惠体 R" panose="00020600040101010101" charset="-122"/>
              </a:defRPr>
            </a:lvl1pPr>
          </a:lstStyle>
          <a:p>
            <a:pPr algn="ctr">
              <a:lnSpc>
                <a:spcPct val="95000"/>
              </a:lnSpc>
            </a:pPr>
            <a:r>
              <a:rPr lang="zh-CN" altLang="en-US" sz="1400" dirty="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rPr>
              <a:t>集成</a:t>
            </a:r>
            <a:r>
              <a:rPr lang="zh-CN" sz="1400" dirty="0" smtClean="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rPr>
              <a:t>事业</a:t>
            </a:r>
            <a:r>
              <a:rPr lang="zh-CN" sz="1400" dirty="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rPr>
              <a:t>部</a:t>
            </a:r>
            <a:endParaRPr lang="zh-CN" sz="1400" dirty="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16" name="直接箭头连接符 45"/>
          <p:cNvSpPr/>
          <p:nvPr/>
        </p:nvSpPr>
        <p:spPr>
          <a:xfrm>
            <a:off x="2886710" y="4177665"/>
            <a:ext cx="6221730" cy="1270"/>
          </a:xfrm>
          <a:prstGeom prst="line">
            <a:avLst/>
          </a:prstGeom>
          <a:ln w="12700" cmpd="sng">
            <a:solidFill>
              <a:schemeClr val="tx1">
                <a:lumMod val="65000"/>
                <a:lumOff val="35000"/>
              </a:schemeClr>
            </a:solidFill>
            <a:prstDash val="dash"/>
            <a:tailEnd type="triangle" w="med" len="med"/>
          </a:ln>
        </p:spPr>
        <p:style>
          <a:lnRef idx="2">
            <a:schemeClr val="dk1"/>
          </a:lnRef>
          <a:fillRef idx="0">
            <a:schemeClr val="dk1"/>
          </a:fillRef>
          <a:effectRef idx="1">
            <a:schemeClr val="dk1"/>
          </a:effectRef>
          <a:fontRef idx="minor">
            <a:schemeClr val="tx1"/>
          </a:fontRef>
        </p:style>
        <p:txBody>
          <a:bodyPr lIns="45719" rIns="45719"/>
          <a:lstStyle/>
          <a:p>
            <a:endParaRPr dirty="0">
              <a:latin typeface="思源黑体 CN Regular" panose="020B0500000000000000" pitchFamily="34" charset="-122"/>
              <a:ea typeface="思源黑体 CN Regular" panose="020B0500000000000000" pitchFamily="34" charset="-122"/>
            </a:endParaRPr>
          </a:p>
        </p:txBody>
      </p:sp>
      <p:sp>
        <p:nvSpPr>
          <p:cNvPr id="17" name="IDC事业部"/>
          <p:cNvSpPr txBox="1"/>
          <p:nvPr/>
        </p:nvSpPr>
        <p:spPr>
          <a:xfrm>
            <a:off x="3034665" y="4420235"/>
            <a:ext cx="1830070" cy="257810"/>
          </a:xfrm>
          <a:prstGeom prst="rect">
            <a:avLst/>
          </a:prstGeom>
          <a:solidFill>
            <a:srgbClr val="03327F"/>
          </a:solidFill>
          <a:ln w="12700" cap="flat">
            <a:noFill/>
            <a:miter lim="400000"/>
          </a:ln>
          <a:effectLst/>
        </p:spPr>
        <p:txBody>
          <a:bodyPr wrap="square" lIns="26918" tIns="26918" rIns="26918" bIns="26918" numCol="1" anchor="ctr">
            <a:spAutoFit/>
          </a:bodyPr>
          <a:lstStyle>
            <a:lvl1pPr algn="ctr">
              <a:lnSpc>
                <a:spcPct val="85000"/>
              </a:lnSpc>
              <a:defRPr sz="1300">
                <a:solidFill>
                  <a:srgbClr val="FFFFFF"/>
                </a:solidFill>
                <a:latin typeface="+mn-lt"/>
                <a:ea typeface="+mn-ea"/>
                <a:cs typeface="+mn-cs"/>
                <a:sym typeface="阿里巴巴普惠体 R" panose="00020600040101010101" charset="-122"/>
              </a:defRPr>
            </a:lvl1pPr>
          </a:lstStyle>
          <a:p>
            <a:pPr algn="ctr">
              <a:lnSpc>
                <a:spcPct val="95000"/>
              </a:lnSpc>
            </a:pPr>
            <a:r>
              <a:rPr lang="zh-CN" altLang="en-US" sz="1400" dirty="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rPr>
              <a:t>电子散热事业部</a:t>
            </a:r>
            <a:endParaRPr lang="zh-CN" altLang="en-US" sz="1400" dirty="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19" name="IDC事业部"/>
          <p:cNvSpPr txBox="1"/>
          <p:nvPr/>
        </p:nvSpPr>
        <p:spPr>
          <a:xfrm>
            <a:off x="3034665" y="4091940"/>
            <a:ext cx="1830070" cy="257810"/>
          </a:xfrm>
          <a:prstGeom prst="rect">
            <a:avLst/>
          </a:prstGeom>
          <a:solidFill>
            <a:srgbClr val="03327F"/>
          </a:solidFill>
          <a:ln w="12700" cap="flat">
            <a:noFill/>
            <a:miter lim="400000"/>
          </a:ln>
          <a:effectLst/>
        </p:spPr>
        <p:txBody>
          <a:bodyPr wrap="square" lIns="26918" tIns="26918" rIns="26918" bIns="26918" numCol="1" anchor="ctr">
            <a:spAutoFit/>
          </a:bodyPr>
          <a:lstStyle>
            <a:lvl1pPr algn="ctr">
              <a:lnSpc>
                <a:spcPct val="85000"/>
              </a:lnSpc>
              <a:defRPr sz="1300">
                <a:solidFill>
                  <a:srgbClr val="FFFFFF"/>
                </a:solidFill>
                <a:latin typeface="+mn-lt"/>
                <a:ea typeface="+mn-ea"/>
                <a:cs typeface="+mn-cs"/>
                <a:sym typeface="阿里巴巴普惠体 R" panose="00020600040101010101" charset="-122"/>
              </a:defRPr>
            </a:lvl1pPr>
          </a:lstStyle>
          <a:p>
            <a:pPr algn="ctr">
              <a:lnSpc>
                <a:spcPct val="95000"/>
              </a:lnSpc>
            </a:pPr>
            <a:r>
              <a:rPr lang="zh-CN" sz="1400" dirty="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rPr>
              <a:t>液冷</a:t>
            </a:r>
            <a:r>
              <a:rPr lang="zh-CN" altLang="en-US" sz="1400" dirty="0" smtClean="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rPr>
              <a:t>事业部</a:t>
            </a:r>
            <a:endParaRPr lang="zh-CN" altLang="en-US" sz="1400" dirty="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25" name="IDC事业部"/>
          <p:cNvSpPr txBox="1"/>
          <p:nvPr/>
        </p:nvSpPr>
        <p:spPr>
          <a:xfrm>
            <a:off x="3034665" y="4739005"/>
            <a:ext cx="1830070" cy="257810"/>
          </a:xfrm>
          <a:prstGeom prst="rect">
            <a:avLst/>
          </a:prstGeom>
          <a:solidFill>
            <a:srgbClr val="03327F"/>
          </a:solidFill>
          <a:ln w="12700" cap="flat">
            <a:noFill/>
            <a:miter lim="400000"/>
          </a:ln>
          <a:effectLst/>
        </p:spPr>
        <p:txBody>
          <a:bodyPr wrap="square" lIns="26918" tIns="26918" rIns="26918" bIns="26918" numCol="1" anchor="ctr">
            <a:spAutoFit/>
          </a:bodyPr>
          <a:lstStyle>
            <a:lvl1pPr algn="ctr">
              <a:lnSpc>
                <a:spcPct val="85000"/>
              </a:lnSpc>
              <a:defRPr sz="1300">
                <a:solidFill>
                  <a:srgbClr val="FFFFFF"/>
                </a:solidFill>
                <a:latin typeface="+mn-lt"/>
                <a:ea typeface="+mn-ea"/>
                <a:cs typeface="+mn-cs"/>
                <a:sym typeface="阿里巴巴普惠体 R" panose="00020600040101010101" charset="-122"/>
              </a:defRPr>
            </a:lvl1pPr>
          </a:lstStyle>
          <a:p>
            <a:pPr algn="ctr">
              <a:lnSpc>
                <a:spcPct val="95000"/>
              </a:lnSpc>
            </a:pPr>
            <a:r>
              <a:rPr lang="zh-CN" altLang="zh-CN" sz="1400" dirty="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rPr>
              <a:t>智能连接事业部</a:t>
            </a:r>
            <a:endParaRPr lang="zh-CN" altLang="zh-CN" sz="1400" dirty="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4" name="TextBox 81"/>
          <p:cNvSpPr txBox="1"/>
          <p:nvPr/>
        </p:nvSpPr>
        <p:spPr>
          <a:xfrm rot="5400000">
            <a:off x="5071110" y="4536440"/>
            <a:ext cx="3177540" cy="397510"/>
          </a:xfrm>
          <a:prstGeom prst="rect">
            <a:avLst/>
          </a:prstGeom>
          <a:solidFill>
            <a:srgbClr val="595959"/>
          </a:solidFill>
          <a:ln w="12700">
            <a:solidFill>
              <a:schemeClr val="tx1">
                <a:lumMod val="65000"/>
                <a:lumOff val="35000"/>
              </a:schemeClr>
            </a:solidFill>
            <a:miter lim="400000"/>
          </a:ln>
        </p:spPr>
        <p:txBody>
          <a:bodyPr wrap="square" lIns="45588" tIns="45588" rIns="45588" bIns="45588" anchor="ctr">
            <a:spAutoFit/>
          </a:bodyPr>
          <a:lstStyle/>
          <a:p>
            <a:pPr algn="l">
              <a:defRPr sz="1300">
                <a:solidFill>
                  <a:srgbClr val="FFFFFF"/>
                </a:solidFill>
                <a:latin typeface="+mn-lt"/>
                <a:ea typeface="+mn-ea"/>
                <a:cs typeface="+mn-cs"/>
                <a:sym typeface="阿里巴巴普惠体 R" panose="00020600040101010101" charset="-122"/>
              </a:defRPr>
            </a:pPr>
            <a:r>
              <a:rPr lang="en-US" sz="1000" dirty="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rPr>
              <a:t> </a:t>
            </a:r>
            <a:endParaRPr lang="en-US" sz="1000" dirty="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endParaRPr>
          </a:p>
          <a:p>
            <a:pPr algn="l">
              <a:defRPr sz="1300">
                <a:solidFill>
                  <a:srgbClr val="FFFFFF"/>
                </a:solidFill>
                <a:latin typeface="+mn-lt"/>
                <a:ea typeface="+mn-ea"/>
                <a:cs typeface="+mn-cs"/>
                <a:sym typeface="阿里巴巴普惠体 R" panose="00020600040101010101" charset="-122"/>
              </a:defRPr>
            </a:pPr>
            <a:endParaRPr lang="en-US" sz="1000" dirty="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70" name="文本框 69"/>
          <p:cNvSpPr txBox="1"/>
          <p:nvPr/>
        </p:nvSpPr>
        <p:spPr>
          <a:xfrm>
            <a:off x="2491740" y="4010660"/>
            <a:ext cx="398145" cy="1654810"/>
          </a:xfrm>
          <a:prstGeom prst="rect">
            <a:avLst/>
          </a:prstGeom>
          <a:noFill/>
        </p:spPr>
        <p:txBody>
          <a:bodyPr vert="eaVert" wrap="square" rtlCol="0">
            <a:spAutoFit/>
          </a:bodyPr>
          <a:lstStyle/>
          <a:p>
            <a:r>
              <a:rPr lang="zh-CN" altLang="en-US" sz="1400" b="1" dirty="0">
                <a:solidFill>
                  <a:schemeClr val="bg1"/>
                </a:solidFill>
                <a:latin typeface="Arial" panose="020B0604020202090204" pitchFamily="34" charset="0"/>
                <a:ea typeface="黑体" panose="02010609060101010101" charset="-122"/>
              </a:rPr>
              <a:t>客户需求管理</a:t>
            </a:r>
            <a:endParaRPr lang="zh-CN" altLang="en-US" sz="1400" b="1" dirty="0">
              <a:solidFill>
                <a:schemeClr val="bg1"/>
              </a:solidFill>
              <a:latin typeface="Arial" panose="020B0604020202090204" pitchFamily="34" charset="0"/>
              <a:ea typeface="黑体" panose="02010609060101010101" charset="-122"/>
            </a:endParaRPr>
          </a:p>
        </p:txBody>
      </p:sp>
      <p:sp>
        <p:nvSpPr>
          <p:cNvPr id="18" name="文本框 17"/>
          <p:cNvSpPr txBox="1"/>
          <p:nvPr/>
        </p:nvSpPr>
        <p:spPr>
          <a:xfrm>
            <a:off x="5127625" y="3764915"/>
            <a:ext cx="398145" cy="2018030"/>
          </a:xfrm>
          <a:prstGeom prst="rect">
            <a:avLst/>
          </a:prstGeom>
          <a:noFill/>
        </p:spPr>
        <p:txBody>
          <a:bodyPr vert="eaVert" wrap="square" rtlCol="0">
            <a:spAutoFit/>
          </a:bodyPr>
          <a:lstStyle/>
          <a:p>
            <a:pPr algn="l"/>
            <a:r>
              <a:rPr lang="zh-CN" altLang="zh-CN" sz="1400" b="1" dirty="0">
                <a:solidFill>
                  <a:schemeClr val="bg1"/>
                </a:solidFill>
                <a:latin typeface="Arial" panose="020B0604020202090204" pitchFamily="34" charset="0"/>
                <a:ea typeface="黑体" panose="02010609060101010101" charset="-122"/>
              </a:rPr>
              <a:t>技术支援部</a:t>
            </a:r>
            <a:r>
              <a:rPr lang="en-US" altLang="zh-CN" sz="1400" b="1" dirty="0">
                <a:solidFill>
                  <a:schemeClr val="bg1"/>
                </a:solidFill>
                <a:latin typeface="Arial" panose="020B0604020202090204" pitchFamily="34" charset="0"/>
                <a:ea typeface="黑体" panose="02010609060101010101" charset="-122"/>
              </a:rPr>
              <a:t>  </a:t>
            </a:r>
            <a:r>
              <a:rPr lang="zh-CN" altLang="zh-CN" sz="1400" b="1" dirty="0">
                <a:solidFill>
                  <a:schemeClr val="bg1"/>
                </a:solidFill>
                <a:latin typeface="Arial" panose="020B0604020202090204" pitchFamily="34" charset="0"/>
                <a:ea typeface="黑体" panose="02010609060101010101" charset="-122"/>
              </a:rPr>
              <a:t>市场部</a:t>
            </a:r>
            <a:endParaRPr lang="zh-CN" altLang="zh-CN" sz="1400" b="1" dirty="0">
              <a:solidFill>
                <a:schemeClr val="bg1"/>
              </a:solidFill>
              <a:latin typeface="Arial" panose="020B0604020202090204" pitchFamily="34" charset="0"/>
              <a:ea typeface="黑体" panose="02010609060101010101" charset="-122"/>
            </a:endParaRPr>
          </a:p>
        </p:txBody>
      </p:sp>
      <p:sp>
        <p:nvSpPr>
          <p:cNvPr id="5" name="文本框 4"/>
          <p:cNvSpPr txBox="1"/>
          <p:nvPr/>
        </p:nvSpPr>
        <p:spPr>
          <a:xfrm>
            <a:off x="6459855" y="4311650"/>
            <a:ext cx="398145" cy="789940"/>
          </a:xfrm>
          <a:prstGeom prst="rect">
            <a:avLst/>
          </a:prstGeom>
          <a:noFill/>
        </p:spPr>
        <p:txBody>
          <a:bodyPr vert="eaVert" wrap="square" rtlCol="0">
            <a:spAutoFit/>
          </a:bodyPr>
          <a:lstStyle/>
          <a:p>
            <a:r>
              <a:rPr lang="zh-CN" altLang="en-US" sz="1400" b="1" dirty="0">
                <a:solidFill>
                  <a:schemeClr val="bg1"/>
                </a:solidFill>
                <a:latin typeface="Arial" panose="020B0604020202090204" pitchFamily="34" charset="0"/>
                <a:ea typeface="黑体" panose="02010609060101010101" charset="-122"/>
              </a:rPr>
              <a:t>研发部</a:t>
            </a:r>
            <a:endParaRPr lang="zh-CN" altLang="en-US" sz="1400" b="1" dirty="0">
              <a:solidFill>
                <a:schemeClr val="bg1"/>
              </a:solidFill>
              <a:latin typeface="Arial" panose="020B0604020202090204" pitchFamily="34" charset="0"/>
              <a:ea typeface="黑体" panose="02010609060101010101" charset="-122"/>
            </a:endParaRPr>
          </a:p>
        </p:txBody>
      </p:sp>
      <p:sp>
        <p:nvSpPr>
          <p:cNvPr id="10" name="文本框 9"/>
          <p:cNvSpPr txBox="1"/>
          <p:nvPr/>
        </p:nvSpPr>
        <p:spPr>
          <a:xfrm>
            <a:off x="9182100" y="4210685"/>
            <a:ext cx="398145" cy="1042670"/>
          </a:xfrm>
          <a:prstGeom prst="rect">
            <a:avLst/>
          </a:prstGeom>
          <a:noFill/>
        </p:spPr>
        <p:txBody>
          <a:bodyPr vert="eaVert" wrap="square" rtlCol="0">
            <a:spAutoFit/>
          </a:bodyPr>
          <a:lstStyle/>
          <a:p>
            <a:r>
              <a:rPr lang="zh-CN" altLang="en-US" sz="1400" b="1" dirty="0">
                <a:solidFill>
                  <a:schemeClr val="bg1"/>
                </a:solidFill>
                <a:latin typeface="Arial" panose="020B0604020202090204" pitchFamily="34" charset="0"/>
                <a:ea typeface="黑体" panose="02010609060101010101" charset="-122"/>
              </a:rPr>
              <a:t>客户满意</a:t>
            </a:r>
            <a:endParaRPr lang="zh-CN" altLang="en-US" sz="1400" b="1" dirty="0">
              <a:solidFill>
                <a:schemeClr val="bg1"/>
              </a:solidFill>
              <a:latin typeface="Arial" panose="020B0604020202090204" pitchFamily="34" charset="0"/>
              <a:ea typeface="黑体" panose="02010609060101010101" charset="-122"/>
            </a:endParaRPr>
          </a:p>
        </p:txBody>
      </p:sp>
      <p:sp>
        <p:nvSpPr>
          <p:cNvPr id="7" name="TextBox 81"/>
          <p:cNvSpPr txBox="1"/>
          <p:nvPr/>
        </p:nvSpPr>
        <p:spPr>
          <a:xfrm rot="5400000">
            <a:off x="6433820" y="4536440"/>
            <a:ext cx="3177540" cy="397510"/>
          </a:xfrm>
          <a:prstGeom prst="rect">
            <a:avLst/>
          </a:prstGeom>
          <a:solidFill>
            <a:srgbClr val="595959"/>
          </a:solidFill>
          <a:ln w="12700">
            <a:solidFill>
              <a:schemeClr val="tx1">
                <a:lumMod val="65000"/>
                <a:lumOff val="35000"/>
              </a:schemeClr>
            </a:solidFill>
            <a:miter lim="400000"/>
          </a:ln>
        </p:spPr>
        <p:txBody>
          <a:bodyPr wrap="square" lIns="45588" tIns="45588" rIns="45588" bIns="45588" anchor="ctr">
            <a:spAutoFit/>
          </a:bodyPr>
          <a:lstStyle/>
          <a:p>
            <a:pPr algn="l">
              <a:defRPr sz="1300">
                <a:solidFill>
                  <a:srgbClr val="FFFFFF"/>
                </a:solidFill>
                <a:latin typeface="+mn-lt"/>
                <a:ea typeface="+mn-ea"/>
                <a:cs typeface="+mn-cs"/>
                <a:sym typeface="阿里巴巴普惠体 R" panose="00020600040101010101" charset="-122"/>
              </a:defRPr>
            </a:pPr>
            <a:endParaRPr sz="1000" dirty="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endParaRPr>
          </a:p>
          <a:p>
            <a:pPr algn="l">
              <a:defRPr sz="1300">
                <a:solidFill>
                  <a:srgbClr val="FFFFFF"/>
                </a:solidFill>
                <a:latin typeface="+mn-lt"/>
                <a:ea typeface="+mn-ea"/>
                <a:cs typeface="+mn-cs"/>
                <a:sym typeface="阿里巴巴普惠体 R" panose="00020600040101010101" charset="-122"/>
              </a:defRPr>
            </a:pPr>
            <a:endParaRPr sz="1000" dirty="0">
              <a:latin typeface="Arial" panose="020B0604020202090204" pitchFamily="34" charset="0"/>
              <a:ea typeface="黑体" panose="02010609060101010101" charset="-122"/>
              <a:cs typeface="思源黑体 CN Regular" panose="020B0500000000000000" pitchFamily="34" charset="-122"/>
              <a:sym typeface="思源黑体 CN Regular" panose="020B0500000000000000" pitchFamily="34" charset="-122"/>
            </a:endParaRPr>
          </a:p>
        </p:txBody>
      </p:sp>
      <p:sp>
        <p:nvSpPr>
          <p:cNvPr id="6" name="文本框 5"/>
          <p:cNvSpPr txBox="1"/>
          <p:nvPr/>
        </p:nvSpPr>
        <p:spPr>
          <a:xfrm>
            <a:off x="7832090" y="4311650"/>
            <a:ext cx="398145" cy="800100"/>
          </a:xfrm>
          <a:prstGeom prst="rect">
            <a:avLst/>
          </a:prstGeom>
          <a:noFill/>
        </p:spPr>
        <p:txBody>
          <a:bodyPr vert="eaVert" wrap="square" rtlCol="0">
            <a:spAutoFit/>
          </a:bodyPr>
          <a:lstStyle/>
          <a:p>
            <a:r>
              <a:rPr lang="zh-CN" altLang="zh-CN" sz="1400" b="1" dirty="0">
                <a:solidFill>
                  <a:schemeClr val="bg1"/>
                </a:solidFill>
                <a:latin typeface="Arial" panose="020B0604020202090204" pitchFamily="34" charset="0"/>
                <a:ea typeface="黑体" panose="02010609060101010101" charset="-122"/>
              </a:rPr>
              <a:t>供应链</a:t>
            </a:r>
            <a:endParaRPr lang="zh-CN" altLang="zh-CN" sz="1400" b="1" dirty="0">
              <a:solidFill>
                <a:schemeClr val="bg1"/>
              </a:solidFill>
              <a:latin typeface="Arial" panose="020B0604020202090204" pitchFamily="34" charset="0"/>
              <a:ea typeface="黑体" panose="02010609060101010101" charset="-122"/>
            </a:endParaRPr>
          </a:p>
        </p:txBody>
      </p:sp>
      <p:sp>
        <p:nvSpPr>
          <p:cNvPr id="22" name="Line 6"/>
          <p:cNvSpPr/>
          <p:nvPr>
            <p:custDataLst>
              <p:tags r:id="rId1"/>
            </p:custDataLst>
          </p:nvPr>
        </p:nvSpPr>
        <p:spPr>
          <a:xfrm>
            <a:off x="5807075" y="1644015"/>
            <a:ext cx="315595" cy="635"/>
          </a:xfrm>
          <a:prstGeom prst="line">
            <a:avLst/>
          </a:prstGeom>
          <a:ln w="12700">
            <a:solidFill>
              <a:schemeClr val="tx1">
                <a:lumMod val="50000"/>
                <a:lumOff val="50000"/>
              </a:schemeClr>
            </a:solidFill>
            <a:miter/>
          </a:ln>
        </p:spPr>
        <p:txBody>
          <a:bodyPr lIns="45719" rIns="45719"/>
          <a:lstStyle/>
          <a:p>
            <a:endParaRPr dirty="0">
              <a:latin typeface="思源黑体 CN Regular" panose="020B0500000000000000" pitchFamily="34" charset="-122"/>
              <a:ea typeface="思源黑体 CN Regular" panose="020B0500000000000000" pitchFamily="34" charset="-122"/>
            </a:endParaRPr>
          </a:p>
        </p:txBody>
      </p:sp>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UNIT_PLACING_PICTURE_USER_VIEWPORT" val="{&quot;height&quot;:1831,&quot;width&quot;:2335}"/>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UNIT_PLACING_PICTURE_USER_VIEWPORT" val="{&quot;height&quot;:3657,&quot;width&quot;:2580}"/>
</p:tagLst>
</file>

<file path=ppt/tags/tag27.xml><?xml version="1.0" encoding="utf-8"?>
<p:tagLst xmlns:p="http://schemas.openxmlformats.org/presentationml/2006/main">
  <p:tag name="KSO_WM_UNIT_PLACING_PICTURE_USER_VIEWPORT" val="{&quot;height&quot;:2797,&quot;width&quot;:3928}"/>
</p:tagLst>
</file>

<file path=ppt/tags/tag28.xml><?xml version="1.0" encoding="utf-8"?>
<p:tagLst xmlns:p="http://schemas.openxmlformats.org/presentationml/2006/main">
  <p:tag name="KSO_WM_UNIT_PLACING_PICTURE_USER_VIEWPORT" val="{&quot;height&quot;:2434,&quot;width&quot;:3665}"/>
</p:tagLst>
</file>

<file path=ppt/tags/tag29.xml><?xml version="1.0" encoding="utf-8"?>
<p:tagLst xmlns:p="http://schemas.openxmlformats.org/presentationml/2006/main">
  <p:tag name="KSO_WM_UNIT_PLACING_PICTURE_USER_VIEWPORT" val="{&quot;height&quot;:10800,&quot;width&quot;:8367}"/>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UNIT_PLACING_PICTURE_USER_VIEWPORT" val="{&quot;height&quot;:6270.962204724409,&quot;width&quot;:9755.475590551181}"/>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UNIT_PLACING_PICTURE_USER_VIEWPORT" val="{&quot;height&quot;:11475,&quot;width&quot;:17565}"/>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UNIT_PLACING_PICTURE_USER_VIEWPORT" val="{&quot;height&quot;:4583.653543307087,&quot;width&quot;:6621.111811023622}"/>
</p:tagLst>
</file>

<file path=ppt/tags/tag72.xml><?xml version="1.0" encoding="utf-8"?>
<p:tagLst xmlns:p="http://schemas.openxmlformats.org/presentationml/2006/main">
  <p:tag name="KSO_WM_UNIT_PLACING_PICTURE_USER_VIEWPORT" val="{&quot;height&quot;:4583.653543307087,&quot;width&quot;:6875.48031496063}"/>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PP_MARK_KEY" val="fde9859c-3df0-41fb-9140-9040326d0de9"/>
  <p:tag name="COMMONDATA" val="eyJoZGlkIjoiMGRiNzQzODVhZTJhNjAyMDgzMWFkNTZlZjEwMzcxNjMifQ=="/>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ln w="12700">
          <a:miter lim="400000"/>
        </a:ln>
      </a:spPr>
      <a:bodyPr wrap="square" lIns="45719" rIns="45719">
        <a:spAutoFit/>
      </a:bodyPr>
      <a:lstStyle>
        <a:defPPr marL="342900" indent="-342900" algn="just">
          <a:lnSpc>
            <a:spcPct val="150000"/>
          </a:lnSpc>
          <a:buFont typeface="Arial" panose="020B0604020202090204" pitchFamily="34" charset="0"/>
          <a:buChar char="•"/>
          <a:defRPr sz="1200">
            <a:latin typeface="+mn-lt"/>
            <a:ea typeface="+mn-ea"/>
            <a:cs typeface="+mn-cs"/>
            <a:sym typeface="阿里巴巴普惠体 R" panose="00020600040101010101"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9952</Words>
  <Application>WPS 文字</Application>
  <PresentationFormat>自定义</PresentationFormat>
  <Paragraphs>1380</Paragraphs>
  <Slides>68</Slides>
  <Notes>12</Notes>
  <HiddenSlides>0</HiddenSlides>
  <MMClips>0</MMClips>
  <ScaleCrop>false</ScaleCrop>
  <HeadingPairs>
    <vt:vector size="6" baseType="variant">
      <vt:variant>
        <vt:lpstr>已用的字体</vt:lpstr>
      </vt:variant>
      <vt:variant>
        <vt:i4>40</vt:i4>
      </vt:variant>
      <vt:variant>
        <vt:lpstr>主题</vt:lpstr>
      </vt:variant>
      <vt:variant>
        <vt:i4>1</vt:i4>
      </vt:variant>
      <vt:variant>
        <vt:lpstr>幻灯片标题</vt:lpstr>
      </vt:variant>
      <vt:variant>
        <vt:i4>68</vt:i4>
      </vt:variant>
    </vt:vector>
  </HeadingPairs>
  <TitlesOfParts>
    <vt:vector size="109" baseType="lpstr">
      <vt:lpstr>Arial</vt:lpstr>
      <vt:lpstr>宋体</vt:lpstr>
      <vt:lpstr>Wingdings</vt:lpstr>
      <vt:lpstr>阿里巴巴普惠体 R</vt:lpstr>
      <vt:lpstr>宋体-简</vt:lpstr>
      <vt:lpstr>黑体</vt:lpstr>
      <vt:lpstr>汉仪中黑KW</vt:lpstr>
      <vt:lpstr>阿里巴巴普惠体 L</vt:lpstr>
      <vt:lpstr>思源黑体 CN Regular</vt:lpstr>
      <vt:lpstr>汉仪书宋二KW</vt:lpstr>
      <vt:lpstr>阿里巴巴普惠体 B</vt:lpstr>
      <vt:lpstr>思源黑体 CN Bold</vt:lpstr>
      <vt:lpstr>Arial Narrow</vt:lpstr>
      <vt:lpstr>思源黑体 Bold</vt:lpstr>
      <vt:lpstr>微软雅黑</vt:lpstr>
      <vt:lpstr>汉仪旗黑</vt:lpstr>
      <vt:lpstr>宋体</vt:lpstr>
      <vt:lpstr>Arial Unicode MS</vt:lpstr>
      <vt:lpstr>Calibri</vt:lpstr>
      <vt:lpstr>Helvetica Neue</vt:lpstr>
      <vt:lpstr>Century Gothic</vt:lpstr>
      <vt:lpstr>Wingdings</vt:lpstr>
      <vt:lpstr>华文细黑</vt:lpstr>
      <vt:lpstr>Arial</vt:lpstr>
      <vt:lpstr>MS PGothic</vt:lpstr>
      <vt:lpstr>Calibri</vt:lpstr>
      <vt:lpstr>字魂35号-经典雅黑</vt:lpstr>
      <vt:lpstr>等线</vt:lpstr>
      <vt:lpstr>Segoe UI</vt:lpstr>
      <vt:lpstr>思源黑体 CN Light</vt:lpstr>
      <vt:lpstr>字魂443号-魅动黑</vt:lpstr>
      <vt:lpstr>思源黑体 CN Normal</vt:lpstr>
      <vt:lpstr>思源黑体 CN Medium</vt:lpstr>
      <vt:lpstr>Segoe UI</vt:lpstr>
      <vt:lpstr>微软雅黑 Light</vt:lpstr>
      <vt:lpstr>Impact</vt:lpstr>
      <vt:lpstr>苹方-简</vt:lpstr>
      <vt:lpstr>黑体-简</vt:lpstr>
      <vt:lpstr>冬青黑体简体中文</vt:lpstr>
      <vt:lpstr>汉仪中等线KW</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刘诺烨瀚</cp:lastModifiedBy>
  <cp:revision>51</cp:revision>
  <dcterms:created xsi:type="dcterms:W3CDTF">2024-10-25T07:25:34Z</dcterms:created>
  <dcterms:modified xsi:type="dcterms:W3CDTF">2024-10-25T07:25:34Z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F8AA50FB7B0B6484EE471B6707FD652B_43</vt:lpwstr>
  </property>
  <property fmtid="{D5CDD505-2E9C-101B-9397-08002B2CF9AE}" pid="3" name="KSOProductBuildVer">
    <vt:lpwstr>2052-6.11.0.8885</vt:lpwstr>
  </property>
  <property fmtid="{D5CDD505-2E9C-101B-9397-08002B2CF9AE}" pid="4" name="commondata">
    <vt:lpwstr>eyJoZGlkIjoiYzczOTVhOWNiMWZlNTI4YmRlMTIzMzI1MDZiMGY0MDAifQ==</vt:lpwstr>
  </property>
</Properties>
</file>